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31" r:id="rId2"/>
  </p:sldMasterIdLst>
  <p:notesMasterIdLst>
    <p:notesMasterId r:id="rId23"/>
  </p:notesMasterIdLst>
  <p:sldIdLst>
    <p:sldId id="286" r:id="rId3"/>
    <p:sldId id="290" r:id="rId4"/>
    <p:sldId id="456" r:id="rId5"/>
    <p:sldId id="391" r:id="rId6"/>
    <p:sldId id="472" r:id="rId7"/>
    <p:sldId id="473" r:id="rId8"/>
    <p:sldId id="475" r:id="rId9"/>
    <p:sldId id="479" r:id="rId10"/>
    <p:sldId id="337" r:id="rId11"/>
    <p:sldId id="474" r:id="rId12"/>
    <p:sldId id="477" r:id="rId13"/>
    <p:sldId id="403" r:id="rId14"/>
    <p:sldId id="405" r:id="rId15"/>
    <p:sldId id="476" r:id="rId16"/>
    <p:sldId id="345" r:id="rId17"/>
    <p:sldId id="408" r:id="rId18"/>
    <p:sldId id="347" r:id="rId19"/>
    <p:sldId id="409" r:id="rId20"/>
    <p:sldId id="478" r:id="rId21"/>
    <p:sldId id="288"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FFFF"/>
    <a:srgbClr val="B3B5A7"/>
    <a:srgbClr val="CDCFC4"/>
    <a:srgbClr val="000000"/>
    <a:srgbClr val="DD8694"/>
    <a:srgbClr val="006983"/>
    <a:srgbClr val="822433"/>
    <a:srgbClr val="002839"/>
    <a:srgbClr val="8D98A1"/>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1" autoAdjust="0"/>
    <p:restoredTop sz="85830" autoAdjust="0"/>
  </p:normalViewPr>
  <p:slideViewPr>
    <p:cSldViewPr snapToGrid="0" showGuides="1">
      <p:cViewPr varScale="1">
        <p:scale>
          <a:sx n="71" d="100"/>
          <a:sy n="71" d="100"/>
        </p:scale>
        <p:origin x="117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D72A38B-F9FA-4036-A084-652409E98F08}" type="datetimeFigureOut">
              <a:rPr lang="da-DK" smtClean="0"/>
              <a:t>28-09-2022</a:t>
            </a:fld>
            <a:endParaRPr lang="da-DK"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dirty="0" err="1"/>
              <a:t>Click</a:t>
            </a:r>
            <a:r>
              <a:rPr lang="da-DK" dirty="0"/>
              <a:t> to </a:t>
            </a:r>
            <a:r>
              <a:rPr lang="da-DK" dirty="0" err="1"/>
              <a:t>edit</a:t>
            </a:r>
            <a:r>
              <a:rPr lang="da-DK" dirty="0"/>
              <a:t> Master </a:t>
            </a:r>
            <a:r>
              <a:rPr lang="da-DK" dirty="0" err="1"/>
              <a:t>text</a:t>
            </a:r>
            <a:r>
              <a:rPr lang="da-DK" dirty="0"/>
              <a:t> styles</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9436F85-577F-4A92-A47F-D540A2BCC821}" type="slidenum">
              <a:rPr lang="da-DK" smtClean="0"/>
              <a:t>‹nr.›</a:t>
            </a:fld>
            <a:endParaRPr lang="da-DK"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9436F85-577F-4A92-A47F-D540A2BCC821}" type="slidenum">
              <a:rPr lang="da-DK" smtClean="0"/>
              <a:t>1</a:t>
            </a:fld>
            <a:endParaRPr lang="da-DK" dirty="0"/>
          </a:p>
        </p:txBody>
      </p:sp>
    </p:spTree>
    <p:extLst>
      <p:ext uri="{BB962C8B-B14F-4D97-AF65-F5344CB8AC3E}">
        <p14:creationId xmlns:p14="http://schemas.microsoft.com/office/powerpoint/2010/main" val="3511492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9436F85-577F-4A92-A47F-D540A2BCC821}" type="slidenum">
              <a:rPr lang="da-DK" smtClean="0"/>
              <a:t>10</a:t>
            </a:fld>
            <a:endParaRPr lang="da-DK" dirty="0"/>
          </a:p>
        </p:txBody>
      </p:sp>
    </p:spTree>
    <p:extLst>
      <p:ext uri="{BB962C8B-B14F-4D97-AF65-F5344CB8AC3E}">
        <p14:creationId xmlns:p14="http://schemas.microsoft.com/office/powerpoint/2010/main" val="3691767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9436F85-577F-4A92-A47F-D540A2BCC821}" type="slidenum">
              <a:rPr lang="da-DK" smtClean="0"/>
              <a:t>11</a:t>
            </a:fld>
            <a:endParaRPr lang="da-DK" dirty="0"/>
          </a:p>
        </p:txBody>
      </p:sp>
    </p:spTree>
    <p:extLst>
      <p:ext uri="{BB962C8B-B14F-4D97-AF65-F5344CB8AC3E}">
        <p14:creationId xmlns:p14="http://schemas.microsoft.com/office/powerpoint/2010/main" val="1399940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da-DK" smtClean="0"/>
              <a:t>12</a:t>
            </a:fld>
            <a:endParaRPr lang="da-DK" dirty="0"/>
          </a:p>
        </p:txBody>
      </p:sp>
    </p:spTree>
    <p:extLst>
      <p:ext uri="{BB962C8B-B14F-4D97-AF65-F5344CB8AC3E}">
        <p14:creationId xmlns:p14="http://schemas.microsoft.com/office/powerpoint/2010/main" val="646223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da-DK" smtClean="0"/>
              <a:t>13</a:t>
            </a:fld>
            <a:endParaRPr lang="da-DK" dirty="0"/>
          </a:p>
        </p:txBody>
      </p:sp>
    </p:spTree>
    <p:extLst>
      <p:ext uri="{BB962C8B-B14F-4D97-AF65-F5344CB8AC3E}">
        <p14:creationId xmlns:p14="http://schemas.microsoft.com/office/powerpoint/2010/main" val="3603147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9436F85-577F-4A92-A47F-D540A2BCC821}" type="slidenum">
              <a:rPr lang="da-DK" smtClean="0"/>
              <a:t>14</a:t>
            </a:fld>
            <a:endParaRPr lang="da-DK" dirty="0"/>
          </a:p>
        </p:txBody>
      </p:sp>
    </p:spTree>
    <p:extLst>
      <p:ext uri="{BB962C8B-B14F-4D97-AF65-F5344CB8AC3E}">
        <p14:creationId xmlns:p14="http://schemas.microsoft.com/office/powerpoint/2010/main" val="313219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7CF3E9-3E7A-41B9-A4E5-39AE13CAFCDB}" type="slidenum">
              <a:rPr lang="da-DK" smtClean="0"/>
              <a:pPr fontAlgn="base">
                <a:spcBef>
                  <a:spcPct val="0"/>
                </a:spcBef>
                <a:spcAft>
                  <a:spcPct val="0"/>
                </a:spcAft>
                <a:defRPr/>
              </a:pPr>
              <a:t>15</a:t>
            </a:fld>
            <a:endParaRPr lang="da-DK"/>
          </a:p>
        </p:txBody>
      </p:sp>
      <p:sp>
        <p:nvSpPr>
          <p:cNvPr id="54275" name="Rectangle 2"/>
          <p:cNvSpPr>
            <a:spLocks noGrp="1" noRot="1" noChangeAspect="1" noChangeArrowheads="1" noTextEdit="1"/>
          </p:cNvSpPr>
          <p:nvPr>
            <p:ph type="sldImg"/>
          </p:nvPr>
        </p:nvSpPr>
        <p:spPr bwMode="auto">
          <a:xfrm>
            <a:off x="0" y="303213"/>
            <a:ext cx="1588" cy="1587"/>
          </a:xfrm>
          <a:solidFill>
            <a:srgbClr val="FFFFFF"/>
          </a:solidFill>
          <a:ln>
            <a:solidFill>
              <a:srgbClr val="000000"/>
            </a:solidFill>
            <a:miter lim="800000"/>
            <a:headEnd/>
            <a:tailEnd/>
          </a:ln>
        </p:spPr>
      </p:sp>
      <p:sp>
        <p:nvSpPr>
          <p:cNvPr id="54276" name="Text Box 3"/>
          <p:cNvSpPr>
            <a:spLocks noGrp="1" noChangeArrowheads="1"/>
          </p:cNvSpPr>
          <p:nvPr>
            <p:ph type="body" idx="1"/>
          </p:nvPr>
        </p:nvSpPr>
        <p:spPr bwMode="auto">
          <a:xfrm>
            <a:off x="503238" y="4316413"/>
            <a:ext cx="5856287" cy="4060825"/>
          </a:xfrm>
          <a:noFill/>
        </p:spPr>
        <p:txBody>
          <a:bodyPr wrap="none" numCol="1" anchor="ctr" anchorCtr="0" compatLnSpc="1">
            <a:prstTxWarp prst="textNoShape">
              <a:avLst/>
            </a:prstTxWarp>
          </a:bodyPr>
          <a:lstStyle/>
          <a:p>
            <a:pPr eaLnBrk="1" hangingPunct="1">
              <a:spcBef>
                <a:spcPct val="0"/>
              </a:spcBef>
            </a:pPr>
            <a:r>
              <a:rPr lang="da-DK"/>
              <a:t>Mange tror de skal være professionelle og kunne svare på alt. PLISSIT modellen kan gøre dem bevidste om, at de kan nå enormt langt ved blot at anvende de to øverste trin.</a:t>
            </a:r>
          </a:p>
        </p:txBody>
      </p:sp>
    </p:spTree>
    <p:extLst>
      <p:ext uri="{BB962C8B-B14F-4D97-AF65-F5344CB8AC3E}">
        <p14:creationId xmlns:p14="http://schemas.microsoft.com/office/powerpoint/2010/main" val="2383563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B3F55F51-8A98-42F4-8C88-24A7EA58A3DC}" type="slidenum">
              <a:rPr lang="da-DK" smtClean="0"/>
              <a:pPr/>
              <a:t>16</a:t>
            </a:fld>
            <a:endParaRPr lang="da-DK"/>
          </a:p>
        </p:txBody>
      </p:sp>
    </p:spTree>
    <p:extLst>
      <p:ext uri="{BB962C8B-B14F-4D97-AF65-F5344CB8AC3E}">
        <p14:creationId xmlns:p14="http://schemas.microsoft.com/office/powerpoint/2010/main" val="2105756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B3F55F51-8A98-42F4-8C88-24A7EA58A3DC}" type="slidenum">
              <a:rPr lang="da-DK" smtClean="0"/>
              <a:pPr/>
              <a:t>17</a:t>
            </a:fld>
            <a:endParaRPr lang="da-DK"/>
          </a:p>
        </p:txBody>
      </p:sp>
    </p:spTree>
    <p:extLst>
      <p:ext uri="{BB962C8B-B14F-4D97-AF65-F5344CB8AC3E}">
        <p14:creationId xmlns:p14="http://schemas.microsoft.com/office/powerpoint/2010/main" val="3744024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B3F55F51-8A98-42F4-8C88-24A7EA58A3DC}" type="slidenum">
              <a:rPr lang="da-DK" smtClean="0"/>
              <a:pPr/>
              <a:t>18</a:t>
            </a:fld>
            <a:endParaRPr lang="da-DK"/>
          </a:p>
        </p:txBody>
      </p:sp>
    </p:spTree>
    <p:extLst>
      <p:ext uri="{BB962C8B-B14F-4D97-AF65-F5344CB8AC3E}">
        <p14:creationId xmlns:p14="http://schemas.microsoft.com/office/powerpoint/2010/main" val="601994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At være seksuelt sund betyder at opleve en fysisk, følelsesmæssig, mental og social trivsel omkring sin seksualitet</a:t>
            </a:r>
          </a:p>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da-DK" smtClean="0"/>
              <a:t>19</a:t>
            </a:fld>
            <a:endParaRPr lang="da-DK" dirty="0"/>
          </a:p>
        </p:txBody>
      </p:sp>
    </p:spTree>
    <p:extLst>
      <p:ext uri="{BB962C8B-B14F-4D97-AF65-F5344CB8AC3E}">
        <p14:creationId xmlns:p14="http://schemas.microsoft.com/office/powerpoint/2010/main" val="260268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9436F85-577F-4A92-A47F-D540A2BCC821}" type="slidenum">
              <a:rPr lang="da-DK" smtClean="0"/>
              <a:t>2</a:t>
            </a:fld>
            <a:endParaRPr lang="da-DK" dirty="0"/>
          </a:p>
        </p:txBody>
      </p:sp>
    </p:spTree>
    <p:extLst>
      <p:ext uri="{BB962C8B-B14F-4D97-AF65-F5344CB8AC3E}">
        <p14:creationId xmlns:p14="http://schemas.microsoft.com/office/powerpoint/2010/main" val="2659198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9436F85-577F-4A92-A47F-D540A2BCC821}" type="slidenum">
              <a:rPr lang="da-DK" smtClean="0"/>
              <a:t>20</a:t>
            </a:fld>
            <a:endParaRPr lang="da-DK" dirty="0"/>
          </a:p>
        </p:txBody>
      </p:sp>
    </p:spTree>
    <p:extLst>
      <p:ext uri="{BB962C8B-B14F-4D97-AF65-F5344CB8AC3E}">
        <p14:creationId xmlns:p14="http://schemas.microsoft.com/office/powerpoint/2010/main" val="3069474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B3F55F51-8A98-42F4-8C88-24A7EA58A3DC}" type="slidenum">
              <a:rPr lang="da-DK" smtClean="0"/>
              <a:pPr/>
              <a:t>3</a:t>
            </a:fld>
            <a:endParaRPr lang="da-DK"/>
          </a:p>
        </p:txBody>
      </p:sp>
    </p:spTree>
    <p:extLst>
      <p:ext uri="{BB962C8B-B14F-4D97-AF65-F5344CB8AC3E}">
        <p14:creationId xmlns:p14="http://schemas.microsoft.com/office/powerpoint/2010/main" val="35717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dsholder til slide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a-DK" altLang="da-DK"/>
          </a:p>
        </p:txBody>
      </p:sp>
      <p:sp>
        <p:nvSpPr>
          <p:cNvPr id="23556" name="Pladsholder til slide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39BF2-2CEB-4D38-991F-E57838470D00}" type="slidenum">
              <a:rPr lang="da-DK" altLang="da-DK" smtClean="0">
                <a:latin typeface="Calibri" panose="020F0502020204030204" pitchFamily="34" charset="0"/>
              </a:rPr>
              <a:pPr/>
              <a:t>4</a:t>
            </a:fld>
            <a:endParaRPr lang="da-DK" altLang="da-DK">
              <a:latin typeface="Calibri" panose="020F0502020204030204" pitchFamily="34" charset="0"/>
            </a:endParaRPr>
          </a:p>
        </p:txBody>
      </p:sp>
    </p:spTree>
    <p:extLst>
      <p:ext uri="{BB962C8B-B14F-4D97-AF65-F5344CB8AC3E}">
        <p14:creationId xmlns:p14="http://schemas.microsoft.com/office/powerpoint/2010/main" val="526585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da-DK" smtClean="0"/>
              <a:t>5</a:t>
            </a:fld>
            <a:endParaRPr lang="da-DK" dirty="0"/>
          </a:p>
        </p:txBody>
      </p:sp>
    </p:spTree>
    <p:extLst>
      <p:ext uri="{BB962C8B-B14F-4D97-AF65-F5344CB8AC3E}">
        <p14:creationId xmlns:p14="http://schemas.microsoft.com/office/powerpoint/2010/main" val="379659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9436F85-577F-4A92-A47F-D540A2BCC821}" type="slidenum">
              <a:rPr lang="da-DK" smtClean="0"/>
              <a:t>6</a:t>
            </a:fld>
            <a:endParaRPr lang="da-DK" dirty="0"/>
          </a:p>
        </p:txBody>
      </p:sp>
    </p:spTree>
    <p:extLst>
      <p:ext uri="{BB962C8B-B14F-4D97-AF65-F5344CB8AC3E}">
        <p14:creationId xmlns:p14="http://schemas.microsoft.com/office/powerpoint/2010/main" val="1599985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9436F85-577F-4A92-A47F-D540A2BCC821}" type="slidenum">
              <a:rPr lang="da-DK" smtClean="0"/>
              <a:t>7</a:t>
            </a:fld>
            <a:endParaRPr lang="da-DK" dirty="0"/>
          </a:p>
        </p:txBody>
      </p:sp>
    </p:spTree>
    <p:extLst>
      <p:ext uri="{BB962C8B-B14F-4D97-AF65-F5344CB8AC3E}">
        <p14:creationId xmlns:p14="http://schemas.microsoft.com/office/powerpoint/2010/main" val="3999648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9436F85-577F-4A92-A47F-D540A2BCC821}" type="slidenum">
              <a:rPr lang="da-DK" smtClean="0"/>
              <a:t>8</a:t>
            </a:fld>
            <a:endParaRPr lang="da-DK" dirty="0"/>
          </a:p>
        </p:txBody>
      </p:sp>
    </p:spTree>
    <p:extLst>
      <p:ext uri="{BB962C8B-B14F-4D97-AF65-F5344CB8AC3E}">
        <p14:creationId xmlns:p14="http://schemas.microsoft.com/office/powerpoint/2010/main" val="1817981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B3F55F51-8A98-42F4-8C88-24A7EA58A3DC}" type="slidenum">
              <a:rPr lang="da-DK" smtClean="0"/>
              <a:pPr/>
              <a:t>9</a:t>
            </a:fld>
            <a:endParaRPr lang="da-DK"/>
          </a:p>
        </p:txBody>
      </p:sp>
    </p:spTree>
    <p:extLst>
      <p:ext uri="{BB962C8B-B14F-4D97-AF65-F5344CB8AC3E}">
        <p14:creationId xmlns:p14="http://schemas.microsoft.com/office/powerpoint/2010/main" val="9372876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13" name="PrimaryColor"/>
          <p:cNvSpPr/>
          <p:nvPr userDrawn="1"/>
        </p:nvSpPr>
        <p:spPr>
          <a:xfrm>
            <a:off x="0" y="-1"/>
            <a:ext cx="12192000" cy="6854825"/>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11" name="SecondaryColor"/>
          <p:cNvSpPr/>
          <p:nvPr userDrawn="1"/>
        </p:nvSpPr>
        <p:spPr>
          <a:xfrm>
            <a:off x="0" y="5475600"/>
            <a:ext cx="12192002" cy="1382400"/>
          </a:xfrm>
          <a:prstGeom prst="rect">
            <a:avLst/>
          </a:prstGeom>
          <a:solidFill>
            <a:srgbClr val="00283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002839"/>
              </a:solidFill>
            </a:endParaRPr>
          </a:p>
        </p:txBody>
      </p:sp>
      <p:pic>
        <p:nvPicPr>
          <p:cNvPr id="16" name="Femte element"/>
          <p:cNvPicPr>
            <a:picLocks noChangeAspect="1"/>
          </p:cNvPicPr>
          <p:nvPr userDrawn="1"/>
        </p:nvPicPr>
        <p:blipFill rotWithShape="1">
          <a:blip r:embed="rId2" cstate="print">
            <a:extLst>
              <a:ext uri="{28A0092B-C50C-407E-A947-70E740481C1C}">
                <a14:useLocalDpi xmlns:a14="http://schemas.microsoft.com/office/drawing/2010/main" val="0"/>
              </a:ext>
            </a:extLst>
          </a:blip>
          <a:srcRect b="7991"/>
          <a:stretch/>
        </p:blipFill>
        <p:spPr>
          <a:xfrm>
            <a:off x="3021340" y="45958"/>
            <a:ext cx="8883323" cy="5380808"/>
          </a:xfrm>
          <a:prstGeom prst="rect">
            <a:avLst/>
          </a:prstGeom>
        </p:spPr>
      </p:pic>
      <p:sp>
        <p:nvSpPr>
          <p:cNvPr id="12" name="Institutlinje"/>
          <p:cNvSpPr/>
          <p:nvPr userDrawn="1"/>
        </p:nvSpPr>
        <p:spPr>
          <a:xfrm>
            <a:off x="0" y="5420181"/>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2" name="Title"/>
          <p:cNvSpPr>
            <a:spLocks noGrp="1"/>
          </p:cNvSpPr>
          <p:nvPr>
            <p:ph type="ctrTitle"/>
          </p:nvPr>
        </p:nvSpPr>
        <p:spPr>
          <a:xfrm>
            <a:off x="765176" y="5822388"/>
            <a:ext cx="6408510" cy="665532"/>
          </a:xfrm>
        </p:spPr>
        <p:txBody>
          <a:bodyPr anchor="t" anchorCtr="0"/>
          <a:lstStyle>
            <a:lvl1pPr algn="l">
              <a:lnSpc>
                <a:spcPct val="110000"/>
              </a:lnSpc>
              <a:defRPr sz="2000">
                <a:solidFill>
                  <a:srgbClr val="FFFFFF"/>
                </a:solidFill>
              </a:defRPr>
            </a:lvl1pPr>
          </a:lstStyle>
          <a:p>
            <a:r>
              <a:rPr lang="da-DK"/>
              <a:t>Klik for at redigere titeltypografien i masteren</a:t>
            </a:r>
            <a:endParaRPr lang="da-DK" dirty="0"/>
          </a:p>
        </p:txBody>
      </p:sp>
      <p:sp>
        <p:nvSpPr>
          <p:cNvPr id="4" name="Date Placeholder 3" hidden="1"/>
          <p:cNvSpPr>
            <a:spLocks noGrp="1"/>
          </p:cNvSpPr>
          <p:nvPr>
            <p:ph type="dt" sz="half" idx="10"/>
          </p:nvPr>
        </p:nvSpPr>
        <p:spPr>
          <a:xfrm>
            <a:off x="760939" y="6489700"/>
            <a:ext cx="2820461" cy="365125"/>
          </a:xfrm>
        </p:spPr>
        <p:txBody>
          <a:bodyPr/>
          <a:lstStyle/>
          <a:p>
            <a:fld id="{54E0A626-36E7-4ACB-AE94-30B8AB1B2246}" type="datetimeFigureOut">
              <a:rPr lang="da-DK" smtClean="0"/>
              <a:t>28-09-2022</a:t>
            </a:fld>
            <a:endParaRPr lang="da-DK" dirty="0"/>
          </a:p>
        </p:txBody>
      </p:sp>
      <p:sp>
        <p:nvSpPr>
          <p:cNvPr id="5" name="Footer Placeholder 4" hidden="1"/>
          <p:cNvSpPr>
            <a:spLocks noGrp="1"/>
          </p:cNvSpPr>
          <p:nvPr>
            <p:ph type="ftr" sz="quarter" idx="11"/>
          </p:nvPr>
        </p:nvSpPr>
        <p:spPr>
          <a:xfrm>
            <a:off x="4038600" y="6489700"/>
            <a:ext cx="4114800" cy="365125"/>
          </a:xfrm>
        </p:spPr>
        <p:txBody>
          <a:bodyPr/>
          <a:lstStyle/>
          <a:p>
            <a:endParaRPr lang="da-DK" dirty="0"/>
          </a:p>
        </p:txBody>
      </p:sp>
      <p:sp>
        <p:nvSpPr>
          <p:cNvPr id="6" name="Slide Number Placeholder 5" hidden="1"/>
          <p:cNvSpPr>
            <a:spLocks noGrp="1"/>
          </p:cNvSpPr>
          <p:nvPr>
            <p:ph type="sldNum" sz="quarter" idx="12"/>
          </p:nvPr>
        </p:nvSpPr>
        <p:spPr>
          <a:xfrm>
            <a:off x="8610600" y="6489700"/>
            <a:ext cx="2743200" cy="365125"/>
          </a:xfrm>
        </p:spPr>
        <p:txBody>
          <a:bodyPr/>
          <a:lstStyle/>
          <a:p>
            <a:fld id="{45D37B1E-C366-494F-A587-962AD9AABC83}" type="slidenum">
              <a:rPr lang="da-DK" smtClean="0"/>
              <a:t>‹nr.›</a:t>
            </a:fld>
            <a:endParaRPr lang="da-DK" dirty="0"/>
          </a:p>
        </p:txBody>
      </p:sp>
      <p:pic>
        <p:nvPicPr>
          <p:cNvPr id="14" name="(n) 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5175" y="571522"/>
            <a:ext cx="615927" cy="615927"/>
          </a:xfrm>
          <a:prstGeom prst="rect">
            <a:avLst/>
          </a:prstGeom>
        </p:spPr>
      </p:pic>
      <p:sp>
        <p:nvSpPr>
          <p:cNvPr id="10" name="LogoPPT"/>
          <p:cNvSpPr/>
          <p:nvPr userDrawn="1"/>
        </p:nvSpPr>
        <p:spPr>
          <a:xfrm>
            <a:off x="9421200" y="5810400"/>
            <a:ext cx="2433600"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3" name="LogoPPT_bmkArt"/>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422933" y="5810400"/>
            <a:ext cx="2431867" cy="720000"/>
          </a:xfrm>
          <a:prstGeom prst="rect">
            <a:avLst/>
          </a:prstGeom>
        </p:spPr>
      </p:pic>
    </p:spTree>
    <p:extLst>
      <p:ext uri="{BB962C8B-B14F-4D97-AF65-F5344CB8AC3E}">
        <p14:creationId xmlns:p14="http://schemas.microsoft.com/office/powerpoint/2010/main" val="387233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nitsforside - billede ">
    <p:bg>
      <p:bgRef idx="1001">
        <a:schemeClr val="bg1"/>
      </p:bgRef>
    </p:bg>
    <p:spTree>
      <p:nvGrpSpPr>
        <p:cNvPr id="1" name=""/>
        <p:cNvGrpSpPr/>
        <p:nvPr/>
      </p:nvGrpSpPr>
      <p:grpSpPr>
        <a:xfrm>
          <a:off x="0" y="0"/>
          <a:ext cx="0" cy="0"/>
          <a:chOff x="0" y="0"/>
          <a:chExt cx="0" cy="0"/>
        </a:xfrm>
      </p:grpSpPr>
      <p:sp>
        <p:nvSpPr>
          <p:cNvPr id="15" name="Pladsholder til billede 3"/>
          <p:cNvSpPr>
            <a:spLocks noGrp="1"/>
          </p:cNvSpPr>
          <p:nvPr>
            <p:ph type="pic" sz="quarter" idx="14" hasCustomPrompt="1"/>
          </p:nvPr>
        </p:nvSpPr>
        <p:spPr>
          <a:xfrm>
            <a:off x="0" y="0"/>
            <a:ext cx="12191999" cy="6800400"/>
          </a:xfrm>
          <a:solidFill>
            <a:schemeClr val="bg1"/>
          </a:solidFill>
        </p:spPr>
        <p:txBody>
          <a:bodyPr lIns="3996000" tIns="0" rIns="0" anchor="ctr" anchorCtr="0"/>
          <a:lstStyle>
            <a:lvl1pPr marL="0" indent="0" algn="ctr">
              <a:buNone/>
              <a:defRPr sz="1800" baseline="0"/>
            </a:lvl1pPr>
          </a:lstStyle>
          <a:p>
            <a:r>
              <a:rPr lang="da-DK" dirty="0"/>
              <a:t>Klik på ikonet for at tilføje et billede</a:t>
            </a:r>
          </a:p>
        </p:txBody>
      </p:sp>
      <p:sp>
        <p:nvSpPr>
          <p:cNvPr id="2" name="Titel 1"/>
          <p:cNvSpPr>
            <a:spLocks noGrp="1"/>
          </p:cNvSpPr>
          <p:nvPr>
            <p:ph type="title"/>
          </p:nvPr>
        </p:nvSpPr>
        <p:spPr>
          <a:xfrm>
            <a:off x="760939" y="1357312"/>
            <a:ext cx="10656362" cy="1910143"/>
          </a:xfrm>
        </p:spPr>
        <p:txBody>
          <a:bodyPr/>
          <a:lstStyle>
            <a:lvl1pPr>
              <a:defRPr sz="6600" spc="600" baseline="0">
                <a:solidFill>
                  <a:schemeClr val="tx1"/>
                </a:solidFill>
              </a:defRPr>
            </a:lvl1pPr>
          </a:lstStyle>
          <a:p>
            <a:r>
              <a:rPr lang="da-DK"/>
              <a:t>Klik for at redigere titeltypografien i masteren</a:t>
            </a:r>
            <a:endParaRPr lang="da-DK" dirty="0"/>
          </a:p>
        </p:txBody>
      </p:sp>
      <p:sp>
        <p:nvSpPr>
          <p:cNvPr id="13" name="Pladsholder til indhold 2"/>
          <p:cNvSpPr>
            <a:spLocks noGrp="1"/>
          </p:cNvSpPr>
          <p:nvPr>
            <p:ph sz="quarter" idx="13"/>
          </p:nvPr>
        </p:nvSpPr>
        <p:spPr>
          <a:xfrm>
            <a:off x="765176" y="3560064"/>
            <a:ext cx="10652124" cy="2734374"/>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3" name="Pladsholder til dato 2"/>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‹nr.›</a:t>
            </a:fld>
            <a:endParaRPr lang="da-DK" dirty="0"/>
          </a:p>
        </p:txBody>
      </p:sp>
      <p:sp>
        <p:nvSpPr>
          <p:cNvPr id="20"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14" name="(n)W"/>
          <p:cNvSpPr>
            <a:spLocks noGrp="1"/>
          </p:cNvSpPr>
          <p:nvPr>
            <p:ph type="body" sz="quarter" idx="15" hasCustomPrompt="1"/>
          </p:nvPr>
        </p:nvSpPr>
        <p:spPr>
          <a:xfrm>
            <a:off x="151200" y="150990"/>
            <a:ext cx="615600" cy="615600"/>
          </a:xfrm>
          <a:blipFill>
            <a:blip r:embed="rId2"/>
            <a:stretch>
              <a:fillRect/>
            </a:stretch>
          </a:blipFill>
        </p:spPr>
        <p:txBody>
          <a:bodyPr/>
          <a:lstStyle>
            <a:lvl1pPr marL="0" indent="0">
              <a:buFontTx/>
              <a:buNone/>
              <a:defRPr sz="100"/>
            </a:lvl1pPr>
          </a:lstStyle>
          <a:p>
            <a:pPr lvl="0"/>
            <a:r>
              <a:rPr lang="da-DK" dirty="0"/>
              <a:t>.</a:t>
            </a:r>
          </a:p>
        </p:txBody>
      </p:sp>
    </p:spTree>
    <p:extLst>
      <p:ext uri="{BB962C8B-B14F-4D97-AF65-F5344CB8AC3E}">
        <p14:creationId xmlns:p14="http://schemas.microsoft.com/office/powerpoint/2010/main" val="421083486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fsnitsforside - femte element">
    <p:bg>
      <p:bgRef idx="1001">
        <a:schemeClr val="bg1"/>
      </p:bgRef>
    </p:bg>
    <p:spTree>
      <p:nvGrpSpPr>
        <p:cNvPr id="1" name=""/>
        <p:cNvGrpSpPr/>
        <p:nvPr/>
      </p:nvGrpSpPr>
      <p:grpSpPr>
        <a:xfrm>
          <a:off x="0" y="0"/>
          <a:ext cx="0" cy="0"/>
          <a:chOff x="0" y="0"/>
          <a:chExt cx="0" cy="0"/>
        </a:xfrm>
      </p:grpSpPr>
      <p:sp>
        <p:nvSpPr>
          <p:cNvPr id="11" name="PrimaryColor"/>
          <p:cNvSpPr/>
          <p:nvPr userDrawn="1"/>
        </p:nvSpPr>
        <p:spPr>
          <a:xfrm>
            <a:off x="0" y="0"/>
            <a:ext cx="12192000"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pic>
        <p:nvPicPr>
          <p:cNvPr id="34" name="Billede 3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47842" y="1155799"/>
            <a:ext cx="5746539" cy="5394127"/>
          </a:xfrm>
          <a:prstGeom prst="rect">
            <a:avLst/>
          </a:prstGeom>
        </p:spPr>
      </p:pic>
      <p:sp>
        <p:nvSpPr>
          <p:cNvPr id="12"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2" name="Title"/>
          <p:cNvSpPr>
            <a:spLocks noGrp="1"/>
          </p:cNvSpPr>
          <p:nvPr>
            <p:ph type="title"/>
          </p:nvPr>
        </p:nvSpPr>
        <p:spPr>
          <a:xfrm>
            <a:off x="755606" y="1659452"/>
            <a:ext cx="7416000" cy="2168975"/>
          </a:xfrm>
        </p:spPr>
        <p:txBody>
          <a:bodyPr anchor="b"/>
          <a:lstStyle>
            <a:lvl1pPr>
              <a:defRPr sz="4500" spc="450" baseline="0">
                <a:solidFill>
                  <a:srgbClr val="FFFFFF"/>
                </a:solidFill>
              </a:defRPr>
            </a:lvl1pPr>
          </a:lstStyle>
          <a:p>
            <a:r>
              <a:rPr lang="da-DK"/>
              <a:t>Klik for at redigere titeltypografien i masteren</a:t>
            </a:r>
            <a:endParaRPr lang="da-DK" dirty="0"/>
          </a:p>
        </p:txBody>
      </p:sp>
      <p:sp>
        <p:nvSpPr>
          <p:cNvPr id="3" name="Text"/>
          <p:cNvSpPr>
            <a:spLocks noGrp="1"/>
          </p:cNvSpPr>
          <p:nvPr>
            <p:ph type="body" idx="1"/>
          </p:nvPr>
        </p:nvSpPr>
        <p:spPr>
          <a:xfrm>
            <a:off x="765174" y="3831570"/>
            <a:ext cx="7416000" cy="1202158"/>
          </a:xfrm>
        </p:spPr>
        <p:txBody>
          <a:bodyPr/>
          <a:lstStyle>
            <a:lvl1pPr marL="0" indent="0">
              <a:buNone/>
              <a:defRPr sz="2400" i="1" spc="200" baseline="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28-09-2022</a:t>
            </a:fld>
            <a:endParaRPr lang="da-DK" dirty="0"/>
          </a:p>
        </p:txBody>
      </p:sp>
      <p:sp>
        <p:nvSpPr>
          <p:cNvPr id="5" name="Footer"/>
          <p:cNvSpPr>
            <a:spLocks noGrp="1"/>
          </p:cNvSpPr>
          <p:nvPr>
            <p:ph type="ftr" sz="quarter" idx="11"/>
          </p:nvPr>
        </p:nvSpPr>
        <p:spPr/>
        <p:txBody>
          <a:bodyPr/>
          <a:lstStyle>
            <a:lvl1pPr>
              <a:defRPr>
                <a:solidFill>
                  <a:srgbClr val="FFFFFF"/>
                </a:solidFill>
              </a:defRPr>
            </a:lvl1pPr>
          </a:lstStyle>
          <a:p>
            <a:endParaRPr lang="da-DK" dirty="0"/>
          </a:p>
        </p:txBody>
      </p:sp>
      <p:sp>
        <p:nvSpPr>
          <p:cNvPr id="6"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35" name="(n)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064194819"/>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tat - femte element">
    <p:bg>
      <p:bgRef idx="1001">
        <a:schemeClr val="bg1"/>
      </p:bgRef>
    </p:bg>
    <p:spTree>
      <p:nvGrpSpPr>
        <p:cNvPr id="1" name=""/>
        <p:cNvGrpSpPr/>
        <p:nvPr/>
      </p:nvGrpSpPr>
      <p:grpSpPr>
        <a:xfrm>
          <a:off x="0" y="0"/>
          <a:ext cx="0" cy="0"/>
          <a:chOff x="0" y="0"/>
          <a:chExt cx="0" cy="0"/>
        </a:xfrm>
      </p:grpSpPr>
      <p:sp>
        <p:nvSpPr>
          <p:cNvPr id="9" name="PrimaryColor"/>
          <p:cNvSpPr/>
          <p:nvPr userDrawn="1"/>
        </p:nvSpPr>
        <p:spPr>
          <a:xfrm>
            <a:off x="0" y="0"/>
            <a:ext cx="12192000"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pic>
        <p:nvPicPr>
          <p:cNvPr id="34" name="Billede 3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5413" y="75272"/>
            <a:ext cx="6991093" cy="4940118"/>
          </a:xfrm>
          <a:prstGeom prst="rect">
            <a:avLst/>
          </a:prstGeom>
        </p:spPr>
      </p:pic>
      <p:sp>
        <p:nvSpPr>
          <p:cNvPr id="10"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2" name="Title"/>
          <p:cNvSpPr>
            <a:spLocks noGrp="1"/>
          </p:cNvSpPr>
          <p:nvPr>
            <p:ph type="title"/>
          </p:nvPr>
        </p:nvSpPr>
        <p:spPr>
          <a:xfrm>
            <a:off x="760939" y="3345937"/>
            <a:ext cx="5508099" cy="1001762"/>
          </a:xfrm>
        </p:spPr>
        <p:txBody>
          <a:bodyPr/>
          <a:lstStyle>
            <a:lvl1pPr>
              <a:defRPr>
                <a:solidFill>
                  <a:srgbClr val="FFFFFF"/>
                </a:solidFill>
              </a:defRPr>
            </a:lvl1pPr>
          </a:lstStyle>
          <a:p>
            <a:r>
              <a:rPr lang="da-DK"/>
              <a:t>Klik for at redigere titeltypografien i masteren</a:t>
            </a:r>
            <a:endParaRPr lang="da-DK" dirty="0"/>
          </a:p>
        </p:txBody>
      </p:sp>
      <p:sp>
        <p:nvSpPr>
          <p:cNvPr id="8" name="Text"/>
          <p:cNvSpPr>
            <a:spLocks noGrp="1"/>
          </p:cNvSpPr>
          <p:nvPr>
            <p:ph type="body" sz="quarter" idx="13" hasCustomPrompt="1"/>
          </p:nvPr>
        </p:nvSpPr>
        <p:spPr>
          <a:xfrm>
            <a:off x="1989826" y="4550252"/>
            <a:ext cx="9428000" cy="1912444"/>
          </a:xfrm>
        </p:spPr>
        <p:txBody>
          <a:bodyPr/>
          <a:lstStyle>
            <a:lvl1pPr marL="0" indent="0">
              <a:buFont typeface="Arial" panose="020B0604020202020204" pitchFamily="34" charset="0"/>
              <a:buChar char="​"/>
              <a:defRPr i="1" spc="200" baseline="0">
                <a:solidFill>
                  <a:srgbClr val="FFFFFF"/>
                </a:solidFill>
              </a:defRPr>
            </a:lvl1pPr>
            <a:lvl2pPr marL="187200" indent="-187200">
              <a:defRPr sz="2000">
                <a:solidFill>
                  <a:srgbClr val="FFFFFF"/>
                </a:solidFill>
              </a:defRPr>
            </a:lvl2pPr>
            <a:lvl3pPr marL="367200" indent="-180000">
              <a:defRPr sz="1800"/>
            </a:lvl3pPr>
            <a:lvl4pPr marL="540000" indent="-172800">
              <a:defRPr sz="1600"/>
            </a:lvl4pPr>
          </a:lstStyle>
          <a:p>
            <a:pPr lvl="0"/>
            <a:r>
              <a:rPr lang="da-DK" dirty="0"/>
              <a:t>Klik for at redigere i master</a:t>
            </a:r>
          </a:p>
          <a:p>
            <a:pPr lvl="1"/>
            <a:r>
              <a:rPr lang="da-DK" dirty="0"/>
              <a:t>Andet niveau</a:t>
            </a:r>
          </a:p>
        </p:txBody>
      </p:sp>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28-09-2022</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35" name="(n)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32957818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1"/>
      </p:bgRef>
    </p:bg>
    <p:spTree>
      <p:nvGrpSpPr>
        <p:cNvPr id="1" name=""/>
        <p:cNvGrpSpPr/>
        <p:nvPr/>
      </p:nvGrpSpPr>
      <p:grpSpPr>
        <a:xfrm>
          <a:off x="0" y="0"/>
          <a:ext cx="0" cy="0"/>
          <a:chOff x="0" y="0"/>
          <a:chExt cx="0" cy="0"/>
        </a:xfrm>
      </p:grpSpPr>
      <p:sp>
        <p:nvSpPr>
          <p:cNvPr id="18" name="PrimaryColor"/>
          <p:cNvSpPr/>
          <p:nvPr userDrawn="1"/>
        </p:nvSpPr>
        <p:spPr>
          <a:xfrm>
            <a:off x="0" y="0"/>
            <a:ext cx="12192000"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pic>
        <p:nvPicPr>
          <p:cNvPr id="19" name="Billede 18"/>
          <p:cNvPicPr>
            <a:picLocks noChangeAspect="1"/>
          </p:cNvPicPr>
          <p:nvPr userDrawn="1"/>
        </p:nvPicPr>
        <p:blipFill rotWithShape="1">
          <a:blip r:embed="rId2" cstate="print">
            <a:extLst>
              <a:ext uri="{28A0092B-C50C-407E-A947-70E740481C1C}">
                <a14:useLocalDpi xmlns:a14="http://schemas.microsoft.com/office/drawing/2010/main" val="0"/>
              </a:ext>
            </a:extLst>
          </a:blip>
          <a:srcRect r="5792" b="7163"/>
          <a:stretch/>
        </p:blipFill>
        <p:spPr>
          <a:xfrm>
            <a:off x="6880143" y="2199409"/>
            <a:ext cx="5305995" cy="4595091"/>
          </a:xfrm>
          <a:prstGeom prst="rect">
            <a:avLst/>
          </a:prstGeom>
        </p:spPr>
      </p:pic>
      <p:sp>
        <p:nvSpPr>
          <p:cNvPr id="6" name="Title"/>
          <p:cNvSpPr>
            <a:spLocks noGrp="1"/>
          </p:cNvSpPr>
          <p:nvPr>
            <p:ph type="title"/>
          </p:nvPr>
        </p:nvSpPr>
        <p:spPr>
          <a:xfrm>
            <a:off x="759600" y="3344400"/>
            <a:ext cx="5508000" cy="1001762"/>
          </a:xfrm>
        </p:spPr>
        <p:txBody>
          <a:bodyPr/>
          <a:lstStyle>
            <a:lvl1pPr>
              <a:defRPr>
                <a:solidFill>
                  <a:srgbClr val="FFFFFF"/>
                </a:solidFill>
              </a:defRPr>
            </a:lvl1pPr>
          </a:lstStyle>
          <a:p>
            <a:r>
              <a:rPr lang="da-DK"/>
              <a:t>Klik for at redigere titeltypografien i masteren</a:t>
            </a:r>
            <a:endParaRPr lang="da-DK" dirty="0"/>
          </a:p>
        </p:txBody>
      </p:sp>
      <p:sp>
        <p:nvSpPr>
          <p:cNvPr id="11" name="Text"/>
          <p:cNvSpPr>
            <a:spLocks noGrp="1"/>
          </p:cNvSpPr>
          <p:nvPr>
            <p:ph type="body" sz="quarter" idx="13" hasCustomPrompt="1"/>
          </p:nvPr>
        </p:nvSpPr>
        <p:spPr>
          <a:xfrm>
            <a:off x="1989826" y="4550252"/>
            <a:ext cx="9428000" cy="1912444"/>
          </a:xfrm>
        </p:spPr>
        <p:txBody>
          <a:bodyPr/>
          <a:lstStyle>
            <a:lvl1pPr marL="0" indent="0">
              <a:buFont typeface="Arial" panose="020B0604020202020204" pitchFamily="34" charset="0"/>
              <a:buChar char="​"/>
              <a:defRPr i="1" spc="200" baseline="0">
                <a:solidFill>
                  <a:srgbClr val="FFFFFF"/>
                </a:solidFill>
              </a:defRPr>
            </a:lvl1pPr>
            <a:lvl2pPr marL="187200" indent="-187200">
              <a:defRPr sz="2000">
                <a:solidFill>
                  <a:srgbClr val="FFFFFF"/>
                </a:solidFill>
              </a:defRPr>
            </a:lvl2pPr>
            <a:lvl3pPr marL="367200" indent="-180000">
              <a:defRPr sz="1800"/>
            </a:lvl3pPr>
            <a:lvl4pPr marL="540000" indent="-172800">
              <a:defRPr sz="1600"/>
            </a:lvl4pPr>
          </a:lstStyle>
          <a:p>
            <a:pPr lvl="0"/>
            <a:r>
              <a:rPr lang="da-DK" dirty="0"/>
              <a:t>Klik for at redigere i master</a:t>
            </a:r>
          </a:p>
          <a:p>
            <a:pPr lvl="1"/>
            <a:r>
              <a:rPr lang="da-DK" dirty="0"/>
              <a:t>Andet niveau</a:t>
            </a:r>
          </a:p>
        </p:txBody>
      </p:sp>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28-09-2022</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sp>
        <p:nvSpPr>
          <p:cNvPr id="20"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2" name="(n)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60624948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billede">
    <p:spTree>
      <p:nvGrpSpPr>
        <p:cNvPr id="1" name=""/>
        <p:cNvGrpSpPr/>
        <p:nvPr/>
      </p:nvGrpSpPr>
      <p:grpSpPr>
        <a:xfrm>
          <a:off x="0" y="0"/>
          <a:ext cx="0" cy="0"/>
          <a:chOff x="0" y="0"/>
          <a:chExt cx="0" cy="0"/>
        </a:xfrm>
      </p:grpSpPr>
      <p:sp>
        <p:nvSpPr>
          <p:cNvPr id="2" name="Hvid baggrund"/>
          <p:cNvSpPr/>
          <p:nvPr userDrawn="1"/>
        </p:nvSpPr>
        <p:spPr>
          <a:xfrm>
            <a:off x="0" y="0"/>
            <a:ext cx="12192000" cy="6800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7" name="Pladsholder til dato 6" hidden="1"/>
          <p:cNvSpPr>
            <a:spLocks noGrp="1"/>
          </p:cNvSpPr>
          <p:nvPr>
            <p:ph type="dt" sz="half" idx="10"/>
          </p:nvPr>
        </p:nvSpPr>
        <p:spPr>
          <a:xfrm>
            <a:off x="838200" y="7118350"/>
            <a:ext cx="2743200" cy="365125"/>
          </a:xfrm>
        </p:spPr>
        <p:txBody>
          <a:bodyPr/>
          <a:lstStyle/>
          <a:p>
            <a:fld id="{54E0A626-36E7-4ACB-AE94-30B8AB1B2246}" type="datetimeFigureOut">
              <a:rPr lang="da-DK" smtClean="0"/>
              <a:t>28-09-2022</a:t>
            </a:fld>
            <a:endParaRPr lang="da-DK" dirty="0"/>
          </a:p>
        </p:txBody>
      </p:sp>
      <p:sp>
        <p:nvSpPr>
          <p:cNvPr id="8" name="Pladsholder til sidefod 7" hidden="1"/>
          <p:cNvSpPr>
            <a:spLocks noGrp="1"/>
          </p:cNvSpPr>
          <p:nvPr>
            <p:ph type="ftr" sz="quarter" idx="11"/>
          </p:nvPr>
        </p:nvSpPr>
        <p:spPr>
          <a:xfrm>
            <a:off x="4038600" y="7118350"/>
            <a:ext cx="4114800" cy="365125"/>
          </a:xfrm>
        </p:spPr>
        <p:txBody>
          <a:bodyPr/>
          <a:lstStyle/>
          <a:p>
            <a:endParaRPr lang="da-DK" dirty="0"/>
          </a:p>
        </p:txBody>
      </p:sp>
      <p:sp>
        <p:nvSpPr>
          <p:cNvPr id="9" name="Pladsholder til slidenummer 8" hidden="1"/>
          <p:cNvSpPr>
            <a:spLocks noGrp="1"/>
          </p:cNvSpPr>
          <p:nvPr>
            <p:ph type="sldNum" sz="quarter" idx="12"/>
          </p:nvPr>
        </p:nvSpPr>
        <p:spPr>
          <a:xfrm>
            <a:off x="8610600" y="7118350"/>
            <a:ext cx="2743200" cy="365125"/>
          </a:xfrm>
        </p:spPr>
        <p:txBody>
          <a:bodyPr/>
          <a:lstStyle/>
          <a:p>
            <a:fld id="{45D37B1E-C366-494F-A587-962AD9AABC83}" type="slidenum">
              <a:rPr lang="da-DK" smtClean="0"/>
              <a:t>‹nr.›</a:t>
            </a:fld>
            <a:endParaRPr lang="da-DK" dirty="0"/>
          </a:p>
        </p:txBody>
      </p:sp>
      <p:sp>
        <p:nvSpPr>
          <p:cNvPr id="11" name="Pladsholder til billede 1"/>
          <p:cNvSpPr>
            <a:spLocks noGrp="1"/>
          </p:cNvSpPr>
          <p:nvPr>
            <p:ph type="pic" sz="quarter" idx="13" hasCustomPrompt="1"/>
          </p:nvPr>
        </p:nvSpPr>
        <p:spPr>
          <a:xfrm>
            <a:off x="0" y="0"/>
            <a:ext cx="12192000" cy="6800400"/>
          </a:xfrm>
          <a:noFill/>
        </p:spPr>
        <p:txBody>
          <a:bodyPr tIns="648000" anchor="ctr" anchorCtr="0"/>
          <a:lstStyle>
            <a:lvl1pPr marL="0" indent="0" algn="ctr">
              <a:buNone/>
              <a:defRPr sz="1800" baseline="0">
                <a:solidFill>
                  <a:schemeClr val="tx1"/>
                </a:solidFill>
              </a:defRPr>
            </a:lvl1pPr>
          </a:lstStyle>
          <a:p>
            <a:r>
              <a:rPr lang="da-DK" dirty="0"/>
              <a:t>Klik på ikonet og indsæt billede</a:t>
            </a:r>
          </a:p>
        </p:txBody>
      </p:sp>
      <p:sp>
        <p:nvSpPr>
          <p:cNvPr id="20" name="(n)W"/>
          <p:cNvSpPr>
            <a:spLocks noGrp="1"/>
          </p:cNvSpPr>
          <p:nvPr>
            <p:ph type="body" sz="quarter" idx="15" hasCustomPrompt="1"/>
          </p:nvPr>
        </p:nvSpPr>
        <p:spPr>
          <a:xfrm>
            <a:off x="151200" y="150990"/>
            <a:ext cx="615600" cy="615600"/>
          </a:xfrm>
          <a:blipFill>
            <a:blip r:embed="rId2"/>
            <a:stretch>
              <a:fillRect/>
            </a:stretch>
          </a:blipFill>
        </p:spPr>
        <p:txBody>
          <a:bodyPr/>
          <a:lstStyle>
            <a:lvl1pPr marL="0" indent="0">
              <a:buFontTx/>
              <a:buNone/>
              <a:defRPr sz="100"/>
            </a:lvl1pPr>
          </a:lstStyle>
          <a:p>
            <a:pPr lvl="0"/>
            <a:r>
              <a:rPr lang="da-DK" dirty="0"/>
              <a:t>.</a:t>
            </a:r>
          </a:p>
        </p:txBody>
      </p:sp>
    </p:spTree>
    <p:extLst>
      <p:ext uri="{BB962C8B-B14F-4D97-AF65-F5344CB8AC3E}">
        <p14:creationId xmlns:p14="http://schemas.microsoft.com/office/powerpoint/2010/main" val="193976817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fslutning">
    <p:bg>
      <p:bgRef idx="1001">
        <a:schemeClr val="bg1"/>
      </p:bgRef>
    </p:bg>
    <p:spTree>
      <p:nvGrpSpPr>
        <p:cNvPr id="1" name=""/>
        <p:cNvGrpSpPr/>
        <p:nvPr/>
      </p:nvGrpSpPr>
      <p:grpSpPr>
        <a:xfrm>
          <a:off x="0" y="0"/>
          <a:ext cx="0" cy="0"/>
          <a:chOff x="0" y="0"/>
          <a:chExt cx="0" cy="0"/>
        </a:xfrm>
      </p:grpSpPr>
      <p:sp>
        <p:nvSpPr>
          <p:cNvPr id="6" name="PrimaryColor"/>
          <p:cNvSpPr/>
          <p:nvPr userDrawn="1"/>
        </p:nvSpPr>
        <p:spPr>
          <a:xfrm>
            <a:off x="0" y="0"/>
            <a:ext cx="12192000"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pic>
        <p:nvPicPr>
          <p:cNvPr id="39" name="Billede 3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31096" y="-6435"/>
            <a:ext cx="5165535" cy="4355940"/>
          </a:xfrm>
          <a:prstGeom prst="rect">
            <a:avLst/>
          </a:prstGeom>
        </p:spPr>
      </p:pic>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28-09-2022</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sp>
        <p:nvSpPr>
          <p:cNvPr id="7"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40" name="(n)W"/>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
        <p:nvSpPr>
          <p:cNvPr id="26" name="USR_DirectPhone" hidden="1"/>
          <p:cNvSpPr/>
          <p:nvPr userDrawn="1"/>
        </p:nvSpPr>
        <p:spPr>
          <a:xfrm>
            <a:off x="757647" y="5979081"/>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p>
        </p:txBody>
      </p:sp>
      <p:sp>
        <p:nvSpPr>
          <p:cNvPr id="27" name="USR_Email" hidden="1"/>
          <p:cNvSpPr/>
          <p:nvPr userDrawn="1"/>
        </p:nvSpPr>
        <p:spPr>
          <a:xfrm>
            <a:off x="765175" y="5487560"/>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p>
        </p:txBody>
      </p:sp>
      <p:sp>
        <p:nvSpPr>
          <p:cNvPr id="32" name="USR_Unit" hidden="1"/>
          <p:cNvSpPr/>
          <p:nvPr userDrawn="1"/>
        </p:nvSpPr>
        <p:spPr>
          <a:xfrm>
            <a:off x="765175" y="4996037"/>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p>
        </p:txBody>
      </p:sp>
      <p:sp>
        <p:nvSpPr>
          <p:cNvPr id="35" name="USR_Speciality" hidden="1"/>
          <p:cNvSpPr/>
          <p:nvPr userDrawn="1"/>
        </p:nvSpPr>
        <p:spPr>
          <a:xfrm>
            <a:off x="765175" y="4504514"/>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p>
        </p:txBody>
      </p:sp>
      <p:sp>
        <p:nvSpPr>
          <p:cNvPr id="36" name="USR_Department" hidden="1"/>
          <p:cNvSpPr/>
          <p:nvPr userDrawn="1"/>
        </p:nvSpPr>
        <p:spPr>
          <a:xfrm>
            <a:off x="765175" y="4012991"/>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p>
        </p:txBody>
      </p:sp>
      <p:sp>
        <p:nvSpPr>
          <p:cNvPr id="37" name="SD_OFF_Institute" hidden="1"/>
          <p:cNvSpPr/>
          <p:nvPr userDrawn="1"/>
        </p:nvSpPr>
        <p:spPr>
          <a:xfrm>
            <a:off x="765175" y="3521468"/>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p>
        </p:txBody>
      </p:sp>
      <p:sp>
        <p:nvSpPr>
          <p:cNvPr id="25" name="SD_VAR_HEADER"/>
          <p:cNvSpPr/>
          <p:nvPr userDrawn="1">
            <p:custDataLst>
              <p:tags r:id="rId1"/>
            </p:custDataLst>
          </p:nvPr>
        </p:nvSpPr>
        <p:spPr>
          <a:xfrm>
            <a:off x="765175" y="3444467"/>
            <a:ext cx="10660180" cy="2773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lnSpc>
                <a:spcPct val="135000"/>
              </a:lnSpc>
              <a:spcAft>
                <a:spcPts val="0"/>
              </a:spcAft>
            </a:pPr>
            <a:endParaRPr lang="da-DK" sz="2400" dirty="0">
              <a:solidFill>
                <a:srgbClr val="FFFFFF"/>
              </a:solidFill>
            </a:endParaRPr>
          </a:p>
        </p:txBody>
      </p:sp>
      <p:sp>
        <p:nvSpPr>
          <p:cNvPr id="42" name="USR_name"/>
          <p:cNvSpPr/>
          <p:nvPr userDrawn="1"/>
        </p:nvSpPr>
        <p:spPr>
          <a:xfrm>
            <a:off x="765175" y="2660470"/>
            <a:ext cx="10660180" cy="751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lnSpcReduction="10000"/>
          </a:bodyPr>
          <a:lstStyle/>
          <a:p>
            <a:pPr algn="l"/>
            <a:endParaRPr lang="da-DK" sz="5000" b="1" cap="all" spc="500" baseline="0" dirty="0">
              <a:solidFill>
                <a:srgbClr val="FFFFFF"/>
              </a:solidFill>
            </a:endParaRPr>
          </a:p>
        </p:txBody>
      </p:sp>
      <p:sp>
        <p:nvSpPr>
          <p:cNvPr id="41" name="USR_Title"/>
          <p:cNvSpPr/>
          <p:nvPr userDrawn="1"/>
        </p:nvSpPr>
        <p:spPr>
          <a:xfrm>
            <a:off x="765175" y="2218761"/>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solidFill>
                <a:srgbClr val="FFFFFF"/>
              </a:solidFill>
            </a:endParaRPr>
          </a:p>
        </p:txBody>
      </p:sp>
    </p:spTree>
    <p:extLst>
      <p:ext uri="{BB962C8B-B14F-4D97-AF65-F5344CB8AC3E}">
        <p14:creationId xmlns:p14="http://schemas.microsoft.com/office/powerpoint/2010/main" val="206853118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3" name="Footer Placeholder 2"/>
          <p:cNvSpPr>
            <a:spLocks noGrp="1"/>
          </p:cNvSpPr>
          <p:nvPr>
            <p:ph type="ftr" sz="quarter" idx="11"/>
          </p:nvPr>
        </p:nvSpPr>
        <p:spPr/>
        <p:txBody>
          <a:bodyPr/>
          <a:lstStyle/>
          <a:p>
            <a:endParaRPr lang="da-DK" dirty="0"/>
          </a:p>
        </p:txBody>
      </p:sp>
      <p:sp>
        <p:nvSpPr>
          <p:cNvPr id="4" name="Slide Number Placeholder 3"/>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overskrift - hvi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da-DK" dirty="0"/>
          </a:p>
        </p:txBody>
      </p:sp>
      <p:sp>
        <p:nvSpPr>
          <p:cNvPr id="3" name="Date Placeholder 2"/>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4" name="Footer Placeholder 3"/>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945256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a-DK"/>
              <a:t>Klik for at redigere titeltypografien i masteren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588751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a-DK"/>
              <a:t>Klik for at redigere titeltypografien i masteren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263027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1 indhold - farve">
    <p:bg>
      <p:bgRef idx="1001">
        <a:schemeClr val="bg1"/>
      </p:bgRef>
    </p:bg>
    <p:spTree>
      <p:nvGrpSpPr>
        <p:cNvPr id="1" name=""/>
        <p:cNvGrpSpPr/>
        <p:nvPr/>
      </p:nvGrpSpPr>
      <p:grpSpPr>
        <a:xfrm>
          <a:off x="0" y="0"/>
          <a:ext cx="0" cy="0"/>
          <a:chOff x="0" y="0"/>
          <a:chExt cx="0" cy="0"/>
        </a:xfrm>
      </p:grpSpPr>
      <p:sp>
        <p:nvSpPr>
          <p:cNvPr id="14" name="PrimaryColor"/>
          <p:cNvSpPr/>
          <p:nvPr userDrawn="1"/>
        </p:nvSpPr>
        <p:spPr>
          <a:xfrm>
            <a:off x="0" y="0"/>
            <a:ext cx="12192000"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15"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7" name="Title"/>
          <p:cNvSpPr>
            <a:spLocks noGrp="1"/>
          </p:cNvSpPr>
          <p:nvPr>
            <p:ph type="title"/>
          </p:nvPr>
        </p:nvSpPr>
        <p:spPr/>
        <p:txBody>
          <a:bodyPr/>
          <a:lstStyle>
            <a:lvl1pPr>
              <a:defRPr>
                <a:solidFill>
                  <a:srgbClr val="FFFFFF"/>
                </a:solidFill>
              </a:defRPr>
            </a:lvl1pPr>
          </a:lstStyle>
          <a:p>
            <a:r>
              <a:rPr lang="da-DK"/>
              <a:t>Klik for at redigere titeltypografien i masteren</a:t>
            </a:r>
            <a:endParaRPr lang="da-DK" dirty="0"/>
          </a:p>
        </p:txBody>
      </p:sp>
      <p:sp>
        <p:nvSpPr>
          <p:cNvPr id="3" name="Text"/>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28-09-2022</a:t>
            </a:fld>
            <a:endParaRPr lang="da-DK" dirty="0"/>
          </a:p>
        </p:txBody>
      </p:sp>
      <p:sp>
        <p:nvSpPr>
          <p:cNvPr id="5" name="Footer"/>
          <p:cNvSpPr>
            <a:spLocks noGrp="1"/>
          </p:cNvSpPr>
          <p:nvPr>
            <p:ph type="ftr" sz="quarter" idx="11"/>
          </p:nvPr>
        </p:nvSpPr>
        <p:spPr/>
        <p:txBody>
          <a:bodyPr/>
          <a:lstStyle>
            <a:lvl1pPr>
              <a:defRPr>
                <a:solidFill>
                  <a:srgbClr val="FFFFFF"/>
                </a:solidFill>
              </a:defRPr>
            </a:lvl1pPr>
          </a:lstStyle>
          <a:p>
            <a:endParaRPr lang="da-DK" dirty="0"/>
          </a:p>
        </p:txBody>
      </p:sp>
      <p:sp>
        <p:nvSpPr>
          <p:cNvPr id="6"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16"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054225843"/>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21454115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2984508788"/>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8" name="Footer Placeholder 7"/>
          <p:cNvSpPr>
            <a:spLocks noGrp="1"/>
          </p:cNvSpPr>
          <p:nvPr>
            <p:ph type="ftr" sz="quarter" idx="11"/>
          </p:nvPr>
        </p:nvSpPr>
        <p:spPr/>
        <p:txBody>
          <a:bodyPr/>
          <a:lstStyle/>
          <a:p>
            <a:endParaRPr lang="da-DK"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2163579312"/>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4" name="Footer Placeholder 3"/>
          <p:cNvSpPr>
            <a:spLocks noGrp="1"/>
          </p:cNvSpPr>
          <p:nvPr>
            <p:ph type="ftr" sz="quarter" idx="11"/>
          </p:nvPr>
        </p:nvSpPr>
        <p:spPr/>
        <p:txBody>
          <a:bodyPr/>
          <a:lstStyle/>
          <a:p>
            <a:endParaRPr lang="da-DK"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29298787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3" name="Footer Placeholder 2"/>
          <p:cNvSpPr>
            <a:spLocks noGrp="1"/>
          </p:cNvSpPr>
          <p:nvPr>
            <p:ph type="ftr" sz="quarter" idx="11"/>
          </p:nvPr>
        </p:nvSpPr>
        <p:spPr/>
        <p:txBody>
          <a:bodyPr/>
          <a:lstStyle/>
          <a:p>
            <a:endParaRPr lang="da-DK"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369257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a-DK"/>
              <a:t>Klik for at redigere titeltypografien i masteren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2866818995"/>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27986496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7347529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titeltypografien i masteren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D37B1E-C366-494F-A587-962AD9AABC83}" type="slidenum">
              <a:rPr lang="da-DK" smtClean="0"/>
              <a:t>‹nr.›</a:t>
            </a:fld>
            <a:endParaRPr lang="da-DK"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19043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a-DK"/>
              <a:t>Klik for at redigere titeltypografien i masteren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Klik for at redigere teksttypografierne i masteren</a:t>
            </a:r>
          </a:p>
        </p:txBody>
      </p:sp>
      <p:sp>
        <p:nvSpPr>
          <p:cNvPr id="5" name="Date Placeholder 4"/>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3017656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1 indhold - hvid">
    <p:spTree>
      <p:nvGrpSpPr>
        <p:cNvPr id="1" name=""/>
        <p:cNvGrpSpPr/>
        <p:nvPr/>
      </p:nvGrpSpPr>
      <p:grpSpPr>
        <a:xfrm>
          <a:off x="0" y="0"/>
          <a:ext cx="0" cy="0"/>
          <a:chOff x="0" y="0"/>
          <a:chExt cx="0" cy="0"/>
        </a:xfrm>
      </p:grpSpPr>
      <p:sp>
        <p:nvSpPr>
          <p:cNvPr id="7" name="Titel 1"/>
          <p:cNvSpPr>
            <a:spLocks noGrp="1"/>
          </p:cNvSpPr>
          <p:nvPr>
            <p:ph type="title"/>
          </p:nvPr>
        </p:nvSpPr>
        <p:spPr/>
        <p:txBody>
          <a:bodyPr/>
          <a:lstStyle/>
          <a:p>
            <a:r>
              <a:rPr lang="da-DK"/>
              <a:t>Klik for at redigere titeltypografien i masteren</a:t>
            </a:r>
            <a:endParaRPr lang="da-DK" dirty="0"/>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714070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titeltypografien i masteren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Klik for at redigere teksttypografierne i masteren</a:t>
            </a:r>
          </a:p>
        </p:txBody>
      </p:sp>
      <p:sp>
        <p:nvSpPr>
          <p:cNvPr id="5" name="Date Placeholder 4"/>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D37B1E-C366-494F-A587-962AD9AABC83}" type="slidenum">
              <a:rPr lang="da-DK" smtClean="0"/>
              <a:t>‹nr.›</a:t>
            </a:fld>
            <a:endParaRPr lang="da-DK"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12098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a-DK"/>
              <a:t>Klik for at redigere titeltypografien i masteren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Klik for at redigere teksttypografierne i masteren</a:t>
            </a:r>
          </a:p>
        </p:txBody>
      </p:sp>
      <p:sp>
        <p:nvSpPr>
          <p:cNvPr id="5" name="Date Placeholder 4"/>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16463149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ncho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33211178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5095225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1 indhold - hvid">
    <p:spTree>
      <p:nvGrpSpPr>
        <p:cNvPr id="1" name=""/>
        <p:cNvGrpSpPr/>
        <p:nvPr/>
      </p:nvGrpSpPr>
      <p:grpSpPr>
        <a:xfrm>
          <a:off x="0" y="0"/>
          <a:ext cx="0" cy="0"/>
          <a:chOff x="0" y="0"/>
          <a:chExt cx="0" cy="0"/>
        </a:xfrm>
      </p:grpSpPr>
      <p:sp>
        <p:nvSpPr>
          <p:cNvPr id="7" name="Titel 1"/>
          <p:cNvSpPr>
            <a:spLocks noGrp="1"/>
          </p:cNvSpPr>
          <p:nvPr>
            <p:ph type="title"/>
          </p:nvPr>
        </p:nvSpPr>
        <p:spPr/>
        <p:txBody>
          <a:bodyPr/>
          <a:lstStyle/>
          <a:p>
            <a:r>
              <a:rPr lang="da-DK"/>
              <a:t>Klik for at redigere titeltypografien i masteren</a:t>
            </a:r>
            <a:endParaRPr lang="da-DK" dirty="0"/>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396589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3 indhold - femte element">
    <p:bg>
      <p:bgRef idx="1001">
        <a:schemeClr val="bg1"/>
      </p:bgRef>
    </p:bg>
    <p:spTree>
      <p:nvGrpSpPr>
        <p:cNvPr id="1" name=""/>
        <p:cNvGrpSpPr/>
        <p:nvPr/>
      </p:nvGrpSpPr>
      <p:grpSpPr>
        <a:xfrm>
          <a:off x="0" y="0"/>
          <a:ext cx="0" cy="0"/>
          <a:chOff x="0" y="0"/>
          <a:chExt cx="0" cy="0"/>
        </a:xfrm>
      </p:grpSpPr>
      <p:sp>
        <p:nvSpPr>
          <p:cNvPr id="27" name="PrimaryColor"/>
          <p:cNvSpPr/>
          <p:nvPr userDrawn="1"/>
        </p:nvSpPr>
        <p:spPr>
          <a:xfrm>
            <a:off x="0" y="0"/>
            <a:ext cx="12192000"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28"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7" name="Title"/>
          <p:cNvSpPr>
            <a:spLocks noGrp="1"/>
          </p:cNvSpPr>
          <p:nvPr>
            <p:ph type="title"/>
          </p:nvPr>
        </p:nvSpPr>
        <p:spPr>
          <a:xfrm>
            <a:off x="760939" y="356552"/>
            <a:ext cx="8152874" cy="1001762"/>
          </a:xfrm>
        </p:spPr>
        <p:txBody>
          <a:bodyPr/>
          <a:lstStyle>
            <a:lvl1pPr>
              <a:defRPr>
                <a:solidFill>
                  <a:srgbClr val="FFFFFF"/>
                </a:solidFill>
              </a:defRPr>
            </a:lvl1pPr>
          </a:lstStyle>
          <a:p>
            <a:r>
              <a:rPr lang="da-DK"/>
              <a:t>Klik for at redigere titeltypografien i masteren</a:t>
            </a:r>
            <a:endParaRPr lang="da-DK" dirty="0"/>
          </a:p>
        </p:txBody>
      </p:sp>
      <p:sp>
        <p:nvSpPr>
          <p:cNvPr id="3" name="Text"/>
          <p:cNvSpPr>
            <a:spLocks noGrp="1"/>
          </p:cNvSpPr>
          <p:nvPr>
            <p:ph idx="1"/>
          </p:nvPr>
        </p:nvSpPr>
        <p:spPr>
          <a:xfrm>
            <a:off x="765175" y="1638696"/>
            <a:ext cx="6984000" cy="4824000"/>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28-09-2022</a:t>
            </a:fld>
            <a:endParaRPr lang="da-DK" dirty="0"/>
          </a:p>
        </p:txBody>
      </p:sp>
      <p:sp>
        <p:nvSpPr>
          <p:cNvPr id="5" name="Footer"/>
          <p:cNvSpPr>
            <a:spLocks noGrp="1"/>
          </p:cNvSpPr>
          <p:nvPr>
            <p:ph type="ftr" sz="quarter" idx="11"/>
          </p:nvPr>
        </p:nvSpPr>
        <p:spPr/>
        <p:txBody>
          <a:bodyPr/>
          <a:lstStyle>
            <a:lvl1pPr>
              <a:defRPr>
                <a:solidFill>
                  <a:srgbClr val="FFFFFF"/>
                </a:solidFill>
              </a:defRPr>
            </a:lvl1pPr>
          </a:lstStyle>
          <a:p>
            <a:endParaRPr lang="da-DK" dirty="0"/>
          </a:p>
        </p:txBody>
      </p:sp>
      <p:sp>
        <p:nvSpPr>
          <p:cNvPr id="6"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36" name="Billede 3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2847" y="968429"/>
            <a:ext cx="4870271" cy="4955993"/>
          </a:xfrm>
          <a:prstGeom prst="rect">
            <a:avLst/>
          </a:prstGeom>
        </p:spPr>
      </p:pic>
      <p:pic>
        <p:nvPicPr>
          <p:cNvPr id="37" name="(n)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320401767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2 indhold - hvid">
    <p:spTree>
      <p:nvGrpSpPr>
        <p:cNvPr id="1" name=""/>
        <p:cNvGrpSpPr/>
        <p:nvPr/>
      </p:nvGrpSpPr>
      <p:grpSpPr>
        <a:xfrm>
          <a:off x="0" y="0"/>
          <a:ext cx="0" cy="0"/>
          <a:chOff x="0" y="0"/>
          <a:chExt cx="0" cy="0"/>
        </a:xfrm>
      </p:grpSpPr>
      <p:sp>
        <p:nvSpPr>
          <p:cNvPr id="7" name="Titel 1"/>
          <p:cNvSpPr>
            <a:spLocks noGrp="1"/>
          </p:cNvSpPr>
          <p:nvPr>
            <p:ph type="title"/>
          </p:nvPr>
        </p:nvSpPr>
        <p:spPr/>
        <p:txBody>
          <a:bodyPr/>
          <a:lstStyle/>
          <a:p>
            <a:r>
              <a:rPr lang="da-DK"/>
              <a:t>Klik for at redigere titeltypografien i masteren</a:t>
            </a:r>
            <a:endParaRPr lang="da-DK" dirty="0"/>
          </a:p>
        </p:txBody>
      </p:sp>
      <p:sp>
        <p:nvSpPr>
          <p:cNvPr id="3" name="Pladsholder til indhold 2"/>
          <p:cNvSpPr>
            <a:spLocks noGrp="1"/>
          </p:cNvSpPr>
          <p:nvPr>
            <p:ph idx="1"/>
          </p:nvPr>
        </p:nvSpPr>
        <p:spPr>
          <a:xfrm>
            <a:off x="765175" y="1638696"/>
            <a:ext cx="5148264" cy="482398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8" name="Pladsholder til indhold 3"/>
          <p:cNvSpPr>
            <a:spLocks noGrp="1"/>
          </p:cNvSpPr>
          <p:nvPr>
            <p:ph sz="quarter" idx="13"/>
          </p:nvPr>
        </p:nvSpPr>
        <p:spPr>
          <a:xfrm>
            <a:off x="6269038" y="1638300"/>
            <a:ext cx="5148788" cy="482439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Date Placeholder 3"/>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339551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2 indhold - farve">
    <p:spTree>
      <p:nvGrpSpPr>
        <p:cNvPr id="1" name=""/>
        <p:cNvGrpSpPr/>
        <p:nvPr/>
      </p:nvGrpSpPr>
      <p:grpSpPr>
        <a:xfrm>
          <a:off x="0" y="0"/>
          <a:ext cx="0" cy="0"/>
          <a:chOff x="0" y="0"/>
          <a:chExt cx="0" cy="0"/>
        </a:xfrm>
      </p:grpSpPr>
      <p:sp>
        <p:nvSpPr>
          <p:cNvPr id="12" name="PrimaryColor"/>
          <p:cNvSpPr/>
          <p:nvPr userDrawn="1"/>
        </p:nvSpPr>
        <p:spPr>
          <a:xfrm>
            <a:off x="0" y="0"/>
            <a:ext cx="12192000"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13"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4"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
        <p:nvSpPr>
          <p:cNvPr id="7" name="Title"/>
          <p:cNvSpPr>
            <a:spLocks noGrp="1"/>
          </p:cNvSpPr>
          <p:nvPr>
            <p:ph type="title"/>
          </p:nvPr>
        </p:nvSpPr>
        <p:spPr/>
        <p:txBody>
          <a:bodyPr/>
          <a:lstStyle>
            <a:lvl1pPr>
              <a:defRPr>
                <a:solidFill>
                  <a:srgbClr val="FFFFFF"/>
                </a:solidFill>
              </a:defRPr>
            </a:lvl1pPr>
          </a:lstStyle>
          <a:p>
            <a:r>
              <a:rPr lang="da-DK"/>
              <a:t>Klik for at redigere titeltypografien i masteren</a:t>
            </a:r>
            <a:endParaRPr lang="en-GB" dirty="0"/>
          </a:p>
        </p:txBody>
      </p:sp>
      <p:sp>
        <p:nvSpPr>
          <p:cNvPr id="3" name="Text"/>
          <p:cNvSpPr>
            <a:spLocks noGrp="1"/>
          </p:cNvSpPr>
          <p:nvPr>
            <p:ph idx="1"/>
          </p:nvPr>
        </p:nvSpPr>
        <p:spPr>
          <a:xfrm>
            <a:off x="765175" y="1638696"/>
            <a:ext cx="5148264" cy="4823986"/>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8" name="Text"/>
          <p:cNvSpPr>
            <a:spLocks noGrp="1"/>
          </p:cNvSpPr>
          <p:nvPr>
            <p:ph sz="quarter" idx="13"/>
          </p:nvPr>
        </p:nvSpPr>
        <p:spPr>
          <a:xfrm>
            <a:off x="6269038" y="1638300"/>
            <a:ext cx="5148788" cy="4824396"/>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4"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28-09-2022</a:t>
            </a:fld>
            <a:endParaRPr lang="da-DK" dirty="0"/>
          </a:p>
        </p:txBody>
      </p:sp>
      <p:sp>
        <p:nvSpPr>
          <p:cNvPr id="5" name="Footer"/>
          <p:cNvSpPr>
            <a:spLocks noGrp="1"/>
          </p:cNvSpPr>
          <p:nvPr>
            <p:ph type="ftr" sz="quarter" idx="11"/>
          </p:nvPr>
        </p:nvSpPr>
        <p:spPr/>
        <p:txBody>
          <a:bodyPr/>
          <a:lstStyle>
            <a:lvl1pPr>
              <a:defRPr>
                <a:solidFill>
                  <a:srgbClr val="FFFFFF"/>
                </a:solidFill>
              </a:defRPr>
            </a:lvl1pPr>
          </a:lstStyle>
          <a:p>
            <a:endParaRPr lang="da-DK" dirty="0"/>
          </a:p>
        </p:txBody>
      </p:sp>
      <p:sp>
        <p:nvSpPr>
          <p:cNvPr id="6"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31463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 tekst - 1/2 billede">
    <p:bg>
      <p:bgRef idx="1001">
        <a:schemeClr val="bg1"/>
      </p:bgRef>
    </p:bg>
    <p:spTree>
      <p:nvGrpSpPr>
        <p:cNvPr id="1" name=""/>
        <p:cNvGrpSpPr/>
        <p:nvPr/>
      </p:nvGrpSpPr>
      <p:grpSpPr>
        <a:xfrm>
          <a:off x="0" y="0"/>
          <a:ext cx="0" cy="0"/>
          <a:chOff x="0" y="0"/>
          <a:chExt cx="0" cy="0"/>
        </a:xfrm>
      </p:grpSpPr>
      <p:sp>
        <p:nvSpPr>
          <p:cNvPr id="7" name="Hvid baggrund"/>
          <p:cNvSpPr/>
          <p:nvPr userDrawn="1"/>
        </p:nvSpPr>
        <p:spPr>
          <a:xfrm>
            <a:off x="5981700" y="0"/>
            <a:ext cx="6210299" cy="6800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6" name="PrimaryColor"/>
          <p:cNvSpPr/>
          <p:nvPr userDrawn="1"/>
        </p:nvSpPr>
        <p:spPr>
          <a:xfrm>
            <a:off x="-1" y="0"/>
            <a:ext cx="6019035"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2" name="Title"/>
          <p:cNvSpPr>
            <a:spLocks noGrp="1"/>
          </p:cNvSpPr>
          <p:nvPr>
            <p:ph type="title"/>
          </p:nvPr>
        </p:nvSpPr>
        <p:spPr>
          <a:xfrm>
            <a:off x="760939" y="356552"/>
            <a:ext cx="5152499" cy="1001762"/>
          </a:xfrm>
        </p:spPr>
        <p:txBody>
          <a:bodyPr/>
          <a:lstStyle>
            <a:lvl1pPr>
              <a:defRPr>
                <a:solidFill>
                  <a:srgbClr val="FFFFFF"/>
                </a:solidFill>
              </a:defRPr>
            </a:lvl1pPr>
          </a:lstStyle>
          <a:p>
            <a:r>
              <a:rPr lang="da-DK"/>
              <a:t>Klik for at redigere titeltypografien i masteren</a:t>
            </a:r>
            <a:endParaRPr lang="da-DK" dirty="0"/>
          </a:p>
        </p:txBody>
      </p:sp>
      <p:sp>
        <p:nvSpPr>
          <p:cNvPr id="16" name="Text"/>
          <p:cNvSpPr>
            <a:spLocks noGrp="1"/>
          </p:cNvSpPr>
          <p:nvPr>
            <p:ph type="body" sz="quarter" idx="14"/>
          </p:nvPr>
        </p:nvSpPr>
        <p:spPr>
          <a:xfrm>
            <a:off x="765174" y="1638300"/>
            <a:ext cx="4797425" cy="4824396"/>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2" name="Pladsholder til billede 3"/>
          <p:cNvSpPr>
            <a:spLocks noGrp="1"/>
          </p:cNvSpPr>
          <p:nvPr>
            <p:ph type="pic" sz="quarter" idx="13"/>
          </p:nvPr>
        </p:nvSpPr>
        <p:spPr>
          <a:xfrm>
            <a:off x="5981700" y="0"/>
            <a:ext cx="6210299" cy="6800400"/>
          </a:xfrm>
          <a:noFill/>
        </p:spPr>
        <p:txBody>
          <a:bodyPr tIns="648000" anchor="ctr" anchorCtr="0"/>
          <a:lstStyle>
            <a:lvl1pPr marL="0" indent="0" algn="ctr">
              <a:buNone/>
              <a:defRPr sz="1800">
                <a:solidFill>
                  <a:schemeClr val="bg1"/>
                </a:solidFill>
              </a:defRPr>
            </a:lvl1pPr>
          </a:lstStyle>
          <a:p>
            <a:r>
              <a:rPr lang="da-DK"/>
              <a:t>Klik på ikonet for at tilføje et billede</a:t>
            </a:r>
            <a:endParaRPr lang="da-DK" dirty="0"/>
          </a:p>
        </p:txBody>
      </p:sp>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28-09-2022</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sp>
        <p:nvSpPr>
          <p:cNvPr id="13"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9"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1908495498"/>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 tekst - bomærke">
    <p:bg>
      <p:bgRef idx="1001">
        <a:schemeClr val="bg1"/>
      </p:bgRef>
    </p:bg>
    <p:spTree>
      <p:nvGrpSpPr>
        <p:cNvPr id="1" name=""/>
        <p:cNvGrpSpPr/>
        <p:nvPr/>
      </p:nvGrpSpPr>
      <p:grpSpPr>
        <a:xfrm>
          <a:off x="0" y="0"/>
          <a:ext cx="0" cy="0"/>
          <a:chOff x="0" y="0"/>
          <a:chExt cx="0" cy="0"/>
        </a:xfrm>
      </p:grpSpPr>
      <p:sp>
        <p:nvSpPr>
          <p:cNvPr id="14" name="SecondaryColor"/>
          <p:cNvSpPr/>
          <p:nvPr userDrawn="1"/>
        </p:nvSpPr>
        <p:spPr>
          <a:xfrm>
            <a:off x="0" y="0"/>
            <a:ext cx="12192000" cy="6858000"/>
          </a:xfrm>
          <a:prstGeom prst="rect">
            <a:avLst/>
          </a:prstGeom>
          <a:solidFill>
            <a:srgbClr val="00283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002839"/>
              </a:solidFill>
            </a:endParaRPr>
          </a:p>
        </p:txBody>
      </p:sp>
      <p:sp>
        <p:nvSpPr>
          <p:cNvPr id="6" name="PrimaryColor"/>
          <p:cNvSpPr/>
          <p:nvPr userDrawn="1"/>
        </p:nvSpPr>
        <p:spPr>
          <a:xfrm>
            <a:off x="-1" y="0"/>
            <a:ext cx="6019035"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2" name="Title"/>
          <p:cNvSpPr>
            <a:spLocks noGrp="1"/>
          </p:cNvSpPr>
          <p:nvPr>
            <p:ph type="title"/>
          </p:nvPr>
        </p:nvSpPr>
        <p:spPr>
          <a:xfrm>
            <a:off x="760939" y="356552"/>
            <a:ext cx="5152499" cy="1001762"/>
          </a:xfrm>
        </p:spPr>
        <p:txBody>
          <a:bodyPr/>
          <a:lstStyle>
            <a:lvl1pPr>
              <a:defRPr>
                <a:solidFill>
                  <a:srgbClr val="FFFFFF"/>
                </a:solidFill>
              </a:defRPr>
            </a:lvl1pPr>
          </a:lstStyle>
          <a:p>
            <a:r>
              <a:rPr lang="da-DK"/>
              <a:t>Klik for at redigere titeltypografien i masteren</a:t>
            </a:r>
            <a:endParaRPr lang="da-DK" dirty="0"/>
          </a:p>
        </p:txBody>
      </p:sp>
      <p:sp>
        <p:nvSpPr>
          <p:cNvPr id="16" name="Text"/>
          <p:cNvSpPr>
            <a:spLocks noGrp="1"/>
          </p:cNvSpPr>
          <p:nvPr>
            <p:ph type="body" sz="quarter" idx="14"/>
          </p:nvPr>
        </p:nvSpPr>
        <p:spPr>
          <a:xfrm>
            <a:off x="765174" y="1638300"/>
            <a:ext cx="4797425" cy="4824396"/>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3" name="Pladsholder til dato 2"/>
          <p:cNvSpPr>
            <a:spLocks noGrp="1"/>
          </p:cNvSpPr>
          <p:nvPr>
            <p:ph type="dt" sz="half" idx="10"/>
          </p:nvPr>
        </p:nvSpPr>
        <p:spPr/>
        <p:txBody>
          <a:bodyPr/>
          <a:lstStyle/>
          <a:p>
            <a:fld id="{54E0A626-36E7-4ACB-AE94-30B8AB1B2246}" type="datetimeFigureOut">
              <a:rPr lang="da-DK" smtClean="0"/>
              <a:t>28-09-2022</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‹nr.›</a:t>
            </a:fld>
            <a:endParaRPr lang="da-DK" dirty="0"/>
          </a:p>
        </p:txBody>
      </p:sp>
      <p:sp>
        <p:nvSpPr>
          <p:cNvPr id="13"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21"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pic>
        <p:nvPicPr>
          <p:cNvPr id="12" name="Picture 5" hidden="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15200" y="1389427"/>
            <a:ext cx="3827150" cy="3827150"/>
          </a:xfrm>
          <a:prstGeom prst="rect">
            <a:avLst/>
          </a:prstGeom>
        </p:spPr>
      </p:pic>
      <p:sp>
        <p:nvSpPr>
          <p:cNvPr id="15" name="LogoN"/>
          <p:cNvSpPr/>
          <p:nvPr userDrawn="1"/>
        </p:nvSpPr>
        <p:spPr>
          <a:xfrm>
            <a:off x="7236000" y="1357200"/>
            <a:ext cx="3906000" cy="390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7" name="LogoN_bmkArt"/>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36000" y="1357200"/>
            <a:ext cx="3906000" cy="3906000"/>
          </a:xfrm>
          <a:prstGeom prst="rect">
            <a:avLst/>
          </a:prstGeom>
        </p:spPr>
      </p:pic>
    </p:spTree>
    <p:extLst>
      <p:ext uri="{BB962C8B-B14F-4D97-AF65-F5344CB8AC3E}">
        <p14:creationId xmlns:p14="http://schemas.microsoft.com/office/powerpoint/2010/main" val="20870180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fsnitsforside">
    <p:bg>
      <p:bgRef idx="1001">
        <a:schemeClr val="bg1"/>
      </p:bgRef>
    </p:bg>
    <p:spTree>
      <p:nvGrpSpPr>
        <p:cNvPr id="1" name=""/>
        <p:cNvGrpSpPr/>
        <p:nvPr/>
      </p:nvGrpSpPr>
      <p:grpSpPr>
        <a:xfrm>
          <a:off x="0" y="0"/>
          <a:ext cx="0" cy="0"/>
          <a:chOff x="0" y="0"/>
          <a:chExt cx="0" cy="0"/>
        </a:xfrm>
      </p:grpSpPr>
      <p:sp>
        <p:nvSpPr>
          <p:cNvPr id="14" name="PrimaryColor"/>
          <p:cNvSpPr/>
          <p:nvPr userDrawn="1"/>
        </p:nvSpPr>
        <p:spPr>
          <a:xfrm>
            <a:off x="0" y="0"/>
            <a:ext cx="12192000" cy="6858000"/>
          </a:xfrm>
          <a:prstGeom prst="rect">
            <a:avLst/>
          </a:prstGeom>
          <a:solidFill>
            <a:srgbClr val="AFA69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20"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2" name="Title"/>
          <p:cNvSpPr>
            <a:spLocks noGrp="1"/>
          </p:cNvSpPr>
          <p:nvPr>
            <p:ph type="title"/>
          </p:nvPr>
        </p:nvSpPr>
        <p:spPr>
          <a:xfrm>
            <a:off x="760939" y="1357200"/>
            <a:ext cx="10656362" cy="1911600"/>
          </a:xfrm>
        </p:spPr>
        <p:txBody>
          <a:bodyPr/>
          <a:lstStyle>
            <a:lvl1pPr>
              <a:defRPr sz="6600" spc="600" baseline="0">
                <a:solidFill>
                  <a:srgbClr val="FFFFFF"/>
                </a:solidFill>
              </a:defRPr>
            </a:lvl1pPr>
          </a:lstStyle>
          <a:p>
            <a:r>
              <a:rPr lang="da-DK"/>
              <a:t>Klik for at redigere titeltypografien i masteren</a:t>
            </a:r>
            <a:endParaRPr lang="da-DK" dirty="0"/>
          </a:p>
        </p:txBody>
      </p:sp>
      <p:sp>
        <p:nvSpPr>
          <p:cNvPr id="13" name="Text"/>
          <p:cNvSpPr>
            <a:spLocks noGrp="1"/>
          </p:cNvSpPr>
          <p:nvPr>
            <p:ph sz="quarter" idx="13"/>
          </p:nvPr>
        </p:nvSpPr>
        <p:spPr>
          <a:xfrm>
            <a:off x="765176" y="3560400"/>
            <a:ext cx="10652124" cy="2736000"/>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28-09-2022</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15"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41492392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0939" y="356552"/>
            <a:ext cx="10656887" cy="1001762"/>
          </a:xfrm>
          <a:prstGeom prst="rect">
            <a:avLst/>
          </a:prstGeom>
        </p:spPr>
        <p:txBody>
          <a:bodyPr vert="horz" lIns="0" tIns="0" rIns="0" bIns="0" rtlCol="0" anchor="b" anchorCtr="0">
            <a:noAutofit/>
          </a:bodyPr>
          <a:lstStyle/>
          <a:p>
            <a:r>
              <a:rPr lang="da-DK" dirty="0"/>
              <a:t>Klik for at redigere i master</a:t>
            </a:r>
          </a:p>
        </p:txBody>
      </p:sp>
      <p:sp>
        <p:nvSpPr>
          <p:cNvPr id="3" name="Text Placeholder 2"/>
          <p:cNvSpPr>
            <a:spLocks noGrp="1"/>
          </p:cNvSpPr>
          <p:nvPr>
            <p:ph type="body" idx="1"/>
          </p:nvPr>
        </p:nvSpPr>
        <p:spPr>
          <a:xfrm>
            <a:off x="765174" y="1638696"/>
            <a:ext cx="10655999" cy="4824000"/>
          </a:xfrm>
          <a:prstGeom prst="rect">
            <a:avLst/>
          </a:prstGeom>
        </p:spPr>
        <p:txBody>
          <a:bodyPr vert="horz" lIns="0" tIns="0" rIns="0" bIns="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p:txBody>
      </p:sp>
      <p:sp>
        <p:nvSpPr>
          <p:cNvPr id="4" name="Date Placeholder 3"/>
          <p:cNvSpPr>
            <a:spLocks noGrp="1"/>
          </p:cNvSpPr>
          <p:nvPr>
            <p:ph type="dt" sz="half" idx="2"/>
          </p:nvPr>
        </p:nvSpPr>
        <p:spPr>
          <a:xfrm>
            <a:off x="760939" y="6462696"/>
            <a:ext cx="2820461" cy="351415"/>
          </a:xfrm>
          <a:prstGeom prst="rect">
            <a:avLst/>
          </a:prstGeom>
        </p:spPr>
        <p:txBody>
          <a:bodyPr vert="horz" lIns="0" tIns="0" rIns="0" bIns="0" rtlCol="0" anchor="ctr">
            <a:noAutofit/>
          </a:bodyPr>
          <a:lstStyle>
            <a:lvl1pPr algn="l">
              <a:defRPr sz="1200">
                <a:solidFill>
                  <a:schemeClr val="tx1">
                    <a:tint val="75000"/>
                  </a:schemeClr>
                </a:solidFill>
              </a:defRPr>
            </a:lvl1pPr>
          </a:lstStyle>
          <a:p>
            <a:fld id="{54E0A626-36E7-4ACB-AE94-30B8AB1B2246}" type="datetimeFigureOut">
              <a:rPr lang="da-DK" smtClean="0"/>
              <a:t>28-09-2022</a:t>
            </a:fld>
            <a:endParaRPr lang="da-DK" dirty="0"/>
          </a:p>
        </p:txBody>
      </p:sp>
      <p:sp>
        <p:nvSpPr>
          <p:cNvPr id="5" name="Footer Placeholder 4"/>
          <p:cNvSpPr>
            <a:spLocks noGrp="1"/>
          </p:cNvSpPr>
          <p:nvPr>
            <p:ph type="ftr" sz="quarter" idx="3"/>
          </p:nvPr>
        </p:nvSpPr>
        <p:spPr>
          <a:xfrm>
            <a:off x="4038600" y="6462696"/>
            <a:ext cx="4114800" cy="351415"/>
          </a:xfrm>
          <a:prstGeom prst="rect">
            <a:avLst/>
          </a:prstGeom>
        </p:spPr>
        <p:txBody>
          <a:bodyPr vert="horz" lIns="0" tIns="0" rIns="0" bIns="0" rtlCol="0" anchor="ctr">
            <a:noAutofit/>
          </a:bodyPr>
          <a:lstStyle>
            <a:lvl1pPr algn="ctr">
              <a:defRPr sz="1200">
                <a:solidFill>
                  <a:schemeClr val="tx1">
                    <a:tint val="75000"/>
                  </a:schemeClr>
                </a:solidFill>
              </a:defRPr>
            </a:lvl1pPr>
          </a:lstStyle>
          <a:p>
            <a:endParaRPr lang="da-DK" dirty="0"/>
          </a:p>
        </p:txBody>
      </p:sp>
      <p:sp>
        <p:nvSpPr>
          <p:cNvPr id="6" name="Slide Number Placeholder 5"/>
          <p:cNvSpPr>
            <a:spLocks noGrp="1"/>
          </p:cNvSpPr>
          <p:nvPr>
            <p:ph type="sldNum" sz="quarter" idx="4"/>
          </p:nvPr>
        </p:nvSpPr>
        <p:spPr>
          <a:xfrm>
            <a:off x="8610600" y="6462696"/>
            <a:ext cx="2806700" cy="351415"/>
          </a:xfrm>
          <a:prstGeom prst="rect">
            <a:avLst/>
          </a:prstGeom>
        </p:spPr>
        <p:txBody>
          <a:bodyPr vert="horz" lIns="0" tIns="0" rIns="0" bIns="0" rtlCol="0" anchor="ctr">
            <a:noAutofit/>
          </a:bodyPr>
          <a:lstStyle>
            <a:lvl1pPr algn="r">
              <a:defRPr sz="1200">
                <a:solidFill>
                  <a:schemeClr val="tx1">
                    <a:tint val="75000"/>
                  </a:schemeClr>
                </a:solidFill>
              </a:defRPr>
            </a:lvl1pPr>
          </a:lstStyle>
          <a:p>
            <a:fld id="{45D37B1E-C366-494F-A587-962AD9AABC83}" type="slidenum">
              <a:rPr lang="da-DK" smtClean="0"/>
              <a:t>‹nr.›</a:t>
            </a:fld>
            <a:endParaRPr lang="da-DK" dirty="0"/>
          </a:p>
        </p:txBody>
      </p:sp>
      <p:sp>
        <p:nvSpPr>
          <p:cNvPr id="10" name="Institutlinje"/>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3" name="(n)B"/>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3" r:id="rId4"/>
    <p:sldLayoutId id="2147483664" r:id="rId5"/>
    <p:sldLayoutId id="2147483668" r:id="rId6"/>
    <p:sldLayoutId id="2147483658" r:id="rId7"/>
    <p:sldLayoutId id="2147483667" r:id="rId8"/>
    <p:sldLayoutId id="2147483657" r:id="rId9"/>
    <p:sldLayoutId id="2147483660" r:id="rId10"/>
    <p:sldLayoutId id="2147483651" r:id="rId11"/>
    <p:sldLayoutId id="2147483665" r:id="rId12"/>
    <p:sldLayoutId id="2147483661" r:id="rId13"/>
    <p:sldLayoutId id="2147483656" r:id="rId14"/>
    <p:sldLayoutId id="2147483669" r:id="rId15"/>
    <p:sldLayoutId id="2147483655" r:id="rId16"/>
    <p:sldLayoutId id="2147483654" r:id="rId17"/>
  </p:sldLayoutIdLst>
  <p:txStyles>
    <p:titleStyle>
      <a:lvl1pPr algn="l" defTabSz="914400" rtl="0" eaLnBrk="1" latinLnBrk="0" hangingPunct="1">
        <a:lnSpc>
          <a:spcPct val="90000"/>
        </a:lnSpc>
        <a:spcBef>
          <a:spcPct val="0"/>
        </a:spcBef>
        <a:buNone/>
        <a:defRPr sz="2000" b="1" kern="1200" cap="all" spc="200" baseline="0">
          <a:solidFill>
            <a:schemeClr val="tx1"/>
          </a:solidFill>
          <a:latin typeface="+mj-lt"/>
          <a:ea typeface="+mj-ea"/>
          <a:cs typeface="+mj-cs"/>
        </a:defRPr>
      </a:lvl1pPr>
    </p:titleStyle>
    <p:bodyStyle>
      <a:lvl1pPr marL="187200" indent="-187200" algn="l" defTabSz="914400" rtl="0" eaLnBrk="1" latinLnBrk="0" hangingPunct="1">
        <a:lnSpc>
          <a:spcPct val="100000"/>
        </a:lnSpc>
        <a:spcBef>
          <a:spcPts val="1100"/>
        </a:spcBef>
        <a:buFont typeface="Arial" panose="020B0604020202020204" pitchFamily="34" charset="0"/>
        <a:buChar char="•"/>
        <a:defRPr sz="2000" kern="1200" baseline="0">
          <a:solidFill>
            <a:schemeClr val="tx1"/>
          </a:solidFill>
          <a:latin typeface="+mn-lt"/>
          <a:ea typeface="+mn-ea"/>
          <a:cs typeface="+mn-cs"/>
        </a:defRPr>
      </a:lvl1pPr>
      <a:lvl2pPr marL="3744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2pPr>
      <a:lvl3pPr marL="5616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3pPr>
      <a:lvl4pPr marL="7488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4pPr>
      <a:lvl5pPr marL="748800" indent="-187200" algn="l" defTabSz="914400" rtl="0" eaLnBrk="1" latinLnBrk="0" hangingPunct="1">
        <a:lnSpc>
          <a:spcPct val="100000"/>
        </a:lnSpc>
        <a:spcBef>
          <a:spcPts val="1100"/>
        </a:spcBef>
        <a:buFont typeface="Arial" panose="020B0604020202020204" pitchFamily="34" charset="0"/>
        <a:buChar char="•"/>
        <a:defRPr sz="2000" kern="1200" baseline="0">
          <a:solidFill>
            <a:schemeClr val="tx1"/>
          </a:solidFill>
          <a:latin typeface="+mn-lt"/>
          <a:ea typeface="+mn-ea"/>
          <a:cs typeface="+mn-cs"/>
        </a:defRPr>
      </a:lvl5pPr>
      <a:lvl6pPr marL="748800" indent="-187200" algn="l" defTabSz="914400" rtl="0" eaLnBrk="1" latinLnBrk="0" hangingPunct="1">
        <a:lnSpc>
          <a:spcPct val="100000"/>
        </a:lnSpc>
        <a:spcBef>
          <a:spcPts val="1100"/>
        </a:spcBef>
        <a:buFont typeface="Arial" panose="020B0604020202020204" pitchFamily="34" charset="0"/>
        <a:buChar char="•"/>
        <a:defRPr sz="2000" kern="1200" baseline="0">
          <a:solidFill>
            <a:schemeClr val="tx1"/>
          </a:solidFill>
          <a:latin typeface="+mn-lt"/>
          <a:ea typeface="+mn-ea"/>
          <a:cs typeface="+mn-cs"/>
        </a:defRPr>
      </a:lvl6pPr>
      <a:lvl7pPr marL="7488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7pPr>
      <a:lvl8pPr marL="7488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8pPr>
      <a:lvl9pPr marL="7488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192" userDrawn="1">
          <p15:clr>
            <a:srgbClr val="F26B43"/>
          </p15:clr>
        </p15:guide>
        <p15:guide id="3" orient="horz" pos="224" userDrawn="1">
          <p15:clr>
            <a:srgbClr val="F26B43"/>
          </p15:clr>
        </p15:guide>
        <p15:guide id="4" orient="horz" pos="855" userDrawn="1">
          <p15:clr>
            <a:srgbClr val="F26B43"/>
          </p15:clr>
        </p15:guide>
        <p15:guide id="5" pos="482" userDrawn="1">
          <p15:clr>
            <a:srgbClr val="F26B43"/>
          </p15:clr>
        </p15:guide>
        <p15:guide id="6" pos="3725" userDrawn="1">
          <p15:clr>
            <a:srgbClr val="F26B43"/>
          </p15:clr>
        </p15:guide>
        <p15:guide id="7" orient="horz" pos="1032" userDrawn="1">
          <p15:clr>
            <a:srgbClr val="F26B43"/>
          </p15:clr>
        </p15:guide>
        <p15:guide id="8" orient="horz" pos="3965" userDrawn="1">
          <p15:clr>
            <a:srgbClr val="F26B43"/>
          </p15:clr>
        </p15:guide>
        <p15:guide id="9" pos="394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4E0A626-36E7-4ACB-AE94-30B8AB1B2246}" type="datetimeFigureOut">
              <a:rPr lang="da-DK" smtClean="0"/>
              <a:t>28-09-2022</a:t>
            </a:fld>
            <a:endParaRPr lang="da-DK"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a-DK"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D37B1E-C366-494F-A587-962AD9AABC83}" type="slidenum">
              <a:rPr lang="da-DK" smtClean="0"/>
              <a:t>‹nr.›</a:t>
            </a:fld>
            <a:endParaRPr lang="da-DK" dirty="0"/>
          </a:p>
        </p:txBody>
      </p:sp>
      <p:sp>
        <p:nvSpPr>
          <p:cNvPr id="36" name="Institutlinje">
            <a:extLst>
              <a:ext uri="{FF2B5EF4-FFF2-40B4-BE49-F238E27FC236}">
                <a16:creationId xmlns:a16="http://schemas.microsoft.com/office/drawing/2014/main" id="{B603339D-272D-4F12-A260-3932DAE91596}"/>
              </a:ext>
            </a:extLst>
          </p:cNvPr>
          <p:cNvSpPr/>
          <p:nvPr userDrawn="1"/>
        </p:nvSpPr>
        <p:spPr>
          <a:xfrm>
            <a:off x="0" y="6800400"/>
            <a:ext cx="12192000" cy="57600"/>
          </a:xfrm>
          <a:prstGeom prst="rect">
            <a:avLst/>
          </a:prstGeom>
          <a:solidFill>
            <a:srgbClr val="82243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37" name="(n)B">
            <a:extLst>
              <a:ext uri="{FF2B5EF4-FFF2-40B4-BE49-F238E27FC236}">
                <a16:creationId xmlns:a16="http://schemas.microsoft.com/office/drawing/2014/main" id="{EA15EE07-FB55-4F4A-A546-A3A11C45E668}"/>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3427656412"/>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 id="2147483850"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192" userDrawn="1">
          <p15:clr>
            <a:srgbClr val="F26B43"/>
          </p15:clr>
        </p15:guide>
        <p15:guide id="2" orient="horz" pos="224" userDrawn="1">
          <p15:clr>
            <a:srgbClr val="F26B43"/>
          </p15:clr>
        </p15:guide>
        <p15:guide id="3" orient="horz" pos="855" userDrawn="1">
          <p15:clr>
            <a:srgbClr val="F26B43"/>
          </p15:clr>
        </p15:guide>
        <p15:guide id="4" pos="482" userDrawn="1">
          <p15:clr>
            <a:srgbClr val="F26B43"/>
          </p15:clr>
        </p15:guide>
        <p15:guide id="5" pos="3725" userDrawn="1">
          <p15:clr>
            <a:srgbClr val="F26B43"/>
          </p15:clr>
        </p15:guide>
        <p15:guide id="6" orient="horz" pos="1032" userDrawn="1">
          <p15:clr>
            <a:srgbClr val="F26B43"/>
          </p15:clr>
        </p15:guide>
        <p15:guide id="7" orient="horz" pos="3965" userDrawn="1">
          <p15:clr>
            <a:srgbClr val="F26B43"/>
          </p15:clr>
        </p15:guide>
        <p15:guide id="8" pos="394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gittevittrup@outlook.dk" TargetMode="External"/><Relationship Id="rId2" Type="http://schemas.openxmlformats.org/officeDocument/2006/relationships/notesSlide" Target="../notesSlides/notesSlide1.xml"/><Relationship Id="rId1" Type="http://schemas.openxmlformats.org/officeDocument/2006/relationships/slideLayout" Target="../slideLayouts/slideLayout29.xml"/><Relationship Id="rId4" Type="http://schemas.openxmlformats.org/officeDocument/2006/relationships/image" Target="../media/image13.emf"/></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hyperlink" Target="http://www.klinisksexologi.dk/" TargetMode="External"/><Relationship Id="rId2" Type="http://schemas.openxmlformats.org/officeDocument/2006/relationships/notesSlide" Target="../notesSlides/notesSlide17.xml"/><Relationship Id="rId1" Type="http://schemas.openxmlformats.org/officeDocument/2006/relationships/slideLayout" Target="../slideLayouts/slideLayout24.xml"/><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3" Type="http://schemas.openxmlformats.org/officeDocument/2006/relationships/hyperlink" Target="http://www.klinisksexologi.dk/" TargetMode="External"/><Relationship Id="rId2" Type="http://schemas.openxmlformats.org/officeDocument/2006/relationships/notesSlide" Target="../notesSlides/notesSlide18.xml"/><Relationship Id="rId1" Type="http://schemas.openxmlformats.org/officeDocument/2006/relationships/slideLayout" Target="../slideLayouts/slideLayout24.xml"/><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3" Type="http://schemas.openxmlformats.org/officeDocument/2006/relationships/hyperlink" Target="mailto:gittevittrup@outlook.dk" TargetMode="External"/><Relationship Id="rId2" Type="http://schemas.openxmlformats.org/officeDocument/2006/relationships/notesSlide" Target="../notesSlides/notesSlide20.xml"/><Relationship Id="rId1" Type="http://schemas.openxmlformats.org/officeDocument/2006/relationships/slideLayout" Target="../slideLayouts/slideLayout29.xml"/><Relationship Id="rId4" Type="http://schemas.openxmlformats.org/officeDocument/2006/relationships/image" Target="../media/image13.emf"/></Relationships>
</file>

<file path=ppt/slides/_rels/slide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3.xml"/><Relationship Id="rId5" Type="http://schemas.openxmlformats.org/officeDocument/2006/relationships/image" Target="../media/image13.emf"/><Relationship Id="rId4" Type="http://schemas.openxmlformats.org/officeDocument/2006/relationships/image" Target="cid:image001.png@01CE9857.64E2E0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CCD4A00-3C5E-45FC-A013-38947B0196E5}"/>
              </a:ext>
            </a:extLst>
          </p:cNvPr>
          <p:cNvSpPr>
            <a:spLocks noGrp="1"/>
          </p:cNvSpPr>
          <p:nvPr>
            <p:ph type="title"/>
          </p:nvPr>
        </p:nvSpPr>
        <p:spPr>
          <a:xfrm>
            <a:off x="2589213" y="2438400"/>
            <a:ext cx="8915400" cy="2724845"/>
          </a:xfrm>
        </p:spPr>
        <p:txBody>
          <a:bodyPr/>
          <a:lstStyle/>
          <a:p>
            <a:pPr algn="l"/>
            <a:r>
              <a:rPr lang="da-DK" sz="4000" b="0" i="0" u="none" strike="noStrike" baseline="0" dirty="0">
                <a:solidFill>
                  <a:srgbClr val="000000"/>
                </a:solidFill>
                <a:latin typeface="Roboto Condensed" panose="02000000000000000000" pitchFamily="2" charset="0"/>
              </a:rPr>
              <a:t>HJERTEFORENINGENS VIRTUELLE SUNDHEDSKONFERENCE</a:t>
            </a:r>
            <a:br>
              <a:rPr lang="da-DK" sz="1800" b="0" i="0" u="none" strike="noStrike" baseline="0" dirty="0">
                <a:solidFill>
                  <a:srgbClr val="000000"/>
                </a:solidFill>
                <a:latin typeface="Roboto Condensed" panose="02000000000000000000" pitchFamily="2" charset="0"/>
              </a:rPr>
            </a:br>
            <a:br>
              <a:rPr lang="da-DK" sz="1800" b="0" i="0" u="none" strike="noStrike" baseline="0" dirty="0">
                <a:solidFill>
                  <a:srgbClr val="000000"/>
                </a:solidFill>
                <a:latin typeface="Roboto Condensed" panose="020B0604020202020204" pitchFamily="2" charset="0"/>
              </a:rPr>
            </a:br>
            <a:r>
              <a:rPr lang="da-DK" sz="1800" b="1" i="0" u="none" strike="noStrike" baseline="0" dirty="0">
                <a:latin typeface="Roboto Condensed" panose="020B0604020202020204" pitchFamily="2" charset="0"/>
              </a:rPr>
              <a:t> </a:t>
            </a:r>
            <a:endParaRPr lang="da-DK" dirty="0"/>
          </a:p>
        </p:txBody>
      </p:sp>
      <p:sp>
        <p:nvSpPr>
          <p:cNvPr id="5" name="Pladsholder til tekst 4">
            <a:extLst>
              <a:ext uri="{FF2B5EF4-FFF2-40B4-BE49-F238E27FC236}">
                <a16:creationId xmlns:a16="http://schemas.microsoft.com/office/drawing/2014/main" id="{EA0A12F7-1843-450E-9398-1D6883D5D0E8}"/>
              </a:ext>
            </a:extLst>
          </p:cNvPr>
          <p:cNvSpPr>
            <a:spLocks noGrp="1"/>
          </p:cNvSpPr>
          <p:nvPr>
            <p:ph type="body" sz="half" idx="2"/>
          </p:nvPr>
        </p:nvSpPr>
        <p:spPr>
          <a:xfrm>
            <a:off x="2589213" y="4603899"/>
            <a:ext cx="8915400" cy="1690884"/>
          </a:xfrm>
        </p:spPr>
        <p:txBody>
          <a:bodyPr>
            <a:normAutofit/>
          </a:bodyPr>
          <a:lstStyle/>
          <a:p>
            <a:r>
              <a:rPr lang="da-DK" dirty="0"/>
              <a:t>Gitte Vittrup</a:t>
            </a:r>
          </a:p>
          <a:p>
            <a:r>
              <a:rPr lang="da-DK" dirty="0"/>
              <a:t>Specialist i sexologisk rådgivning, NACS, sygeplejerske</a:t>
            </a:r>
          </a:p>
          <a:p>
            <a:r>
              <a:rPr lang="da-DK" dirty="0"/>
              <a:t>Regionshospital Nordjylland, Hjørring</a:t>
            </a:r>
          </a:p>
          <a:p>
            <a:r>
              <a:rPr lang="da-DK" dirty="0">
                <a:hlinkClick r:id="rId3"/>
              </a:rPr>
              <a:t>gittevittrup@outlook.dk</a:t>
            </a:r>
            <a:r>
              <a:rPr lang="da-DK" dirty="0"/>
              <a:t> </a:t>
            </a:r>
          </a:p>
          <a:p>
            <a:endParaRPr lang="da-DK" dirty="0"/>
          </a:p>
        </p:txBody>
      </p:sp>
      <p:pic>
        <p:nvPicPr>
          <p:cNvPr id="6" name="Billede 5">
            <a:extLst>
              <a:ext uri="{FF2B5EF4-FFF2-40B4-BE49-F238E27FC236}">
                <a16:creationId xmlns:a16="http://schemas.microsoft.com/office/drawing/2014/main" id="{A207475E-F222-4DFD-9628-B398856B1A37}"/>
              </a:ext>
            </a:extLst>
          </p:cNvPr>
          <p:cNvPicPr>
            <a:picLocks noChangeAspect="1"/>
          </p:cNvPicPr>
          <p:nvPr/>
        </p:nvPicPr>
        <p:blipFill>
          <a:blip r:embed="rId4"/>
          <a:stretch>
            <a:fillRect/>
          </a:stretch>
        </p:blipFill>
        <p:spPr>
          <a:xfrm>
            <a:off x="9676739" y="795130"/>
            <a:ext cx="1827874" cy="1509196"/>
          </a:xfrm>
          <a:prstGeom prst="rect">
            <a:avLst/>
          </a:prstGeom>
        </p:spPr>
      </p:pic>
    </p:spTree>
    <p:extLst>
      <p:ext uri="{BB962C8B-B14F-4D97-AF65-F5344CB8AC3E}">
        <p14:creationId xmlns:p14="http://schemas.microsoft.com/office/powerpoint/2010/main" val="35495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973744-F2C0-449B-B3E5-F95F4951D16D}"/>
              </a:ext>
            </a:extLst>
          </p:cNvPr>
          <p:cNvSpPr>
            <a:spLocks noGrp="1"/>
          </p:cNvSpPr>
          <p:nvPr>
            <p:ph type="title"/>
          </p:nvPr>
        </p:nvSpPr>
        <p:spPr/>
        <p:txBody>
          <a:bodyPr/>
          <a:lstStyle/>
          <a:p>
            <a:r>
              <a:rPr lang="da-DK" dirty="0"/>
              <a:t>Seksuelle problemer ved hjertesygdom</a:t>
            </a:r>
          </a:p>
        </p:txBody>
      </p:sp>
      <p:sp>
        <p:nvSpPr>
          <p:cNvPr id="5" name="Pladsholder til indhold 4">
            <a:extLst>
              <a:ext uri="{FF2B5EF4-FFF2-40B4-BE49-F238E27FC236}">
                <a16:creationId xmlns:a16="http://schemas.microsoft.com/office/drawing/2014/main" id="{14DF07EF-7C4B-4F58-AB83-511452E21508}"/>
              </a:ext>
            </a:extLst>
          </p:cNvPr>
          <p:cNvSpPr>
            <a:spLocks noGrp="1"/>
          </p:cNvSpPr>
          <p:nvPr>
            <p:ph idx="1"/>
          </p:nvPr>
        </p:nvSpPr>
        <p:spPr/>
        <p:txBody>
          <a:bodyPr/>
          <a:lstStyle/>
          <a:p>
            <a:r>
              <a:rPr lang="da-DK" b="1" dirty="0"/>
              <a:t>Mænd</a:t>
            </a:r>
            <a:endParaRPr lang="da-DK" dirty="0"/>
          </a:p>
          <a:p>
            <a:r>
              <a:rPr lang="da-DK" dirty="0"/>
              <a:t>ED</a:t>
            </a:r>
          </a:p>
          <a:p>
            <a:r>
              <a:rPr lang="da-DK" dirty="0"/>
              <a:t>Nedsat interesse og seksuel lyst</a:t>
            </a:r>
          </a:p>
          <a:p>
            <a:endParaRPr lang="da-DK" b="1" dirty="0"/>
          </a:p>
        </p:txBody>
      </p:sp>
      <p:sp>
        <p:nvSpPr>
          <p:cNvPr id="6" name="Pladsholder til indhold 5">
            <a:extLst>
              <a:ext uri="{FF2B5EF4-FFF2-40B4-BE49-F238E27FC236}">
                <a16:creationId xmlns:a16="http://schemas.microsoft.com/office/drawing/2014/main" id="{5F2AF4FA-2F7A-4BAA-9E52-3F31E1048D60}"/>
              </a:ext>
            </a:extLst>
          </p:cNvPr>
          <p:cNvSpPr>
            <a:spLocks noGrp="1"/>
          </p:cNvSpPr>
          <p:nvPr>
            <p:ph sz="quarter" idx="4294967295"/>
          </p:nvPr>
        </p:nvSpPr>
        <p:spPr>
          <a:xfrm>
            <a:off x="7043738" y="2133600"/>
            <a:ext cx="5148262" cy="4329113"/>
          </a:xfrm>
        </p:spPr>
        <p:txBody>
          <a:bodyPr/>
          <a:lstStyle/>
          <a:p>
            <a:r>
              <a:rPr lang="da-DK" b="1" dirty="0"/>
              <a:t>Kvinder</a:t>
            </a:r>
          </a:p>
          <a:p>
            <a:r>
              <a:rPr lang="da-DK" dirty="0"/>
              <a:t>Nedsat lubrikation  </a:t>
            </a:r>
          </a:p>
          <a:p>
            <a:r>
              <a:rPr lang="da-DK" dirty="0"/>
              <a:t>Dyspareuni</a:t>
            </a:r>
          </a:p>
          <a:p>
            <a:r>
              <a:rPr lang="da-DK" dirty="0"/>
              <a:t>Hæmmet orgasme</a:t>
            </a:r>
          </a:p>
          <a:p>
            <a:r>
              <a:rPr lang="da-DK" dirty="0"/>
              <a:t>Nedsat interesse og seksuel lyst</a:t>
            </a:r>
          </a:p>
        </p:txBody>
      </p:sp>
      <p:pic>
        <p:nvPicPr>
          <p:cNvPr id="7" name="Billede 6">
            <a:extLst>
              <a:ext uri="{FF2B5EF4-FFF2-40B4-BE49-F238E27FC236}">
                <a16:creationId xmlns:a16="http://schemas.microsoft.com/office/drawing/2014/main" id="{61BF28DA-20DB-461B-8B54-D2059F8AF282}"/>
              </a:ext>
            </a:extLst>
          </p:cNvPr>
          <p:cNvPicPr>
            <a:picLocks noChangeAspect="1"/>
          </p:cNvPicPr>
          <p:nvPr/>
        </p:nvPicPr>
        <p:blipFill>
          <a:blip r:embed="rId3"/>
          <a:stretch>
            <a:fillRect/>
          </a:stretch>
        </p:blipFill>
        <p:spPr>
          <a:xfrm>
            <a:off x="9821118" y="4724694"/>
            <a:ext cx="1827874" cy="1509196"/>
          </a:xfrm>
          <a:prstGeom prst="rect">
            <a:avLst/>
          </a:prstGeom>
        </p:spPr>
      </p:pic>
    </p:spTree>
    <p:extLst>
      <p:ext uri="{BB962C8B-B14F-4D97-AF65-F5344CB8AC3E}">
        <p14:creationId xmlns:p14="http://schemas.microsoft.com/office/powerpoint/2010/main" val="17568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DE0BEB1-61DA-4A69-A7CD-EA5EA3366791}"/>
              </a:ext>
            </a:extLst>
          </p:cNvPr>
          <p:cNvSpPr>
            <a:spLocks noGrp="1"/>
          </p:cNvSpPr>
          <p:nvPr>
            <p:ph type="title"/>
          </p:nvPr>
        </p:nvSpPr>
        <p:spPr/>
        <p:txBody>
          <a:bodyPr/>
          <a:lstStyle/>
          <a:p>
            <a:r>
              <a:rPr lang="da-DK" dirty="0"/>
              <a:t>Barrierer ved at tale om seksuelle spørgsmål</a:t>
            </a:r>
          </a:p>
        </p:txBody>
      </p:sp>
      <p:sp>
        <p:nvSpPr>
          <p:cNvPr id="5" name="Pladsholder til tekst 4">
            <a:extLst>
              <a:ext uri="{FF2B5EF4-FFF2-40B4-BE49-F238E27FC236}">
                <a16:creationId xmlns:a16="http://schemas.microsoft.com/office/drawing/2014/main" id="{74764242-0829-4350-AF6D-6FDC8079A75D}"/>
              </a:ext>
            </a:extLst>
          </p:cNvPr>
          <p:cNvSpPr>
            <a:spLocks noGrp="1"/>
          </p:cNvSpPr>
          <p:nvPr>
            <p:ph type="body" idx="1"/>
          </p:nvPr>
        </p:nvSpPr>
        <p:spPr/>
        <p:txBody>
          <a:bodyPr/>
          <a:lstStyle/>
          <a:p>
            <a:endParaRPr lang="da-DK"/>
          </a:p>
        </p:txBody>
      </p:sp>
      <p:pic>
        <p:nvPicPr>
          <p:cNvPr id="7" name="Billede 6">
            <a:extLst>
              <a:ext uri="{FF2B5EF4-FFF2-40B4-BE49-F238E27FC236}">
                <a16:creationId xmlns:a16="http://schemas.microsoft.com/office/drawing/2014/main" id="{B7BA05E4-C224-4843-B51B-0ED99536E64E}"/>
              </a:ext>
            </a:extLst>
          </p:cNvPr>
          <p:cNvPicPr>
            <a:picLocks noChangeAspect="1"/>
          </p:cNvPicPr>
          <p:nvPr/>
        </p:nvPicPr>
        <p:blipFill>
          <a:blip r:embed="rId3"/>
          <a:stretch>
            <a:fillRect/>
          </a:stretch>
        </p:blipFill>
        <p:spPr>
          <a:xfrm>
            <a:off x="8539754" y="3643962"/>
            <a:ext cx="2964857" cy="2265948"/>
          </a:xfrm>
          <a:prstGeom prst="rect">
            <a:avLst/>
          </a:prstGeom>
        </p:spPr>
      </p:pic>
    </p:spTree>
    <p:extLst>
      <p:ext uri="{BB962C8B-B14F-4D97-AF65-F5344CB8AC3E}">
        <p14:creationId xmlns:p14="http://schemas.microsoft.com/office/powerpoint/2010/main" val="3241138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a:solidFill>
                  <a:schemeClr val="tx1"/>
                </a:solidFill>
              </a:rPr>
              <a:t>Behandler</a:t>
            </a:r>
          </a:p>
        </p:txBody>
      </p:sp>
      <p:sp>
        <p:nvSpPr>
          <p:cNvPr id="6" name="Pladsholder til indhold 5"/>
          <p:cNvSpPr>
            <a:spLocks noGrp="1"/>
          </p:cNvSpPr>
          <p:nvPr>
            <p:ph idx="1"/>
          </p:nvPr>
        </p:nvSpPr>
        <p:spPr/>
        <p:txBody>
          <a:bodyPr>
            <a:normAutofit lnSpcReduction="10000"/>
          </a:bodyPr>
          <a:lstStyle/>
          <a:p>
            <a:pPr marL="265176" indent="-265176">
              <a:lnSpc>
                <a:spcPct val="93000"/>
              </a:lnSpc>
              <a:spcBef>
                <a:spcPts val="600"/>
              </a:spcBef>
              <a:buFont typeface="Wingdings 2"/>
              <a:buChar char=""/>
              <a:defRPr/>
            </a:pPr>
            <a:r>
              <a:rPr lang="en-GB" dirty="0"/>
              <a:t>Angst for at </a:t>
            </a:r>
            <a:r>
              <a:rPr lang="en-GB" dirty="0" err="1"/>
              <a:t>krænke</a:t>
            </a:r>
            <a:r>
              <a:rPr lang="en-GB" dirty="0"/>
              <a:t> </a:t>
            </a:r>
            <a:r>
              <a:rPr lang="en-GB" dirty="0" err="1"/>
              <a:t>patientens</a:t>
            </a:r>
            <a:r>
              <a:rPr lang="en-GB" dirty="0"/>
              <a:t> </a:t>
            </a:r>
            <a:r>
              <a:rPr lang="en-GB" dirty="0" err="1"/>
              <a:t>blufærdighed</a:t>
            </a:r>
            <a:endParaRPr lang="en-GB" dirty="0"/>
          </a:p>
          <a:p>
            <a:pPr marL="265176" indent="-265176">
              <a:lnSpc>
                <a:spcPct val="93000"/>
              </a:lnSpc>
              <a:spcBef>
                <a:spcPts val="600"/>
              </a:spcBef>
              <a:buFont typeface="Wingdings 2"/>
              <a:buChar char=""/>
              <a:defRPr/>
            </a:pPr>
            <a:r>
              <a:rPr lang="en-GB" dirty="0" err="1"/>
              <a:t>Personlig</a:t>
            </a:r>
            <a:r>
              <a:rPr lang="en-GB" dirty="0"/>
              <a:t> </a:t>
            </a:r>
            <a:r>
              <a:rPr lang="en-GB" dirty="0" err="1"/>
              <a:t>blufærdighed</a:t>
            </a:r>
            <a:endParaRPr lang="en-GB" dirty="0"/>
          </a:p>
          <a:p>
            <a:pPr marL="265176" indent="-265176">
              <a:lnSpc>
                <a:spcPct val="93000"/>
              </a:lnSpc>
              <a:spcBef>
                <a:spcPts val="600"/>
              </a:spcBef>
              <a:buFont typeface="Wingdings 2"/>
              <a:buChar char=""/>
              <a:defRPr/>
            </a:pPr>
            <a:r>
              <a:rPr lang="en-GB" dirty="0" err="1"/>
              <a:t>Fejlfortolkning</a:t>
            </a:r>
            <a:r>
              <a:rPr lang="en-GB" dirty="0"/>
              <a:t> </a:t>
            </a:r>
            <a:r>
              <a:rPr lang="en-GB" dirty="0" err="1"/>
              <a:t>af</a:t>
            </a:r>
            <a:r>
              <a:rPr lang="en-GB" dirty="0"/>
              <a:t> </a:t>
            </a:r>
            <a:r>
              <a:rPr lang="en-GB" dirty="0" err="1"/>
              <a:t>patientens</a:t>
            </a:r>
            <a:r>
              <a:rPr lang="en-GB" dirty="0"/>
              <a:t> </a:t>
            </a:r>
            <a:r>
              <a:rPr lang="en-GB" dirty="0" err="1"/>
              <a:t>tavshed</a:t>
            </a:r>
            <a:endParaRPr lang="en-GB" dirty="0"/>
          </a:p>
          <a:p>
            <a:pPr marL="265176" indent="-265176">
              <a:lnSpc>
                <a:spcPct val="93000"/>
              </a:lnSpc>
              <a:spcBef>
                <a:spcPts val="600"/>
              </a:spcBef>
              <a:buFont typeface="Wingdings 2"/>
              <a:buChar char=""/>
              <a:defRPr/>
            </a:pPr>
            <a:r>
              <a:rPr lang="en-GB" dirty="0" err="1"/>
              <a:t>Manglende</a:t>
            </a:r>
            <a:r>
              <a:rPr lang="en-GB" dirty="0"/>
              <a:t> </a:t>
            </a:r>
            <a:r>
              <a:rPr lang="en-GB" dirty="0" err="1"/>
              <a:t>viden</a:t>
            </a:r>
            <a:r>
              <a:rPr lang="en-GB" dirty="0"/>
              <a:t> </a:t>
            </a:r>
            <a:r>
              <a:rPr lang="en-GB" dirty="0" err="1"/>
              <a:t>og</a:t>
            </a:r>
            <a:r>
              <a:rPr lang="en-GB" dirty="0"/>
              <a:t> </a:t>
            </a:r>
            <a:r>
              <a:rPr lang="en-GB" dirty="0" err="1"/>
              <a:t>færdigheder</a:t>
            </a:r>
            <a:endParaRPr lang="en-GB" dirty="0"/>
          </a:p>
          <a:p>
            <a:pPr marL="265176" indent="-265176">
              <a:lnSpc>
                <a:spcPct val="93000"/>
              </a:lnSpc>
              <a:spcBef>
                <a:spcPts val="600"/>
              </a:spcBef>
              <a:buFont typeface="Wingdings 2"/>
              <a:buChar char=""/>
              <a:defRPr/>
            </a:pPr>
            <a:r>
              <a:rPr lang="en-GB" dirty="0" err="1"/>
              <a:t>Travlhed</a:t>
            </a:r>
            <a:r>
              <a:rPr lang="en-GB" dirty="0"/>
              <a:t> </a:t>
            </a:r>
            <a:r>
              <a:rPr lang="en-GB" dirty="0" err="1"/>
              <a:t>og</a:t>
            </a:r>
            <a:r>
              <a:rPr lang="en-GB" dirty="0"/>
              <a:t> </a:t>
            </a:r>
            <a:r>
              <a:rPr lang="en-GB" dirty="0" err="1"/>
              <a:t>manglende</a:t>
            </a:r>
            <a:r>
              <a:rPr lang="en-GB" dirty="0"/>
              <a:t> </a:t>
            </a:r>
            <a:r>
              <a:rPr lang="en-GB" dirty="0" err="1"/>
              <a:t>tid</a:t>
            </a:r>
            <a:endParaRPr lang="en-GB" dirty="0"/>
          </a:p>
          <a:p>
            <a:pPr marL="265176" indent="-265176">
              <a:lnSpc>
                <a:spcPct val="93000"/>
              </a:lnSpc>
              <a:spcBef>
                <a:spcPts val="600"/>
              </a:spcBef>
              <a:buFont typeface="Wingdings 2"/>
              <a:buChar char=""/>
              <a:defRPr/>
            </a:pPr>
            <a:r>
              <a:rPr lang="en-GB" dirty="0" err="1"/>
              <a:t>Dårlige</a:t>
            </a:r>
            <a:r>
              <a:rPr lang="en-GB" dirty="0"/>
              <a:t> </a:t>
            </a:r>
            <a:r>
              <a:rPr lang="en-GB" dirty="0" err="1"/>
              <a:t>fysiske</a:t>
            </a:r>
            <a:r>
              <a:rPr lang="en-GB" dirty="0"/>
              <a:t> rammer</a:t>
            </a:r>
          </a:p>
          <a:p>
            <a:pPr marL="265176" indent="-265176">
              <a:lnSpc>
                <a:spcPct val="93000"/>
              </a:lnSpc>
              <a:spcBef>
                <a:spcPts val="600"/>
              </a:spcBef>
              <a:buFont typeface="Wingdings 2"/>
              <a:buChar char=""/>
              <a:defRPr/>
            </a:pPr>
            <a:r>
              <a:rPr lang="en-GB" dirty="0" err="1"/>
              <a:t>Manglende</a:t>
            </a:r>
            <a:r>
              <a:rPr lang="en-GB" dirty="0"/>
              <a:t> </a:t>
            </a:r>
            <a:r>
              <a:rPr lang="en-GB" dirty="0" err="1"/>
              <a:t>erkendelse</a:t>
            </a:r>
            <a:r>
              <a:rPr lang="en-GB" dirty="0"/>
              <a:t> </a:t>
            </a:r>
            <a:r>
              <a:rPr lang="en-GB" dirty="0" err="1"/>
              <a:t>af</a:t>
            </a:r>
            <a:r>
              <a:rPr lang="en-GB" dirty="0"/>
              <a:t> </a:t>
            </a:r>
            <a:r>
              <a:rPr lang="en-GB" dirty="0" err="1"/>
              <a:t>emnets</a:t>
            </a:r>
            <a:r>
              <a:rPr lang="da-DK" dirty="0"/>
              <a:t> vigtighed</a:t>
            </a:r>
          </a:p>
          <a:p>
            <a:pPr marL="265176" indent="-265176">
              <a:lnSpc>
                <a:spcPct val="93000"/>
              </a:lnSpc>
              <a:spcBef>
                <a:spcPts val="600"/>
              </a:spcBef>
              <a:buFont typeface="Wingdings 2"/>
              <a:buChar char=""/>
              <a:defRPr/>
            </a:pPr>
            <a:endParaRPr lang="da-DK" dirty="0"/>
          </a:p>
          <a:p>
            <a:pPr marL="265176" indent="-265176">
              <a:lnSpc>
                <a:spcPct val="93000"/>
              </a:lnSpc>
              <a:spcBef>
                <a:spcPts val="600"/>
              </a:spcBef>
              <a:buFont typeface="Wingdings 2"/>
              <a:buChar char=""/>
              <a:defRPr/>
            </a:pPr>
            <a:endParaRPr lang="da-DK" dirty="0"/>
          </a:p>
          <a:p>
            <a:pPr marL="0" indent="0">
              <a:lnSpc>
                <a:spcPct val="93000"/>
              </a:lnSpc>
              <a:spcBef>
                <a:spcPts val="600"/>
              </a:spcBef>
              <a:buNone/>
              <a:defRPr/>
            </a:pPr>
            <a:endParaRPr lang="da-DK" dirty="0"/>
          </a:p>
          <a:p>
            <a:pPr marL="265176" indent="-265176">
              <a:lnSpc>
                <a:spcPct val="93000"/>
              </a:lnSpc>
              <a:spcBef>
                <a:spcPts val="600"/>
              </a:spcBef>
              <a:buFont typeface="Wingdings 2"/>
              <a:buChar char=""/>
              <a:defRPr/>
            </a:pPr>
            <a:endParaRPr lang="da-DK" sz="2400" dirty="0"/>
          </a:p>
          <a:p>
            <a:pPr marL="0" indent="0">
              <a:lnSpc>
                <a:spcPct val="93000"/>
              </a:lnSpc>
              <a:spcBef>
                <a:spcPts val="600"/>
              </a:spcBef>
              <a:buNone/>
              <a:defRPr/>
            </a:pPr>
            <a:r>
              <a:rPr lang="da-DK" sz="1100" dirty="0"/>
              <a:t>Projekt Sexus 2919</a:t>
            </a:r>
            <a:endParaRPr lang="en-GB" sz="2400" dirty="0"/>
          </a:p>
          <a:p>
            <a:endParaRPr lang="da-DK" dirty="0"/>
          </a:p>
        </p:txBody>
      </p:sp>
      <p:pic>
        <p:nvPicPr>
          <p:cNvPr id="4" name="Billede 3">
            <a:extLst>
              <a:ext uri="{FF2B5EF4-FFF2-40B4-BE49-F238E27FC236}">
                <a16:creationId xmlns:a16="http://schemas.microsoft.com/office/drawing/2014/main" id="{BC20A5C0-6C8C-4177-A785-84E063F598AE}"/>
              </a:ext>
            </a:extLst>
          </p:cNvPr>
          <p:cNvPicPr>
            <a:picLocks noChangeAspect="1"/>
          </p:cNvPicPr>
          <p:nvPr/>
        </p:nvPicPr>
        <p:blipFill>
          <a:blip r:embed="rId3"/>
          <a:stretch>
            <a:fillRect/>
          </a:stretch>
        </p:blipFill>
        <p:spPr>
          <a:xfrm>
            <a:off x="8684135" y="3429000"/>
            <a:ext cx="2964857" cy="2265948"/>
          </a:xfrm>
          <a:prstGeom prst="rect">
            <a:avLst/>
          </a:prstGeom>
        </p:spPr>
      </p:pic>
    </p:spTree>
    <p:extLst>
      <p:ext uri="{BB962C8B-B14F-4D97-AF65-F5344CB8AC3E}">
        <p14:creationId xmlns:p14="http://schemas.microsoft.com/office/powerpoint/2010/main" val="3812973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92925" y="624110"/>
            <a:ext cx="8911687" cy="1280890"/>
          </a:xfrm>
        </p:spPr>
        <p:txBody>
          <a:bodyPr>
            <a:normAutofit/>
          </a:bodyPr>
          <a:lstStyle/>
          <a:p>
            <a:r>
              <a:rPr lang="da-DK"/>
              <a:t>Patient/partner</a:t>
            </a:r>
          </a:p>
        </p:txBody>
      </p:sp>
      <p:sp>
        <p:nvSpPr>
          <p:cNvPr id="3" name="Pladsholder til indhold 2"/>
          <p:cNvSpPr>
            <a:spLocks noGrp="1"/>
          </p:cNvSpPr>
          <p:nvPr>
            <p:ph idx="1"/>
          </p:nvPr>
        </p:nvSpPr>
        <p:spPr>
          <a:xfrm>
            <a:off x="2589212" y="2125362"/>
            <a:ext cx="5835121" cy="3785860"/>
          </a:xfrm>
        </p:spPr>
        <p:txBody>
          <a:bodyPr>
            <a:normAutofit lnSpcReduction="10000"/>
          </a:bodyPr>
          <a:lstStyle/>
          <a:p>
            <a:pPr marL="265176" indent="-265176">
              <a:lnSpc>
                <a:spcPct val="90000"/>
              </a:lnSpc>
              <a:buFont typeface="Wingdings 2"/>
              <a:buChar char=""/>
              <a:defRPr/>
            </a:pPr>
            <a:r>
              <a:rPr lang="da-DK" dirty="0"/>
              <a:t>Utilstrækkeligt undervist i emnet af sundhedspersonalet</a:t>
            </a:r>
          </a:p>
          <a:p>
            <a:pPr marL="265176" indent="-265176">
              <a:lnSpc>
                <a:spcPct val="90000"/>
              </a:lnSpc>
              <a:buFont typeface="Wingdings 2"/>
              <a:buChar char=""/>
              <a:defRPr/>
            </a:pPr>
            <a:r>
              <a:rPr lang="da-DK" dirty="0"/>
              <a:t>Ønsker ofte information om, hvordan de skal genoptage normal seksuel aktivitet</a:t>
            </a:r>
          </a:p>
          <a:p>
            <a:pPr marL="265176" indent="-265176">
              <a:lnSpc>
                <a:spcPct val="90000"/>
              </a:lnSpc>
              <a:buFont typeface="Wingdings 2"/>
              <a:buChar char=""/>
              <a:defRPr/>
            </a:pPr>
            <a:r>
              <a:rPr lang="da-DK" dirty="0"/>
              <a:t>Partner har ofte betydelige bekymringer om seksuel aktivitet &gt; negativ indvirkning på seksuel aktivitet</a:t>
            </a:r>
          </a:p>
          <a:p>
            <a:pPr marL="265176" indent="-265176">
              <a:lnSpc>
                <a:spcPct val="90000"/>
              </a:lnSpc>
              <a:buFont typeface="Wingdings 2"/>
              <a:buChar char=""/>
              <a:defRPr/>
            </a:pPr>
            <a:endParaRPr lang="da-DK" dirty="0"/>
          </a:p>
          <a:p>
            <a:pPr marL="0" indent="0">
              <a:lnSpc>
                <a:spcPct val="90000"/>
              </a:lnSpc>
              <a:buNone/>
              <a:defRPr/>
            </a:pPr>
            <a:endParaRPr lang="da-DK" dirty="0"/>
          </a:p>
          <a:p>
            <a:pPr marL="0" indent="0">
              <a:lnSpc>
                <a:spcPct val="90000"/>
              </a:lnSpc>
              <a:buNone/>
              <a:defRPr/>
            </a:pPr>
            <a:endParaRPr lang="da-DK" dirty="0"/>
          </a:p>
          <a:p>
            <a:pPr marL="0" indent="0">
              <a:lnSpc>
                <a:spcPct val="90000"/>
              </a:lnSpc>
              <a:buNone/>
              <a:defRPr/>
            </a:pPr>
            <a:endParaRPr lang="da-DK" dirty="0"/>
          </a:p>
          <a:p>
            <a:pPr marL="0" indent="0">
              <a:lnSpc>
                <a:spcPct val="90000"/>
              </a:lnSpc>
              <a:buNone/>
              <a:defRPr/>
            </a:pPr>
            <a:r>
              <a:rPr lang="da-DK" sz="900" dirty="0" err="1"/>
              <a:t>Levine</a:t>
            </a:r>
            <a:r>
              <a:rPr lang="da-DK" sz="900" dirty="0"/>
              <a:t> et al. </a:t>
            </a:r>
            <a:r>
              <a:rPr lang="da-DK" sz="900" i="1" dirty="0"/>
              <a:t>Sexual Activity and </a:t>
            </a:r>
            <a:r>
              <a:rPr lang="da-DK" sz="900" i="1" dirty="0" err="1"/>
              <a:t>Cardiovascular</a:t>
            </a:r>
            <a:r>
              <a:rPr lang="da-DK" sz="900" i="1" dirty="0"/>
              <a:t> </a:t>
            </a:r>
            <a:r>
              <a:rPr lang="da-DK" sz="900" i="1" dirty="0" err="1"/>
              <a:t>Disease</a:t>
            </a:r>
            <a:r>
              <a:rPr lang="da-DK" sz="900" i="1" dirty="0"/>
              <a:t>: A Scientific Statement from the American Heart Association. </a:t>
            </a:r>
            <a:r>
              <a:rPr lang="da-DK" sz="900" dirty="0" err="1"/>
              <a:t>Circulation</a:t>
            </a:r>
            <a:r>
              <a:rPr lang="da-DK" sz="900" dirty="0"/>
              <a:t>, 2012;125:1058-1072</a:t>
            </a:r>
          </a:p>
          <a:p>
            <a:pPr marL="0" indent="0">
              <a:lnSpc>
                <a:spcPct val="90000"/>
              </a:lnSpc>
              <a:buNone/>
              <a:defRPr/>
            </a:pPr>
            <a:endParaRPr lang="da-DK" dirty="0"/>
          </a:p>
        </p:txBody>
      </p:sp>
      <p:pic>
        <p:nvPicPr>
          <p:cNvPr id="4" name="Billede 3">
            <a:extLst>
              <a:ext uri="{FF2B5EF4-FFF2-40B4-BE49-F238E27FC236}">
                <a16:creationId xmlns:a16="http://schemas.microsoft.com/office/drawing/2014/main" id="{232DF351-5B96-4C7A-8074-03B5B160EBB3}"/>
              </a:ext>
            </a:extLst>
          </p:cNvPr>
          <p:cNvPicPr>
            <a:picLocks noChangeAspect="1"/>
          </p:cNvPicPr>
          <p:nvPr/>
        </p:nvPicPr>
        <p:blipFill>
          <a:blip r:embed="rId3"/>
          <a:stretch>
            <a:fillRect/>
          </a:stretch>
        </p:blipFill>
        <p:spPr>
          <a:xfrm>
            <a:off x="8631453" y="3538980"/>
            <a:ext cx="2873159" cy="2372242"/>
          </a:xfrm>
          <a:prstGeom prst="rect">
            <a:avLst/>
          </a:prstGeom>
        </p:spPr>
      </p:pic>
    </p:spTree>
    <p:extLst>
      <p:ext uri="{BB962C8B-B14F-4D97-AF65-F5344CB8AC3E}">
        <p14:creationId xmlns:p14="http://schemas.microsoft.com/office/powerpoint/2010/main" val="149944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FA5C885-E885-4B13-8EB9-7E64B54D54BB}"/>
              </a:ext>
            </a:extLst>
          </p:cNvPr>
          <p:cNvSpPr>
            <a:spLocks noGrp="1"/>
          </p:cNvSpPr>
          <p:nvPr>
            <p:ph type="title"/>
          </p:nvPr>
        </p:nvSpPr>
        <p:spPr/>
        <p:txBody>
          <a:bodyPr/>
          <a:lstStyle/>
          <a:p>
            <a:r>
              <a:rPr lang="da-DK"/>
              <a:t>Hverdags sexologi – bryd tabuet</a:t>
            </a:r>
            <a:endParaRPr lang="da-DK" dirty="0"/>
          </a:p>
        </p:txBody>
      </p:sp>
      <p:sp>
        <p:nvSpPr>
          <p:cNvPr id="5" name="Pladsholder til tekst 4">
            <a:extLst>
              <a:ext uri="{FF2B5EF4-FFF2-40B4-BE49-F238E27FC236}">
                <a16:creationId xmlns:a16="http://schemas.microsoft.com/office/drawing/2014/main" id="{5C0EFCB3-029F-4270-9423-4A525BBB61E7}"/>
              </a:ext>
            </a:extLst>
          </p:cNvPr>
          <p:cNvSpPr>
            <a:spLocks noGrp="1"/>
          </p:cNvSpPr>
          <p:nvPr>
            <p:ph type="body" sz="half" idx="2"/>
          </p:nvPr>
        </p:nvSpPr>
        <p:spPr/>
        <p:txBody>
          <a:bodyPr/>
          <a:lstStyle/>
          <a:p>
            <a:endParaRPr lang="da-DK"/>
          </a:p>
        </p:txBody>
      </p:sp>
      <p:pic>
        <p:nvPicPr>
          <p:cNvPr id="6" name="Billede 5">
            <a:extLst>
              <a:ext uri="{FF2B5EF4-FFF2-40B4-BE49-F238E27FC236}">
                <a16:creationId xmlns:a16="http://schemas.microsoft.com/office/drawing/2014/main" id="{CB401D71-A3E1-483C-9FC9-B6E5C6414A0B}"/>
              </a:ext>
            </a:extLst>
          </p:cNvPr>
          <p:cNvPicPr>
            <a:picLocks noChangeAspect="1"/>
          </p:cNvPicPr>
          <p:nvPr/>
        </p:nvPicPr>
        <p:blipFill>
          <a:blip r:embed="rId3"/>
          <a:stretch>
            <a:fillRect/>
          </a:stretch>
        </p:blipFill>
        <p:spPr>
          <a:xfrm>
            <a:off x="8631454" y="508634"/>
            <a:ext cx="2873159" cy="2372242"/>
          </a:xfrm>
          <a:prstGeom prst="rect">
            <a:avLst/>
          </a:prstGeom>
        </p:spPr>
      </p:pic>
    </p:spTree>
    <p:extLst>
      <p:ext uri="{BB962C8B-B14F-4D97-AF65-F5344CB8AC3E}">
        <p14:creationId xmlns:p14="http://schemas.microsoft.com/office/powerpoint/2010/main" val="2528505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4495800" y="304800"/>
            <a:ext cx="3276600" cy="666978"/>
          </a:xfrm>
          <a:prstGeom prst="rect">
            <a:avLst/>
          </a:prstGeom>
          <a:noFill/>
          <a:ln w="9525">
            <a:noFill/>
            <a:miter lim="800000"/>
            <a:headEnd/>
            <a:tailEnd/>
          </a:ln>
        </p:spPr>
        <p:txBody>
          <a:bodyPr lIns="90000" tIns="46800" rIns="90000" bIns="46800">
            <a:spAutoFit/>
          </a:bodyPr>
          <a:lstStyle/>
          <a:p>
            <a:pPr algn="ctr">
              <a:lnSpc>
                <a:spcPct val="93000"/>
              </a:lnSpc>
              <a:buClr>
                <a:srgbClr val="FFFFFF"/>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a:solidFill>
                  <a:schemeClr val="accent1"/>
                </a:solidFill>
                <a:effectLst>
                  <a:outerShdw blurRad="38100" dist="38100" dir="2700000" algn="tl">
                    <a:srgbClr val="000000"/>
                  </a:outerShdw>
                </a:effectLst>
              </a:rPr>
              <a:t> </a:t>
            </a:r>
            <a:endParaRPr lang="en-GB" sz="3600" b="1">
              <a:solidFill>
                <a:schemeClr val="accent1"/>
              </a:solidFill>
              <a:effectLst>
                <a:outerShdw blurRad="38100" dist="38100" dir="2700000" algn="tl">
                  <a:srgbClr val="000000"/>
                </a:outerShdw>
              </a:effectLst>
            </a:endParaRPr>
          </a:p>
        </p:txBody>
      </p:sp>
      <p:sp>
        <p:nvSpPr>
          <p:cNvPr id="44035" name="Freeform 3"/>
          <p:cNvSpPr>
            <a:spLocks noChangeArrowheads="1"/>
          </p:cNvSpPr>
          <p:nvPr/>
        </p:nvSpPr>
        <p:spPr bwMode="auto">
          <a:xfrm>
            <a:off x="2999656" y="1628801"/>
            <a:ext cx="6248400" cy="4784725"/>
          </a:xfrm>
          <a:custGeom>
            <a:avLst/>
            <a:gdLst>
              <a:gd name="T0" fmla="*/ 2147483647 w 17358"/>
              <a:gd name="T1" fmla="*/ 2147483647 h 13972"/>
              <a:gd name="T2" fmla="*/ 2147483647 w 17358"/>
              <a:gd name="T3" fmla="*/ 0 h 13972"/>
              <a:gd name="T4" fmla="*/ 0 w 17358"/>
              <a:gd name="T5" fmla="*/ 0 h 13972"/>
              <a:gd name="T6" fmla="*/ 2147483647 w 17358"/>
              <a:gd name="T7" fmla="*/ 2147483647 h 13972"/>
              <a:gd name="T8" fmla="*/ 0 60000 65536"/>
              <a:gd name="T9" fmla="*/ 0 60000 65536"/>
              <a:gd name="T10" fmla="*/ 0 60000 65536"/>
              <a:gd name="T11" fmla="*/ 0 60000 65536"/>
              <a:gd name="T12" fmla="*/ 0 w 17358"/>
              <a:gd name="T13" fmla="*/ 0 h 13972"/>
              <a:gd name="T14" fmla="*/ 17358 w 17358"/>
              <a:gd name="T15" fmla="*/ 13972 h 13972"/>
            </a:gdLst>
            <a:ahLst/>
            <a:cxnLst>
              <a:cxn ang="T8">
                <a:pos x="T0" y="T1"/>
              </a:cxn>
              <a:cxn ang="T9">
                <a:pos x="T2" y="T3"/>
              </a:cxn>
              <a:cxn ang="T10">
                <a:pos x="T4" y="T5"/>
              </a:cxn>
              <a:cxn ang="T11">
                <a:pos x="T6" y="T7"/>
              </a:cxn>
            </a:cxnLst>
            <a:rect l="T12" t="T13" r="T14" b="T15"/>
            <a:pathLst>
              <a:path w="17358" h="13972">
                <a:moveTo>
                  <a:pt x="8678" y="13971"/>
                </a:moveTo>
                <a:lnTo>
                  <a:pt x="17357" y="0"/>
                </a:lnTo>
                <a:lnTo>
                  <a:pt x="0" y="0"/>
                </a:lnTo>
                <a:lnTo>
                  <a:pt x="8678" y="13971"/>
                </a:lnTo>
              </a:path>
            </a:pathLst>
          </a:custGeom>
          <a:solidFill>
            <a:srgbClr val="00CCFF">
              <a:alpha val="39999"/>
            </a:srgbClr>
          </a:solidFill>
          <a:ln w="28448">
            <a:noFill/>
            <a:round/>
            <a:headEnd/>
            <a:tailEnd/>
          </a:ln>
        </p:spPr>
        <p:txBody>
          <a:bodyPr wrap="none" anchor="ctr"/>
          <a:lstStyle/>
          <a:p>
            <a:endParaRPr lang="da-DK"/>
          </a:p>
        </p:txBody>
      </p:sp>
      <p:sp>
        <p:nvSpPr>
          <p:cNvPr id="72708" name="Text Box 4"/>
          <p:cNvSpPr txBox="1">
            <a:spLocks noChangeArrowheads="1"/>
          </p:cNvSpPr>
          <p:nvPr/>
        </p:nvSpPr>
        <p:spPr bwMode="auto">
          <a:xfrm>
            <a:off x="3432175" y="1557339"/>
            <a:ext cx="5334000" cy="3895725"/>
          </a:xfrm>
          <a:prstGeom prst="rect">
            <a:avLst/>
          </a:prstGeom>
          <a:noFill/>
          <a:ln w="9525">
            <a:noFill/>
            <a:miter lim="800000"/>
            <a:headEnd/>
            <a:tailEnd/>
          </a:ln>
        </p:spPr>
        <p:txBody>
          <a:bodyPr lIns="90000" tIns="46800" rIns="90000" bIns="46800">
            <a:spAutoFit/>
          </a:bodyPr>
          <a:lstStyle/>
          <a:p>
            <a:pPr algn="ctr">
              <a:lnSpc>
                <a:spcPct val="93000"/>
              </a:lnSpc>
              <a:buClr>
                <a:srgbClr val="FFFFFF"/>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a:t>P</a:t>
            </a:r>
            <a:r>
              <a:rPr lang="en-GB" sz="2400" dirty="0"/>
              <a:t>ermission</a:t>
            </a:r>
          </a:p>
          <a:p>
            <a:pPr algn="ctr">
              <a:buClr>
                <a:srgbClr val="FFFFFF"/>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a:effectLst>
                  <a:outerShdw blurRad="38100" dist="38100" dir="2700000" algn="tl">
                    <a:srgbClr val="000000"/>
                  </a:outerShdw>
                </a:effectLst>
                <a:latin typeface="Garamond" pitchFamily="18" charset="0"/>
              </a:rPr>
              <a:t>_________________________________</a:t>
            </a:r>
          </a:p>
          <a:p>
            <a:pPr algn="ctr">
              <a:buClr>
                <a:srgbClr val="FFFFFF"/>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a:t>L</a:t>
            </a:r>
            <a:r>
              <a:rPr lang="en-GB" sz="2400" dirty="0"/>
              <a:t>imited</a:t>
            </a:r>
            <a:r>
              <a:rPr lang="en-GB" sz="2400" dirty="0">
                <a:effectLst>
                  <a:outerShdw blurRad="38100" dist="38100" dir="2700000" algn="tl">
                    <a:srgbClr val="000000"/>
                  </a:outerShdw>
                </a:effectLst>
              </a:rPr>
              <a:t> </a:t>
            </a:r>
            <a:r>
              <a:rPr lang="en-GB" sz="3600" dirty="0"/>
              <a:t>I</a:t>
            </a:r>
            <a:r>
              <a:rPr lang="en-GB" sz="2400" dirty="0"/>
              <a:t>nformation</a:t>
            </a:r>
          </a:p>
          <a:p>
            <a:pPr algn="ctr">
              <a:buClr>
                <a:srgbClr val="FFFFFF"/>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a:effectLst>
                  <a:outerShdw blurRad="38100" dist="38100" dir="2700000" algn="tl">
                    <a:srgbClr val="000000"/>
                  </a:outerShdw>
                </a:effectLst>
                <a:latin typeface="Garamond" pitchFamily="18" charset="0"/>
              </a:rPr>
              <a:t>________________________</a:t>
            </a:r>
          </a:p>
          <a:p>
            <a:pPr algn="ctr">
              <a:buClr>
                <a:srgbClr val="FFFFFF"/>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a:t>S</a:t>
            </a:r>
            <a:r>
              <a:rPr lang="en-GB" sz="2400" dirty="0"/>
              <a:t>pecific</a:t>
            </a:r>
            <a:r>
              <a:rPr lang="en-GB" sz="2400" dirty="0">
                <a:effectLst>
                  <a:outerShdw blurRad="38100" dist="38100" dir="2700000" algn="tl">
                    <a:srgbClr val="000000"/>
                  </a:outerShdw>
                </a:effectLst>
              </a:rPr>
              <a:t> </a:t>
            </a:r>
            <a:r>
              <a:rPr lang="en-GB" sz="3600" dirty="0"/>
              <a:t>S</a:t>
            </a:r>
            <a:r>
              <a:rPr lang="en-GB" sz="2400" dirty="0"/>
              <a:t>uggestions</a:t>
            </a:r>
          </a:p>
          <a:p>
            <a:pPr algn="ctr">
              <a:buClr>
                <a:srgbClr val="FFFFFF"/>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a:effectLst>
                  <a:outerShdw blurRad="38100" dist="38100" dir="2700000" algn="tl">
                    <a:srgbClr val="000000"/>
                  </a:outerShdw>
                </a:effectLst>
                <a:latin typeface="Garamond" pitchFamily="18" charset="0"/>
              </a:rPr>
              <a:t>________________</a:t>
            </a:r>
          </a:p>
          <a:p>
            <a:pPr algn="ctr">
              <a:buClr>
                <a:srgbClr val="FFFFFF"/>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a:t>I</a:t>
            </a:r>
            <a:r>
              <a:rPr lang="en-GB" sz="2400" dirty="0"/>
              <a:t>ntensive</a:t>
            </a:r>
            <a:r>
              <a:rPr lang="en-GB" sz="2400" dirty="0">
                <a:effectLst>
                  <a:outerShdw blurRad="38100" dist="38100" dir="2700000" algn="tl">
                    <a:srgbClr val="000000"/>
                  </a:outerShdw>
                </a:effectLst>
                <a:latin typeface="Garamond" pitchFamily="18" charset="0"/>
              </a:rPr>
              <a:t> </a:t>
            </a:r>
          </a:p>
          <a:p>
            <a:pPr algn="ctr">
              <a:buClr>
                <a:srgbClr val="FFFFFF"/>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a:t>T</a:t>
            </a:r>
            <a:r>
              <a:rPr lang="en-GB" sz="2400" dirty="0"/>
              <a:t>herapy</a:t>
            </a:r>
          </a:p>
        </p:txBody>
      </p:sp>
      <p:sp>
        <p:nvSpPr>
          <p:cNvPr id="72709" name="Rectangle 5"/>
          <p:cNvSpPr>
            <a:spLocks noRot="1" noChangeArrowheads="1"/>
          </p:cNvSpPr>
          <p:nvPr/>
        </p:nvSpPr>
        <p:spPr bwMode="auto">
          <a:xfrm>
            <a:off x="1825625" y="-242887"/>
            <a:ext cx="8510588" cy="1367632"/>
          </a:xfrm>
          <a:prstGeom prst="rect">
            <a:avLst/>
          </a:prstGeom>
          <a:noFill/>
          <a:ln w="9525">
            <a:noFill/>
            <a:miter lim="800000"/>
            <a:headEnd/>
            <a:tailEnd/>
          </a:ln>
          <a:effectLst/>
        </p:spPr>
        <p:txBody>
          <a:bodyPr anchor="ctr"/>
          <a:lstStyle/>
          <a:p>
            <a:pPr algn="ctr">
              <a:defRPr/>
            </a:pPr>
            <a:endParaRPr lang="da-DK" sz="4400" dirty="0">
              <a:solidFill>
                <a:schemeClr val="accent1"/>
              </a:solidFill>
              <a:effectLst>
                <a:outerShdw blurRad="38100" dist="38100" dir="2700000" algn="tl">
                  <a:srgbClr val="000000"/>
                </a:outerShdw>
              </a:effectLst>
              <a:latin typeface="Tahoma" pitchFamily="34" charset="0"/>
            </a:endParaRPr>
          </a:p>
          <a:p>
            <a:pPr algn="ctr">
              <a:defRPr/>
            </a:pPr>
            <a:r>
              <a:rPr lang="da-DK" sz="4400" dirty="0">
                <a:solidFill>
                  <a:schemeClr val="accent1"/>
                </a:solidFill>
                <a:effectLst>
                  <a:outerShdw blurRad="38100" dist="38100" dir="2700000" algn="tl">
                    <a:srgbClr val="000000"/>
                  </a:outerShdw>
                </a:effectLst>
                <a:latin typeface="Tahoma" pitchFamily="34" charset="0"/>
              </a:rPr>
              <a:t>PLISSIT-model</a:t>
            </a:r>
            <a:br>
              <a:rPr lang="da-DK" sz="4400" dirty="0">
                <a:solidFill>
                  <a:schemeClr val="accent1"/>
                </a:solidFill>
                <a:effectLst>
                  <a:outerShdw blurRad="38100" dist="38100" dir="2700000" algn="tl">
                    <a:srgbClr val="000000"/>
                  </a:outerShdw>
                </a:effectLst>
                <a:latin typeface="Tahoma" pitchFamily="34" charset="0"/>
              </a:rPr>
            </a:br>
            <a:r>
              <a:rPr lang="da-DK" sz="2000" dirty="0">
                <a:solidFill>
                  <a:schemeClr val="accent1"/>
                </a:solidFill>
                <a:effectLst>
                  <a:outerShdw blurRad="38100" dist="38100" dir="2700000" algn="tl">
                    <a:srgbClr val="000000"/>
                  </a:outerShdw>
                </a:effectLst>
                <a:latin typeface="Tahoma" pitchFamily="34" charset="0"/>
              </a:rPr>
              <a:t>Jack Annon(1925-2005) psykolog</a:t>
            </a:r>
            <a:endParaRPr lang="en-US" sz="2000" dirty="0">
              <a:solidFill>
                <a:schemeClr val="accent1"/>
              </a:solidFill>
              <a:effectLst>
                <a:outerShdw blurRad="38100" dist="38100" dir="2700000" algn="tl">
                  <a:srgbClr val="000000"/>
                </a:outerShdw>
              </a:effectLst>
              <a:latin typeface="Tahoma" pitchFamily="34" charset="0"/>
            </a:endParaRPr>
          </a:p>
        </p:txBody>
      </p:sp>
    </p:spTree>
    <p:extLst>
      <p:ext uri="{BB962C8B-B14F-4D97-AF65-F5344CB8AC3E}">
        <p14:creationId xmlns:p14="http://schemas.microsoft.com/office/powerpoint/2010/main" val="301232830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44040" name="Group 44039">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44041"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44042"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44043"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4044"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4045"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4046"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4047"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048"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4049"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4050"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4051"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4052"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4054" name="Group 44053">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44055"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44056"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44057"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44058"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44059"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44060"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44061"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44062"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44063"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44064"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4065"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4066"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4068" name="Rectangle 44067">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4070"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4034" name="Rectangle 2"/>
          <p:cNvSpPr>
            <a:spLocks noGrp="1" noRot="1" noChangeArrowheads="1"/>
          </p:cNvSpPr>
          <p:nvPr>
            <p:ph type="title" idx="4294967295"/>
          </p:nvPr>
        </p:nvSpPr>
        <p:spPr>
          <a:xfrm>
            <a:off x="2592925" y="624110"/>
            <a:ext cx="8911687" cy="1280890"/>
          </a:xfrm>
        </p:spPr>
        <p:txBody>
          <a:bodyPr vert="horz" lIns="91440" tIns="45720" rIns="91440" bIns="45720" rtlCol="0" anchor="t">
            <a:normAutofit/>
          </a:bodyPr>
          <a:lstStyle/>
          <a:p>
            <a:r>
              <a:rPr lang="en-US"/>
              <a:t>Permission</a:t>
            </a:r>
          </a:p>
        </p:txBody>
      </p:sp>
      <p:sp>
        <p:nvSpPr>
          <p:cNvPr id="44035" name="Rectangle 3"/>
          <p:cNvSpPr>
            <a:spLocks noGrp="1" noRot="1" noChangeArrowheads="1"/>
          </p:cNvSpPr>
          <p:nvPr>
            <p:ph idx="4294967295"/>
          </p:nvPr>
        </p:nvSpPr>
        <p:spPr>
          <a:xfrm>
            <a:off x="2589212" y="1509823"/>
            <a:ext cx="5835121" cy="4712151"/>
          </a:xfrm>
        </p:spPr>
        <p:txBody>
          <a:bodyPr vert="horz" lIns="91440" tIns="45720" rIns="91440" bIns="45720" rtlCol="0">
            <a:normAutofit/>
          </a:bodyPr>
          <a:lstStyle/>
          <a:p>
            <a:pPr marL="609600" indent="-609600">
              <a:lnSpc>
                <a:spcPct val="90000"/>
              </a:lnSpc>
            </a:pPr>
            <a:r>
              <a:rPr lang="en-US" dirty="0"/>
              <a:t>”</a:t>
            </a:r>
            <a:r>
              <a:rPr lang="en-US" dirty="0" err="1"/>
              <a:t>Jeg</a:t>
            </a:r>
            <a:r>
              <a:rPr lang="en-US" dirty="0"/>
              <a:t> </a:t>
            </a:r>
            <a:r>
              <a:rPr lang="en-US" dirty="0" err="1"/>
              <a:t>ved</a:t>
            </a:r>
            <a:r>
              <a:rPr lang="en-US" dirty="0"/>
              <a:t> </a:t>
            </a:r>
            <a:r>
              <a:rPr lang="en-US" dirty="0" err="1"/>
              <a:t>fra</a:t>
            </a:r>
            <a:r>
              <a:rPr lang="en-US" dirty="0"/>
              <a:t> </a:t>
            </a:r>
            <a:r>
              <a:rPr lang="en-US" dirty="0" err="1"/>
              <a:t>andre</a:t>
            </a:r>
            <a:r>
              <a:rPr lang="en-US" dirty="0"/>
              <a:t> </a:t>
            </a:r>
            <a:r>
              <a:rPr lang="en-US" dirty="0" err="1"/>
              <a:t>patienter</a:t>
            </a:r>
            <a:r>
              <a:rPr lang="en-US" dirty="0"/>
              <a:t> med </a:t>
            </a:r>
            <a:r>
              <a:rPr lang="en-US" dirty="0" err="1"/>
              <a:t>hjertesygdom</a:t>
            </a:r>
            <a:r>
              <a:rPr lang="en-US" dirty="0"/>
              <a:t>, at der hen ad </a:t>
            </a:r>
            <a:r>
              <a:rPr lang="en-US" dirty="0" err="1"/>
              <a:t>vejen</a:t>
            </a:r>
            <a:r>
              <a:rPr lang="en-US" dirty="0"/>
              <a:t> </a:t>
            </a:r>
            <a:r>
              <a:rPr lang="en-US" dirty="0" err="1"/>
              <a:t>kan</a:t>
            </a:r>
            <a:r>
              <a:rPr lang="en-US" dirty="0"/>
              <a:t> </a:t>
            </a:r>
            <a:r>
              <a:rPr lang="en-US" dirty="0" err="1"/>
              <a:t>opstå</a:t>
            </a:r>
            <a:r>
              <a:rPr lang="en-US" dirty="0"/>
              <a:t> </a:t>
            </a:r>
            <a:r>
              <a:rPr lang="en-US" dirty="0" err="1"/>
              <a:t>seksuelle</a:t>
            </a:r>
            <a:r>
              <a:rPr lang="en-US" dirty="0"/>
              <a:t> </a:t>
            </a:r>
            <a:r>
              <a:rPr lang="en-US" dirty="0" err="1"/>
              <a:t>problemer</a:t>
            </a:r>
            <a:r>
              <a:rPr lang="en-US" dirty="0"/>
              <a:t>. Er det </a:t>
            </a:r>
            <a:r>
              <a:rPr lang="en-US" dirty="0" err="1"/>
              <a:t>noget</a:t>
            </a:r>
            <a:r>
              <a:rPr lang="en-US" dirty="0"/>
              <a:t>, du har </a:t>
            </a:r>
            <a:r>
              <a:rPr lang="en-US" dirty="0" err="1"/>
              <a:t>erfaring</a:t>
            </a:r>
            <a:r>
              <a:rPr lang="en-US" dirty="0"/>
              <a:t> med?”</a:t>
            </a:r>
          </a:p>
          <a:p>
            <a:pPr marL="609600" indent="-609600">
              <a:lnSpc>
                <a:spcPct val="90000"/>
              </a:lnSpc>
            </a:pPr>
            <a:r>
              <a:rPr lang="en-US" dirty="0"/>
              <a:t>”</a:t>
            </a:r>
            <a:r>
              <a:rPr lang="en-US" dirty="0" err="1"/>
              <a:t>Når</a:t>
            </a:r>
            <a:r>
              <a:rPr lang="en-US" dirty="0"/>
              <a:t> </a:t>
            </a:r>
            <a:r>
              <a:rPr lang="en-US" dirty="0" err="1"/>
              <a:t>jeg</a:t>
            </a:r>
            <a:r>
              <a:rPr lang="en-US" dirty="0"/>
              <a:t> </a:t>
            </a:r>
            <a:r>
              <a:rPr lang="en-US" dirty="0" err="1"/>
              <a:t>spørger</a:t>
            </a:r>
            <a:r>
              <a:rPr lang="en-US" dirty="0"/>
              <a:t> dig, er det </a:t>
            </a:r>
            <a:r>
              <a:rPr lang="en-US" dirty="0" err="1"/>
              <a:t>fordi</a:t>
            </a:r>
            <a:r>
              <a:rPr lang="en-US" dirty="0"/>
              <a:t> </a:t>
            </a:r>
            <a:r>
              <a:rPr lang="en-US" dirty="0" err="1"/>
              <a:t>jeg</a:t>
            </a:r>
            <a:r>
              <a:rPr lang="en-US" dirty="0"/>
              <a:t> </a:t>
            </a:r>
            <a:r>
              <a:rPr lang="en-US" dirty="0" err="1"/>
              <a:t>bedst</a:t>
            </a:r>
            <a:r>
              <a:rPr lang="en-US" dirty="0"/>
              <a:t> </a:t>
            </a:r>
            <a:r>
              <a:rPr lang="en-US" dirty="0" err="1"/>
              <a:t>kan</a:t>
            </a:r>
            <a:r>
              <a:rPr lang="en-US" dirty="0"/>
              <a:t> </a:t>
            </a:r>
            <a:r>
              <a:rPr lang="en-US" dirty="0" err="1"/>
              <a:t>hjælpe</a:t>
            </a:r>
            <a:r>
              <a:rPr lang="en-US" dirty="0"/>
              <a:t> dig, </a:t>
            </a:r>
            <a:r>
              <a:rPr lang="en-US" dirty="0" err="1"/>
              <a:t>hvis</a:t>
            </a:r>
            <a:r>
              <a:rPr lang="en-US" dirty="0"/>
              <a:t> </a:t>
            </a:r>
            <a:r>
              <a:rPr lang="en-US" dirty="0" err="1"/>
              <a:t>jeg</a:t>
            </a:r>
            <a:r>
              <a:rPr lang="en-US" dirty="0"/>
              <a:t> </a:t>
            </a:r>
            <a:r>
              <a:rPr lang="en-US" dirty="0" err="1"/>
              <a:t>ved</a:t>
            </a:r>
            <a:r>
              <a:rPr lang="en-US" dirty="0"/>
              <a:t>, </a:t>
            </a:r>
            <a:r>
              <a:rPr lang="en-US" dirty="0" err="1"/>
              <a:t>hvordan</a:t>
            </a:r>
            <a:r>
              <a:rPr lang="en-US" dirty="0"/>
              <a:t> et </a:t>
            </a:r>
            <a:r>
              <a:rPr lang="en-US" dirty="0" err="1"/>
              <a:t>evt</a:t>
            </a:r>
            <a:r>
              <a:rPr lang="en-US" dirty="0"/>
              <a:t> problem </a:t>
            </a:r>
            <a:r>
              <a:rPr lang="en-US" dirty="0" err="1"/>
              <a:t>påvirker</a:t>
            </a:r>
            <a:r>
              <a:rPr lang="en-US" dirty="0"/>
              <a:t> dig og din partner”</a:t>
            </a:r>
          </a:p>
          <a:p>
            <a:pPr marL="609600" indent="-609600">
              <a:lnSpc>
                <a:spcPct val="90000"/>
              </a:lnSpc>
            </a:pPr>
            <a:r>
              <a:rPr lang="en-US" dirty="0"/>
              <a:t>”</a:t>
            </a:r>
            <a:r>
              <a:rPr lang="en-US" dirty="0" err="1"/>
              <a:t>Nogle</a:t>
            </a:r>
            <a:r>
              <a:rPr lang="en-US" dirty="0"/>
              <a:t> </a:t>
            </a:r>
            <a:r>
              <a:rPr lang="en-US" dirty="0" err="1"/>
              <a:t>mænd</a:t>
            </a:r>
            <a:r>
              <a:rPr lang="en-US" dirty="0"/>
              <a:t> er </a:t>
            </a:r>
            <a:r>
              <a:rPr lang="en-US" dirty="0" err="1"/>
              <a:t>bekymrede</a:t>
            </a:r>
            <a:r>
              <a:rPr lang="en-US" dirty="0"/>
              <a:t> for, </a:t>
            </a:r>
            <a:r>
              <a:rPr lang="en-US" dirty="0" err="1"/>
              <a:t>hvordan</a:t>
            </a:r>
            <a:r>
              <a:rPr lang="en-US" dirty="0"/>
              <a:t> det </a:t>
            </a:r>
            <a:r>
              <a:rPr lang="en-US" dirty="0" err="1"/>
              <a:t>vil</a:t>
            </a:r>
            <a:r>
              <a:rPr lang="en-US" dirty="0"/>
              <a:t> </a:t>
            </a:r>
            <a:r>
              <a:rPr lang="en-US" dirty="0" err="1"/>
              <a:t>være</a:t>
            </a:r>
            <a:r>
              <a:rPr lang="en-US" dirty="0"/>
              <a:t> at </a:t>
            </a:r>
            <a:r>
              <a:rPr lang="en-US" dirty="0" err="1"/>
              <a:t>komme</a:t>
            </a:r>
            <a:r>
              <a:rPr lang="en-US" dirty="0"/>
              <a:t> </a:t>
            </a:r>
            <a:r>
              <a:rPr lang="en-US" dirty="0" err="1"/>
              <a:t>i</a:t>
            </a:r>
            <a:r>
              <a:rPr lang="en-US" dirty="0"/>
              <a:t> gang med </a:t>
            </a:r>
            <a:r>
              <a:rPr lang="en-US" dirty="0" err="1"/>
              <a:t>sexlivet</a:t>
            </a:r>
            <a:r>
              <a:rPr lang="en-US" dirty="0"/>
              <a:t> </a:t>
            </a:r>
            <a:r>
              <a:rPr lang="en-US" dirty="0" err="1"/>
              <a:t>igen</a:t>
            </a:r>
            <a:r>
              <a:rPr lang="en-US" dirty="0"/>
              <a:t>, </a:t>
            </a:r>
            <a:r>
              <a:rPr lang="en-US" dirty="0" err="1"/>
              <a:t>efter</a:t>
            </a:r>
            <a:r>
              <a:rPr lang="en-US" dirty="0"/>
              <a:t> de er </a:t>
            </a:r>
            <a:r>
              <a:rPr lang="en-US" dirty="0" err="1"/>
              <a:t>begyndt</a:t>
            </a:r>
            <a:r>
              <a:rPr lang="en-US" dirty="0"/>
              <a:t> med </a:t>
            </a:r>
            <a:r>
              <a:rPr lang="en-US" dirty="0" err="1"/>
              <a:t>denne</a:t>
            </a:r>
            <a:r>
              <a:rPr lang="en-US" dirty="0"/>
              <a:t> </a:t>
            </a:r>
            <a:r>
              <a:rPr lang="en-US" dirty="0" err="1"/>
              <a:t>medicin</a:t>
            </a:r>
            <a:r>
              <a:rPr lang="en-US" dirty="0"/>
              <a:t>. Er der </a:t>
            </a:r>
            <a:r>
              <a:rPr lang="en-US" dirty="0" err="1"/>
              <a:t>noget</a:t>
            </a:r>
            <a:r>
              <a:rPr lang="en-US" dirty="0"/>
              <a:t> du har </a:t>
            </a:r>
            <a:r>
              <a:rPr lang="en-US" dirty="0" err="1"/>
              <a:t>brug</a:t>
            </a:r>
            <a:r>
              <a:rPr lang="en-US" dirty="0"/>
              <a:t> for at vi </a:t>
            </a:r>
            <a:r>
              <a:rPr lang="en-US" dirty="0" err="1"/>
              <a:t>snakker</a:t>
            </a:r>
            <a:r>
              <a:rPr lang="en-US" dirty="0"/>
              <a:t> om?” </a:t>
            </a:r>
          </a:p>
          <a:p>
            <a:pPr marL="609600" indent="-609600">
              <a:lnSpc>
                <a:spcPct val="90000"/>
              </a:lnSpc>
            </a:pPr>
            <a:r>
              <a:rPr lang="en-US" dirty="0" err="1"/>
              <a:t>Ved</a:t>
            </a:r>
            <a:r>
              <a:rPr lang="en-US" dirty="0"/>
              <a:t> </a:t>
            </a:r>
            <a:r>
              <a:rPr lang="en-US" dirty="0" err="1"/>
              <a:t>Nej</a:t>
            </a:r>
            <a:r>
              <a:rPr lang="en-US" dirty="0"/>
              <a:t> – ”det </a:t>
            </a:r>
            <a:r>
              <a:rPr lang="en-US" dirty="0" err="1"/>
              <a:t>lyder</a:t>
            </a:r>
            <a:r>
              <a:rPr lang="en-US" dirty="0"/>
              <a:t> </a:t>
            </a:r>
            <a:r>
              <a:rPr lang="en-US" dirty="0" err="1"/>
              <a:t>fint</a:t>
            </a:r>
            <a:r>
              <a:rPr lang="en-US" dirty="0"/>
              <a:t>. Du </a:t>
            </a:r>
            <a:r>
              <a:rPr lang="en-US" dirty="0" err="1"/>
              <a:t>skal</a:t>
            </a:r>
            <a:r>
              <a:rPr lang="en-US" dirty="0"/>
              <a:t> vide, at du </a:t>
            </a:r>
            <a:r>
              <a:rPr lang="en-US" dirty="0" err="1"/>
              <a:t>altid</a:t>
            </a:r>
            <a:r>
              <a:rPr lang="en-US" dirty="0"/>
              <a:t> er </a:t>
            </a:r>
            <a:r>
              <a:rPr lang="en-US" dirty="0" err="1"/>
              <a:t>velkommen</a:t>
            </a:r>
            <a:r>
              <a:rPr lang="en-US" dirty="0"/>
              <a:t> </a:t>
            </a:r>
            <a:r>
              <a:rPr lang="en-US" dirty="0" err="1"/>
              <a:t>til</a:t>
            </a:r>
            <a:r>
              <a:rPr lang="en-US" dirty="0"/>
              <a:t> at </a:t>
            </a:r>
            <a:r>
              <a:rPr lang="en-US" dirty="0" err="1"/>
              <a:t>bringe</a:t>
            </a:r>
            <a:r>
              <a:rPr lang="en-US" dirty="0"/>
              <a:t> </a:t>
            </a:r>
            <a:r>
              <a:rPr lang="en-US" dirty="0" err="1"/>
              <a:t>seksuelle</a:t>
            </a:r>
            <a:r>
              <a:rPr lang="en-US" dirty="0"/>
              <a:t> </a:t>
            </a:r>
            <a:r>
              <a:rPr lang="en-US" dirty="0" err="1"/>
              <a:t>spørgsmål</a:t>
            </a:r>
            <a:r>
              <a:rPr lang="en-US" dirty="0"/>
              <a:t> </a:t>
            </a:r>
            <a:r>
              <a:rPr lang="en-US" dirty="0" err="1"/>
              <a:t>på</a:t>
            </a:r>
            <a:r>
              <a:rPr lang="en-US" dirty="0"/>
              <a:t> </a:t>
            </a:r>
            <a:r>
              <a:rPr lang="en-US" dirty="0" err="1"/>
              <a:t>banen</a:t>
            </a:r>
            <a:r>
              <a:rPr lang="en-US" dirty="0"/>
              <a:t>, </a:t>
            </a:r>
            <a:r>
              <a:rPr lang="en-US" dirty="0" err="1"/>
              <a:t>hvis</a:t>
            </a:r>
            <a:r>
              <a:rPr lang="en-US" dirty="0"/>
              <a:t> du har </a:t>
            </a:r>
            <a:r>
              <a:rPr lang="en-US" dirty="0" err="1"/>
              <a:t>behov</a:t>
            </a:r>
            <a:r>
              <a:rPr lang="en-US" dirty="0"/>
              <a:t> for det </a:t>
            </a:r>
            <a:r>
              <a:rPr lang="en-US" dirty="0" err="1"/>
              <a:t>en</a:t>
            </a:r>
            <a:r>
              <a:rPr lang="en-US" dirty="0"/>
              <a:t> </a:t>
            </a:r>
            <a:r>
              <a:rPr lang="en-US" dirty="0" err="1"/>
              <a:t>anden</a:t>
            </a:r>
            <a:r>
              <a:rPr lang="en-US" dirty="0"/>
              <a:t> gang”</a:t>
            </a:r>
          </a:p>
          <a:p>
            <a:pPr marL="609600" indent="-609600">
              <a:lnSpc>
                <a:spcPct val="90000"/>
              </a:lnSpc>
            </a:pPr>
            <a:endParaRPr lang="en-US" sz="1700" dirty="0"/>
          </a:p>
        </p:txBody>
      </p:sp>
      <p:pic>
        <p:nvPicPr>
          <p:cNvPr id="4" name="Billede 3">
            <a:extLst>
              <a:ext uri="{FF2B5EF4-FFF2-40B4-BE49-F238E27FC236}">
                <a16:creationId xmlns:a16="http://schemas.microsoft.com/office/drawing/2014/main" id="{B3611F07-2F9F-4842-AF41-D02E7975BDBC}"/>
              </a:ext>
            </a:extLst>
          </p:cNvPr>
          <p:cNvPicPr>
            <a:picLocks noChangeAspect="1"/>
          </p:cNvPicPr>
          <p:nvPr/>
        </p:nvPicPr>
        <p:blipFill>
          <a:blip r:embed="rId3"/>
          <a:stretch>
            <a:fillRect/>
          </a:stretch>
        </p:blipFill>
        <p:spPr>
          <a:xfrm>
            <a:off x="8984378" y="3490441"/>
            <a:ext cx="2873159" cy="2372242"/>
          </a:xfrm>
          <a:prstGeom prst="rect">
            <a:avLst/>
          </a:prstGeom>
        </p:spPr>
      </p:pic>
    </p:spTree>
    <p:extLst>
      <p:ext uri="{BB962C8B-B14F-4D97-AF65-F5344CB8AC3E}">
        <p14:creationId xmlns:p14="http://schemas.microsoft.com/office/powerpoint/2010/main" val="276776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58443" name="Group 5841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5841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5841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5841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5841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5841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5841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5841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5841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5842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5842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5842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5842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58444" name="Group 5842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5842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842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842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842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843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843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843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843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43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843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5843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5843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58445" name="Rectangle 5843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8446"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8370" name="Rectangle 2"/>
          <p:cNvSpPr>
            <a:spLocks noGrp="1" noRot="1" noChangeArrowheads="1"/>
          </p:cNvSpPr>
          <p:nvPr>
            <p:ph type="title" idx="4294967295"/>
          </p:nvPr>
        </p:nvSpPr>
        <p:spPr>
          <a:xfrm>
            <a:off x="1687669" y="624110"/>
            <a:ext cx="4137059" cy="1280890"/>
          </a:xfrm>
        </p:spPr>
        <p:txBody>
          <a:bodyPr vert="horz" lIns="91440" tIns="45720" rIns="91440" bIns="45720" rtlCol="0" anchor="t">
            <a:normAutofit/>
          </a:bodyPr>
          <a:lstStyle/>
          <a:p>
            <a:r>
              <a:rPr lang="en-US" sz="3200"/>
              <a:t>Limited information  </a:t>
            </a:r>
          </a:p>
        </p:txBody>
      </p:sp>
      <p:sp>
        <p:nvSpPr>
          <p:cNvPr id="58371" name="Rectangle 3"/>
          <p:cNvSpPr>
            <a:spLocks noGrp="1" noRot="1" noChangeArrowheads="1"/>
          </p:cNvSpPr>
          <p:nvPr>
            <p:ph idx="4294967295"/>
          </p:nvPr>
        </p:nvSpPr>
        <p:spPr>
          <a:xfrm>
            <a:off x="1683956" y="2133600"/>
            <a:ext cx="4140772" cy="3777622"/>
          </a:xfrm>
        </p:spPr>
        <p:txBody>
          <a:bodyPr vert="horz" lIns="91440" tIns="45720" rIns="91440" bIns="45720" rtlCol="0">
            <a:normAutofit/>
          </a:bodyPr>
          <a:lstStyle/>
          <a:p>
            <a:pPr marL="609600" indent="-609600"/>
            <a:r>
              <a:rPr lang="en-US" dirty="0" err="1">
                <a:solidFill>
                  <a:srgbClr val="000000"/>
                </a:solidFill>
              </a:rPr>
              <a:t>Spekulationer</a:t>
            </a:r>
            <a:r>
              <a:rPr lang="en-US" dirty="0">
                <a:solidFill>
                  <a:srgbClr val="000000"/>
                </a:solidFill>
              </a:rPr>
              <a:t> om det </a:t>
            </a:r>
            <a:r>
              <a:rPr lang="en-US" dirty="0" err="1">
                <a:solidFill>
                  <a:srgbClr val="000000"/>
                </a:solidFill>
              </a:rPr>
              <a:t>seksuelle</a:t>
            </a:r>
            <a:r>
              <a:rPr lang="en-US" dirty="0">
                <a:solidFill>
                  <a:srgbClr val="000000"/>
                </a:solidFill>
              </a:rPr>
              <a:t> er </a:t>
            </a:r>
            <a:r>
              <a:rPr lang="en-US" dirty="0" err="1">
                <a:solidFill>
                  <a:srgbClr val="000000"/>
                </a:solidFill>
              </a:rPr>
              <a:t>helt</a:t>
            </a:r>
            <a:r>
              <a:rPr lang="en-US" dirty="0">
                <a:solidFill>
                  <a:srgbClr val="000000"/>
                </a:solidFill>
              </a:rPr>
              <a:t> </a:t>
            </a:r>
            <a:r>
              <a:rPr lang="en-US" dirty="0" err="1">
                <a:solidFill>
                  <a:srgbClr val="000000"/>
                </a:solidFill>
              </a:rPr>
              <a:t>almindeligt</a:t>
            </a:r>
            <a:r>
              <a:rPr lang="en-US" dirty="0">
                <a:solidFill>
                  <a:srgbClr val="000000"/>
                </a:solidFill>
              </a:rPr>
              <a:t> </a:t>
            </a:r>
            <a:r>
              <a:rPr lang="en-US" dirty="0" err="1">
                <a:solidFill>
                  <a:srgbClr val="000000"/>
                </a:solidFill>
              </a:rPr>
              <a:t>ved</a:t>
            </a:r>
            <a:r>
              <a:rPr lang="en-US" dirty="0">
                <a:solidFill>
                  <a:srgbClr val="000000"/>
                </a:solidFill>
              </a:rPr>
              <a:t> </a:t>
            </a:r>
            <a:r>
              <a:rPr lang="en-US" dirty="0" err="1">
                <a:solidFill>
                  <a:srgbClr val="000000"/>
                </a:solidFill>
              </a:rPr>
              <a:t>sygdom</a:t>
            </a:r>
            <a:r>
              <a:rPr lang="en-US" dirty="0">
                <a:solidFill>
                  <a:srgbClr val="000000"/>
                </a:solidFill>
              </a:rPr>
              <a:t> </a:t>
            </a:r>
          </a:p>
          <a:p>
            <a:pPr marL="609600" indent="-609600"/>
            <a:r>
              <a:rPr lang="en-US" dirty="0" err="1">
                <a:solidFill>
                  <a:srgbClr val="000000"/>
                </a:solidFill>
              </a:rPr>
              <a:t>Generaliseret</a:t>
            </a:r>
            <a:r>
              <a:rPr lang="en-US" dirty="0">
                <a:solidFill>
                  <a:srgbClr val="000000"/>
                </a:solidFill>
              </a:rPr>
              <a:t> </a:t>
            </a:r>
            <a:r>
              <a:rPr lang="en-US" dirty="0" err="1">
                <a:solidFill>
                  <a:srgbClr val="000000"/>
                </a:solidFill>
              </a:rPr>
              <a:t>mundtlig</a:t>
            </a:r>
            <a:r>
              <a:rPr lang="en-US" dirty="0">
                <a:solidFill>
                  <a:srgbClr val="000000"/>
                </a:solidFill>
              </a:rPr>
              <a:t>/</a:t>
            </a:r>
            <a:r>
              <a:rPr lang="en-US" dirty="0" err="1">
                <a:solidFill>
                  <a:srgbClr val="000000"/>
                </a:solidFill>
              </a:rPr>
              <a:t>skriftlig</a:t>
            </a:r>
            <a:r>
              <a:rPr lang="en-US" dirty="0">
                <a:solidFill>
                  <a:srgbClr val="000000"/>
                </a:solidFill>
              </a:rPr>
              <a:t> information  </a:t>
            </a:r>
          </a:p>
          <a:p>
            <a:pPr marL="609600" indent="-609600"/>
            <a:r>
              <a:rPr lang="en-US" dirty="0" err="1">
                <a:solidFill>
                  <a:srgbClr val="000000"/>
                </a:solidFill>
              </a:rPr>
              <a:t>Oplysninger</a:t>
            </a:r>
            <a:r>
              <a:rPr lang="en-US" dirty="0">
                <a:solidFill>
                  <a:srgbClr val="000000"/>
                </a:solidFill>
              </a:rPr>
              <a:t> om </a:t>
            </a:r>
            <a:r>
              <a:rPr lang="en-US" dirty="0" err="1">
                <a:solidFill>
                  <a:srgbClr val="000000"/>
                </a:solidFill>
              </a:rPr>
              <a:t>seksuelle</a:t>
            </a:r>
            <a:r>
              <a:rPr lang="en-US" dirty="0">
                <a:solidFill>
                  <a:srgbClr val="000000"/>
                </a:solidFill>
              </a:rPr>
              <a:t> </a:t>
            </a:r>
            <a:r>
              <a:rPr lang="en-US" dirty="0" err="1">
                <a:solidFill>
                  <a:srgbClr val="000000"/>
                </a:solidFill>
              </a:rPr>
              <a:t>bivirkninger</a:t>
            </a:r>
            <a:r>
              <a:rPr lang="en-US" dirty="0">
                <a:solidFill>
                  <a:srgbClr val="000000"/>
                </a:solidFill>
              </a:rPr>
              <a:t>  </a:t>
            </a:r>
          </a:p>
          <a:p>
            <a:pPr marL="609600" indent="-609600"/>
            <a:r>
              <a:rPr lang="en-US" dirty="0" err="1">
                <a:solidFill>
                  <a:srgbClr val="000000"/>
                </a:solidFill>
              </a:rPr>
              <a:t>Kende</a:t>
            </a:r>
            <a:r>
              <a:rPr lang="en-US" dirty="0">
                <a:solidFill>
                  <a:srgbClr val="000000"/>
                </a:solidFill>
              </a:rPr>
              <a:t> </a:t>
            </a:r>
            <a:r>
              <a:rPr lang="en-US" dirty="0" err="1">
                <a:solidFill>
                  <a:srgbClr val="000000"/>
                </a:solidFill>
              </a:rPr>
              <a:t>til</a:t>
            </a:r>
            <a:r>
              <a:rPr lang="en-US" dirty="0">
                <a:solidFill>
                  <a:srgbClr val="000000"/>
                </a:solidFill>
              </a:rPr>
              <a:t> </a:t>
            </a:r>
            <a:r>
              <a:rPr lang="en-US" dirty="0" err="1">
                <a:solidFill>
                  <a:srgbClr val="000000"/>
                </a:solidFill>
              </a:rPr>
              <a:t>henvisningsmuligheder</a:t>
            </a:r>
            <a:r>
              <a:rPr lang="en-US" dirty="0">
                <a:solidFill>
                  <a:srgbClr val="000000"/>
                </a:solidFill>
              </a:rPr>
              <a:t> – </a:t>
            </a:r>
            <a:r>
              <a:rPr lang="en-US" dirty="0">
                <a:solidFill>
                  <a:srgbClr val="000000"/>
                </a:solidFill>
                <a:hlinkClick r:id="rId3"/>
              </a:rPr>
              <a:t>www.klinisksexologi.dk</a:t>
            </a:r>
            <a:r>
              <a:rPr lang="en-US" dirty="0">
                <a:solidFill>
                  <a:srgbClr val="000000"/>
                </a:solidFill>
              </a:rPr>
              <a:t> </a:t>
            </a:r>
          </a:p>
          <a:p>
            <a:pPr marL="0" indent="0">
              <a:buNone/>
            </a:pPr>
            <a:endParaRPr lang="en-US" dirty="0">
              <a:solidFill>
                <a:srgbClr val="000000"/>
              </a:solidFill>
            </a:endParaRPr>
          </a:p>
          <a:p>
            <a:pPr marL="609600" indent="-609600"/>
            <a:endParaRPr lang="en-US" dirty="0">
              <a:solidFill>
                <a:srgbClr val="000000"/>
              </a:solidFill>
            </a:endParaRPr>
          </a:p>
          <a:p>
            <a:pPr marL="609600" indent="-609600"/>
            <a:endParaRPr lang="en-US" dirty="0">
              <a:solidFill>
                <a:srgbClr val="000000"/>
              </a:solidFill>
            </a:endParaRPr>
          </a:p>
          <a:p>
            <a:pPr marL="609600" indent="-609600"/>
            <a:endParaRPr lang="en-US" dirty="0">
              <a:solidFill>
                <a:srgbClr val="000000"/>
              </a:solidFill>
            </a:endParaRPr>
          </a:p>
        </p:txBody>
      </p:sp>
      <p:pic>
        <p:nvPicPr>
          <p:cNvPr id="4" name="Billede 3">
            <a:extLst>
              <a:ext uri="{FF2B5EF4-FFF2-40B4-BE49-F238E27FC236}">
                <a16:creationId xmlns:a16="http://schemas.microsoft.com/office/drawing/2014/main" id="{3B686314-87F8-4ED3-BA22-A9EB9A872FA6}"/>
              </a:ext>
            </a:extLst>
          </p:cNvPr>
          <p:cNvPicPr>
            <a:picLocks noChangeAspect="1"/>
          </p:cNvPicPr>
          <p:nvPr/>
        </p:nvPicPr>
        <p:blipFill>
          <a:blip r:embed="rId4"/>
          <a:stretch>
            <a:fillRect/>
          </a:stretch>
        </p:blipFill>
        <p:spPr>
          <a:xfrm>
            <a:off x="6091916" y="1018394"/>
            <a:ext cx="5451627" cy="4501171"/>
          </a:xfrm>
          <a:prstGeom prst="rect">
            <a:avLst/>
          </a:prstGeom>
        </p:spPr>
      </p:pic>
    </p:spTree>
    <p:extLst>
      <p:ext uri="{BB962C8B-B14F-4D97-AF65-F5344CB8AC3E}">
        <p14:creationId xmlns:p14="http://schemas.microsoft.com/office/powerpoint/2010/main" val="230865971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46123" name="Group 46122">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46124"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46125"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46126"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6127"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6128"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6129"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6130"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6131"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6132"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133"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6134"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6135"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6137" name="Group 46136">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46138"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46139"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46140"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46141"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46142"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46143"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46144"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46145"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46146"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46147"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6148"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6149"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6151" name="Rectangle 46150">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6153"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6082" name="Titel 7"/>
          <p:cNvSpPr>
            <a:spLocks noGrp="1"/>
          </p:cNvSpPr>
          <p:nvPr>
            <p:ph type="title" idx="4294967295"/>
          </p:nvPr>
        </p:nvSpPr>
        <p:spPr>
          <a:xfrm>
            <a:off x="2592925" y="624110"/>
            <a:ext cx="8911687" cy="1280890"/>
          </a:xfrm>
        </p:spPr>
        <p:txBody>
          <a:bodyPr vert="horz" lIns="91440" tIns="45720" rIns="91440" bIns="45720" rtlCol="0" anchor="t">
            <a:normAutofit/>
          </a:bodyPr>
          <a:lstStyle/>
          <a:p>
            <a:r>
              <a:rPr lang="en-US"/>
              <a:t>Specific suggestions</a:t>
            </a:r>
          </a:p>
        </p:txBody>
      </p:sp>
      <p:sp>
        <p:nvSpPr>
          <p:cNvPr id="46083" name="Pladsholder til indhold 8"/>
          <p:cNvSpPr>
            <a:spLocks noGrp="1"/>
          </p:cNvSpPr>
          <p:nvPr>
            <p:ph idx="4294967295"/>
          </p:nvPr>
        </p:nvSpPr>
        <p:spPr>
          <a:xfrm>
            <a:off x="2589212" y="2125362"/>
            <a:ext cx="6133388" cy="3785860"/>
          </a:xfrm>
        </p:spPr>
        <p:txBody>
          <a:bodyPr vert="horz" lIns="91440" tIns="45720" rIns="91440" bIns="45720" rtlCol="0">
            <a:normAutofit fontScale="92500" lnSpcReduction="10000"/>
          </a:bodyPr>
          <a:lstStyle/>
          <a:p>
            <a:pPr marL="320040" indent="-320040">
              <a:lnSpc>
                <a:spcPct val="90000"/>
              </a:lnSpc>
              <a:defRPr/>
            </a:pPr>
            <a:endParaRPr lang="en-US" dirty="0"/>
          </a:p>
          <a:p>
            <a:pPr>
              <a:lnSpc>
                <a:spcPct val="90000"/>
              </a:lnSpc>
              <a:defRPr/>
            </a:pPr>
            <a:r>
              <a:rPr lang="en-US" sz="2000" dirty="0"/>
              <a:t>Ordination </a:t>
            </a:r>
            <a:r>
              <a:rPr lang="en-US" sz="2000" dirty="0" err="1"/>
              <a:t>af</a:t>
            </a:r>
            <a:r>
              <a:rPr lang="en-US" sz="2000" dirty="0"/>
              <a:t> </a:t>
            </a:r>
            <a:r>
              <a:rPr lang="en-US" sz="2000" dirty="0" err="1"/>
              <a:t>rejsningsfremmende</a:t>
            </a:r>
            <a:r>
              <a:rPr lang="en-US" sz="2000" dirty="0"/>
              <a:t> </a:t>
            </a:r>
            <a:r>
              <a:rPr lang="en-US" sz="2000" dirty="0" err="1"/>
              <a:t>medicin</a:t>
            </a:r>
            <a:endParaRPr lang="en-US" sz="2000" dirty="0"/>
          </a:p>
          <a:p>
            <a:pPr>
              <a:lnSpc>
                <a:spcPct val="90000"/>
              </a:lnSpc>
              <a:defRPr/>
            </a:pPr>
            <a:r>
              <a:rPr lang="en-US" sz="2000" dirty="0"/>
              <a:t>Ordination </a:t>
            </a:r>
            <a:r>
              <a:rPr lang="en-US" sz="2000" dirty="0" err="1"/>
              <a:t>af</a:t>
            </a:r>
            <a:r>
              <a:rPr lang="en-US" sz="2000" dirty="0"/>
              <a:t> </a:t>
            </a:r>
            <a:r>
              <a:rPr lang="en-US" sz="2000" dirty="0" err="1"/>
              <a:t>lokal</a:t>
            </a:r>
            <a:r>
              <a:rPr lang="en-US" sz="2000" dirty="0"/>
              <a:t> </a:t>
            </a:r>
            <a:r>
              <a:rPr lang="en-US" sz="2000" dirty="0" err="1"/>
              <a:t>østrogen</a:t>
            </a:r>
            <a:endParaRPr lang="en-US" sz="2000" dirty="0"/>
          </a:p>
          <a:p>
            <a:pPr>
              <a:lnSpc>
                <a:spcPct val="90000"/>
              </a:lnSpc>
              <a:defRPr/>
            </a:pPr>
            <a:r>
              <a:rPr lang="en-US" sz="2000" dirty="0" err="1"/>
              <a:t>Seksuelle</a:t>
            </a:r>
            <a:r>
              <a:rPr lang="en-US" sz="2000" dirty="0"/>
              <a:t> </a:t>
            </a:r>
            <a:r>
              <a:rPr lang="en-US" sz="2000" dirty="0" err="1"/>
              <a:t>hjælpemidler</a:t>
            </a:r>
            <a:r>
              <a:rPr lang="en-US" sz="2000" dirty="0"/>
              <a:t> </a:t>
            </a:r>
          </a:p>
          <a:p>
            <a:pPr>
              <a:lnSpc>
                <a:spcPct val="90000"/>
              </a:lnSpc>
              <a:defRPr/>
            </a:pPr>
            <a:r>
              <a:rPr lang="en-US" sz="2000" dirty="0" err="1"/>
              <a:t>Bækkenbundstræning</a:t>
            </a:r>
            <a:r>
              <a:rPr lang="en-US" sz="2000" dirty="0"/>
              <a:t>, </a:t>
            </a:r>
            <a:r>
              <a:rPr lang="en-US" sz="2000" dirty="0" err="1"/>
              <a:t>fysisk</a:t>
            </a:r>
            <a:r>
              <a:rPr lang="en-US" sz="2000" dirty="0"/>
              <a:t> </a:t>
            </a:r>
            <a:r>
              <a:rPr lang="en-US" sz="2000" dirty="0" err="1"/>
              <a:t>træning</a:t>
            </a:r>
            <a:r>
              <a:rPr lang="en-US" sz="2000" dirty="0"/>
              <a:t> </a:t>
            </a:r>
            <a:r>
              <a:rPr lang="en-US" sz="1000" dirty="0"/>
              <a:t>(</a:t>
            </a:r>
            <a:r>
              <a:rPr lang="en-US" sz="1000" dirty="0" err="1"/>
              <a:t>Gerbild</a:t>
            </a:r>
            <a:r>
              <a:rPr lang="en-US" sz="1000" dirty="0"/>
              <a:t> H., 2021)</a:t>
            </a:r>
          </a:p>
          <a:p>
            <a:pPr>
              <a:lnSpc>
                <a:spcPct val="90000"/>
              </a:lnSpc>
              <a:defRPr/>
            </a:pPr>
            <a:r>
              <a:rPr lang="en-US" sz="2000" dirty="0" err="1"/>
              <a:t>Rygestop</a:t>
            </a:r>
            <a:endParaRPr lang="en-US" sz="2000" dirty="0"/>
          </a:p>
          <a:p>
            <a:pPr>
              <a:lnSpc>
                <a:spcPct val="90000"/>
              </a:lnSpc>
              <a:defRPr/>
            </a:pPr>
            <a:r>
              <a:rPr lang="en-US" sz="2000" dirty="0" err="1"/>
              <a:t>Evt</a:t>
            </a:r>
            <a:r>
              <a:rPr lang="en-US" sz="2000" dirty="0"/>
              <a:t>. </a:t>
            </a:r>
            <a:r>
              <a:rPr lang="en-US" sz="2000" dirty="0" err="1"/>
              <a:t>undlade</a:t>
            </a:r>
            <a:r>
              <a:rPr lang="en-US" sz="2000" dirty="0"/>
              <a:t> </a:t>
            </a:r>
            <a:r>
              <a:rPr lang="en-US" sz="2000" dirty="0" err="1"/>
              <a:t>samleje</a:t>
            </a:r>
            <a:r>
              <a:rPr lang="en-US" sz="2000" dirty="0"/>
              <a:t> </a:t>
            </a:r>
            <a:r>
              <a:rPr lang="en-US" sz="2000" dirty="0" err="1"/>
              <a:t>i</a:t>
            </a:r>
            <a:r>
              <a:rPr lang="en-US" sz="2000" dirty="0"/>
              <a:t> </a:t>
            </a:r>
            <a:r>
              <a:rPr lang="en-US" sz="2000" dirty="0" err="1"/>
              <a:t>en</a:t>
            </a:r>
            <a:r>
              <a:rPr lang="en-US" sz="2000" dirty="0"/>
              <a:t> </a:t>
            </a:r>
            <a:r>
              <a:rPr lang="en-US" sz="2000" dirty="0" err="1"/>
              <a:t>periode</a:t>
            </a:r>
            <a:endParaRPr lang="en-US" sz="2000" dirty="0"/>
          </a:p>
          <a:p>
            <a:pPr marL="822960" lvl="1" indent="-457200">
              <a:lnSpc>
                <a:spcPct val="90000"/>
              </a:lnSpc>
              <a:defRPr/>
            </a:pPr>
            <a:r>
              <a:rPr lang="en-US" sz="2000" dirty="0" err="1"/>
              <a:t>Fokus</a:t>
            </a:r>
            <a:r>
              <a:rPr lang="en-US" sz="2000" dirty="0"/>
              <a:t> </a:t>
            </a:r>
            <a:r>
              <a:rPr lang="en-US" sz="2000" dirty="0" err="1"/>
              <a:t>på</a:t>
            </a:r>
            <a:r>
              <a:rPr lang="en-US" sz="2000" dirty="0"/>
              <a:t> </a:t>
            </a:r>
            <a:r>
              <a:rPr lang="en-US" sz="2000" dirty="0" err="1"/>
              <a:t>sensualiteten</a:t>
            </a:r>
            <a:r>
              <a:rPr lang="en-US" sz="2000" dirty="0"/>
              <a:t>, </a:t>
            </a:r>
            <a:r>
              <a:rPr lang="en-US" sz="2000" dirty="0" err="1"/>
              <a:t>nærhed</a:t>
            </a:r>
            <a:r>
              <a:rPr lang="en-US" sz="2000" dirty="0"/>
              <a:t>, </a:t>
            </a:r>
            <a:r>
              <a:rPr lang="en-US" sz="2000" dirty="0" err="1"/>
              <a:t>gensidig</a:t>
            </a:r>
            <a:r>
              <a:rPr lang="en-US" sz="2000" dirty="0"/>
              <a:t> </a:t>
            </a:r>
            <a:r>
              <a:rPr lang="en-US" sz="2000" dirty="0" err="1"/>
              <a:t>onani</a:t>
            </a:r>
            <a:r>
              <a:rPr lang="en-US" sz="2000" dirty="0"/>
              <a:t>, </a:t>
            </a:r>
            <a:r>
              <a:rPr lang="en-US" sz="2000" dirty="0" err="1"/>
              <a:t>kommunikation</a:t>
            </a:r>
            <a:r>
              <a:rPr lang="en-US" sz="2000" dirty="0"/>
              <a:t>, </a:t>
            </a:r>
            <a:r>
              <a:rPr lang="en-US" sz="2000" dirty="0" err="1"/>
              <a:t>prioritering</a:t>
            </a:r>
            <a:endParaRPr lang="en-US" sz="2000" dirty="0"/>
          </a:p>
          <a:p>
            <a:pPr>
              <a:lnSpc>
                <a:spcPct val="90000"/>
              </a:lnSpc>
              <a:defRPr/>
            </a:pPr>
            <a:r>
              <a:rPr lang="en-US" sz="2000" dirty="0" err="1"/>
              <a:t>Kende</a:t>
            </a:r>
            <a:r>
              <a:rPr lang="en-US" sz="2000" dirty="0"/>
              <a:t> </a:t>
            </a:r>
            <a:r>
              <a:rPr lang="en-US" sz="2000" dirty="0" err="1"/>
              <a:t>til</a:t>
            </a:r>
            <a:r>
              <a:rPr lang="en-US" sz="2000" dirty="0"/>
              <a:t> </a:t>
            </a:r>
            <a:r>
              <a:rPr lang="en-US" sz="2000" dirty="0" err="1"/>
              <a:t>henvisningsmuligheder</a:t>
            </a:r>
            <a:r>
              <a:rPr lang="en-US" sz="2000" dirty="0"/>
              <a:t> – </a:t>
            </a:r>
            <a:r>
              <a:rPr lang="en-US" sz="2000" dirty="0">
                <a:hlinkClick r:id="rId3"/>
              </a:rPr>
              <a:t>www.klinisksexologi.dk</a:t>
            </a:r>
            <a:r>
              <a:rPr lang="en-US" sz="2000" dirty="0"/>
              <a:t> </a:t>
            </a:r>
          </a:p>
          <a:p>
            <a:pPr marL="320040" indent="-320040">
              <a:lnSpc>
                <a:spcPct val="90000"/>
              </a:lnSpc>
              <a:defRPr/>
            </a:pPr>
            <a:endParaRPr lang="en-US" dirty="0"/>
          </a:p>
          <a:p>
            <a:pPr marL="0" indent="0">
              <a:lnSpc>
                <a:spcPct val="90000"/>
              </a:lnSpc>
              <a:defRPr/>
            </a:pPr>
            <a:endParaRPr lang="en-US" dirty="0"/>
          </a:p>
        </p:txBody>
      </p:sp>
      <p:pic>
        <p:nvPicPr>
          <p:cNvPr id="4" name="Billede 3">
            <a:extLst>
              <a:ext uri="{FF2B5EF4-FFF2-40B4-BE49-F238E27FC236}">
                <a16:creationId xmlns:a16="http://schemas.microsoft.com/office/drawing/2014/main" id="{E4AC1F67-4F23-4AF4-92CB-1B59CA1342A1}"/>
              </a:ext>
            </a:extLst>
          </p:cNvPr>
          <p:cNvPicPr>
            <a:picLocks noChangeAspect="1"/>
          </p:cNvPicPr>
          <p:nvPr/>
        </p:nvPicPr>
        <p:blipFill>
          <a:blip r:embed="rId4"/>
          <a:stretch>
            <a:fillRect/>
          </a:stretch>
        </p:blipFill>
        <p:spPr>
          <a:xfrm>
            <a:off x="9190233" y="2888150"/>
            <a:ext cx="2873159" cy="2372242"/>
          </a:xfrm>
          <a:prstGeom prst="rect">
            <a:avLst/>
          </a:prstGeom>
        </p:spPr>
      </p:pic>
    </p:spTree>
    <p:extLst>
      <p:ext uri="{BB962C8B-B14F-4D97-AF65-F5344CB8AC3E}">
        <p14:creationId xmlns:p14="http://schemas.microsoft.com/office/powerpoint/2010/main" val="705687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8C9306-1742-427D-936F-7AC355955CB4}"/>
              </a:ext>
            </a:extLst>
          </p:cNvPr>
          <p:cNvSpPr>
            <a:spLocks noGrp="1"/>
          </p:cNvSpPr>
          <p:nvPr>
            <p:ph type="title"/>
          </p:nvPr>
        </p:nvSpPr>
        <p:spPr/>
        <p:txBody>
          <a:bodyPr>
            <a:normAutofit/>
          </a:bodyPr>
          <a:lstStyle/>
          <a:p>
            <a:r>
              <a:rPr lang="da-DK" dirty="0"/>
              <a:t>Definition på seksuel sundhed </a:t>
            </a:r>
            <a:r>
              <a:rPr lang="da-DK" sz="1000" b="1" i="0" dirty="0">
                <a:solidFill>
                  <a:srgbClr val="9C225F"/>
                </a:solidFill>
                <a:effectLst/>
                <a:latin typeface="inherit"/>
              </a:rPr>
              <a:t>WHO 2002</a:t>
            </a:r>
            <a:br>
              <a:rPr lang="da-DK" b="0" i="0" dirty="0">
                <a:solidFill>
                  <a:srgbClr val="333333"/>
                </a:solidFill>
                <a:effectLst/>
                <a:latin typeface="open sans" panose="020B0606030504020204" pitchFamily="34" charset="0"/>
              </a:rPr>
            </a:br>
            <a:endParaRPr lang="da-DK" dirty="0"/>
          </a:p>
        </p:txBody>
      </p:sp>
      <p:sp>
        <p:nvSpPr>
          <p:cNvPr id="3" name="Pladsholder til indhold 2">
            <a:extLst>
              <a:ext uri="{FF2B5EF4-FFF2-40B4-BE49-F238E27FC236}">
                <a16:creationId xmlns:a16="http://schemas.microsoft.com/office/drawing/2014/main" id="{3247ED2C-EBCB-4024-977D-8C9E2061EE7A}"/>
              </a:ext>
            </a:extLst>
          </p:cNvPr>
          <p:cNvSpPr>
            <a:spLocks noGrp="1"/>
          </p:cNvSpPr>
          <p:nvPr>
            <p:ph idx="1"/>
          </p:nvPr>
        </p:nvSpPr>
        <p:spPr/>
        <p:txBody>
          <a:bodyPr/>
          <a:lstStyle/>
          <a:p>
            <a:pPr algn="l" fontAlgn="base"/>
            <a:r>
              <a:rPr lang="da-DK" b="0" i="0" dirty="0">
                <a:solidFill>
                  <a:srgbClr val="333333"/>
                </a:solidFill>
                <a:effectLst/>
                <a:latin typeface="open sans" panose="020B0606030504020204" pitchFamily="34" charset="0"/>
              </a:rPr>
              <a:t>“Seksuel sundhed er en tilstand af fysisk, følelsesmæssigt, mentalt og socialt velbefindende i forbindelse med seksualitet</a:t>
            </a:r>
          </a:p>
          <a:p>
            <a:pPr algn="l" fontAlgn="base"/>
            <a:r>
              <a:rPr lang="da-DK" b="0" i="0" dirty="0">
                <a:solidFill>
                  <a:srgbClr val="333333"/>
                </a:solidFill>
                <a:effectLst/>
                <a:latin typeface="open sans" panose="020B0606030504020204" pitchFamily="34" charset="0"/>
              </a:rPr>
              <a:t>Det er ikke alene fravær af sygdom, dysfunktion eller handicap</a:t>
            </a:r>
          </a:p>
          <a:p>
            <a:pPr algn="l" fontAlgn="base"/>
            <a:r>
              <a:rPr lang="da-DK" b="0" i="0" dirty="0">
                <a:solidFill>
                  <a:srgbClr val="333333"/>
                </a:solidFill>
                <a:effectLst/>
                <a:latin typeface="open sans" panose="020B0606030504020204" pitchFamily="34" charset="0"/>
              </a:rPr>
              <a:t>Seksuel sundhed kræver en positiv og respektfuld tilgang til seksualitet og seksuelle forhold, såvel som muligheden for at have lystfyldte og sikre seksuelle oplevelser, frie for tvang, diskrimination og vold</a:t>
            </a:r>
          </a:p>
          <a:p>
            <a:pPr algn="l" fontAlgn="base"/>
            <a:r>
              <a:rPr lang="da-DK" b="0" i="0" dirty="0">
                <a:solidFill>
                  <a:srgbClr val="333333"/>
                </a:solidFill>
                <a:effectLst/>
                <a:latin typeface="open sans" panose="020B0606030504020204" pitchFamily="34" charset="0"/>
              </a:rPr>
              <a:t>For at opnå og opretholde seksuel sundhed må ethvert individs seksuelle rettigheder respekteres, beskyttes og opfyldes”</a:t>
            </a:r>
          </a:p>
          <a:p>
            <a:endParaRPr lang="da-DK" dirty="0"/>
          </a:p>
        </p:txBody>
      </p:sp>
      <p:pic>
        <p:nvPicPr>
          <p:cNvPr id="4" name="Billede 3">
            <a:extLst>
              <a:ext uri="{FF2B5EF4-FFF2-40B4-BE49-F238E27FC236}">
                <a16:creationId xmlns:a16="http://schemas.microsoft.com/office/drawing/2014/main" id="{65A0F5E1-DF06-46B2-925D-D767A8AB40B1}"/>
              </a:ext>
            </a:extLst>
          </p:cNvPr>
          <p:cNvPicPr>
            <a:picLocks noChangeAspect="1"/>
          </p:cNvPicPr>
          <p:nvPr/>
        </p:nvPicPr>
        <p:blipFill>
          <a:blip r:embed="rId3"/>
          <a:stretch>
            <a:fillRect/>
          </a:stretch>
        </p:blipFill>
        <p:spPr>
          <a:xfrm>
            <a:off x="10234863" y="33078"/>
            <a:ext cx="1957137" cy="1615922"/>
          </a:xfrm>
          <a:prstGeom prst="rect">
            <a:avLst/>
          </a:prstGeom>
        </p:spPr>
      </p:pic>
    </p:spTree>
    <p:extLst>
      <p:ext uri="{BB962C8B-B14F-4D97-AF65-F5344CB8AC3E}">
        <p14:creationId xmlns:p14="http://schemas.microsoft.com/office/powerpoint/2010/main" val="71555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8C9306-1742-427D-936F-7AC355955CB4}"/>
              </a:ext>
            </a:extLst>
          </p:cNvPr>
          <p:cNvSpPr>
            <a:spLocks noGrp="1"/>
          </p:cNvSpPr>
          <p:nvPr>
            <p:ph type="title"/>
          </p:nvPr>
        </p:nvSpPr>
        <p:spPr/>
        <p:txBody>
          <a:bodyPr/>
          <a:lstStyle/>
          <a:p>
            <a:r>
              <a:rPr lang="da-DK" dirty="0"/>
              <a:t>Agenda </a:t>
            </a:r>
          </a:p>
        </p:txBody>
      </p:sp>
      <p:sp>
        <p:nvSpPr>
          <p:cNvPr id="3" name="Pladsholder til indhold 2">
            <a:extLst>
              <a:ext uri="{FF2B5EF4-FFF2-40B4-BE49-F238E27FC236}">
                <a16:creationId xmlns:a16="http://schemas.microsoft.com/office/drawing/2014/main" id="{3247ED2C-EBCB-4024-977D-8C9E2061EE7A}"/>
              </a:ext>
            </a:extLst>
          </p:cNvPr>
          <p:cNvSpPr>
            <a:spLocks noGrp="1"/>
          </p:cNvSpPr>
          <p:nvPr>
            <p:ph idx="1"/>
          </p:nvPr>
        </p:nvSpPr>
        <p:spPr/>
        <p:txBody>
          <a:bodyPr/>
          <a:lstStyle/>
          <a:p>
            <a:r>
              <a:rPr lang="da-DK" dirty="0"/>
              <a:t>Hvad er seksualitet?</a:t>
            </a:r>
          </a:p>
          <a:p>
            <a:r>
              <a:rPr lang="da-DK" dirty="0"/>
              <a:t>Hjertesygdom og seksualitet</a:t>
            </a:r>
          </a:p>
          <a:p>
            <a:r>
              <a:rPr lang="da-DK" dirty="0"/>
              <a:t>Den onde cirkel</a:t>
            </a:r>
          </a:p>
          <a:p>
            <a:r>
              <a:rPr lang="da-DK" dirty="0"/>
              <a:t>Barrierer ved samtalen om seksualitet</a:t>
            </a:r>
          </a:p>
          <a:p>
            <a:r>
              <a:rPr lang="da-DK" dirty="0"/>
              <a:t>Kommunikation om seksualitet</a:t>
            </a:r>
          </a:p>
          <a:p>
            <a:r>
              <a:rPr lang="da-DK"/>
              <a:t>Seksuel sundhed</a:t>
            </a:r>
            <a:endParaRPr lang="da-DK" dirty="0"/>
          </a:p>
          <a:p>
            <a:pPr marL="0" indent="0">
              <a:buNone/>
            </a:pPr>
            <a:endParaRPr lang="da-DK" dirty="0"/>
          </a:p>
          <a:p>
            <a:endParaRPr lang="da-DK" dirty="0"/>
          </a:p>
          <a:p>
            <a:endParaRPr lang="da-DK" dirty="0"/>
          </a:p>
        </p:txBody>
      </p:sp>
      <p:pic>
        <p:nvPicPr>
          <p:cNvPr id="4" name="Billede 3">
            <a:extLst>
              <a:ext uri="{FF2B5EF4-FFF2-40B4-BE49-F238E27FC236}">
                <a16:creationId xmlns:a16="http://schemas.microsoft.com/office/drawing/2014/main" id="{00DCC3B7-3396-4AC1-A51C-0C35128DE216}"/>
              </a:ext>
            </a:extLst>
          </p:cNvPr>
          <p:cNvPicPr>
            <a:picLocks noChangeAspect="1"/>
          </p:cNvPicPr>
          <p:nvPr/>
        </p:nvPicPr>
        <p:blipFill>
          <a:blip r:embed="rId3"/>
          <a:stretch>
            <a:fillRect/>
          </a:stretch>
        </p:blipFill>
        <p:spPr>
          <a:xfrm>
            <a:off x="9676737" y="624110"/>
            <a:ext cx="1827874" cy="1509196"/>
          </a:xfrm>
          <a:prstGeom prst="rect">
            <a:avLst/>
          </a:prstGeom>
        </p:spPr>
      </p:pic>
    </p:spTree>
    <p:extLst>
      <p:ext uri="{BB962C8B-B14F-4D97-AF65-F5344CB8AC3E}">
        <p14:creationId xmlns:p14="http://schemas.microsoft.com/office/powerpoint/2010/main" val="3861650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9" name="Rectangle 3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3" name="Rectangle 42">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el 3">
            <a:extLst>
              <a:ext uri="{FF2B5EF4-FFF2-40B4-BE49-F238E27FC236}">
                <a16:creationId xmlns:a16="http://schemas.microsoft.com/office/drawing/2014/main" id="{73460A01-2A6A-4C39-B944-148843332A7A}"/>
              </a:ext>
            </a:extLst>
          </p:cNvPr>
          <p:cNvSpPr>
            <a:spLocks noGrp="1"/>
          </p:cNvSpPr>
          <p:nvPr>
            <p:ph type="title"/>
          </p:nvPr>
        </p:nvSpPr>
        <p:spPr>
          <a:xfrm>
            <a:off x="540279" y="967417"/>
            <a:ext cx="3778870" cy="3943250"/>
          </a:xfrm>
        </p:spPr>
        <p:txBody>
          <a:bodyPr vert="horz" lIns="91440" tIns="45720" rIns="91440" bIns="45720" rtlCol="0" anchor="b">
            <a:normAutofit/>
          </a:bodyPr>
          <a:lstStyle/>
          <a:p>
            <a:r>
              <a:rPr lang="en-US" sz="3400">
                <a:solidFill>
                  <a:srgbClr val="FEFFFF"/>
                </a:solidFill>
              </a:rPr>
              <a:t>Tak for jeres opmærksomhed</a:t>
            </a:r>
          </a:p>
        </p:txBody>
      </p:sp>
      <p:sp>
        <p:nvSpPr>
          <p:cNvPr id="47"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Pladsholder til tekst 4">
            <a:extLst>
              <a:ext uri="{FF2B5EF4-FFF2-40B4-BE49-F238E27FC236}">
                <a16:creationId xmlns:a16="http://schemas.microsoft.com/office/drawing/2014/main" id="{B08C9F8C-E368-48CE-A42B-3745CFD586D6}"/>
              </a:ext>
            </a:extLst>
          </p:cNvPr>
          <p:cNvSpPr>
            <a:spLocks noGrp="1"/>
          </p:cNvSpPr>
          <p:nvPr>
            <p:ph type="body" sz="half" idx="2"/>
          </p:nvPr>
        </p:nvSpPr>
        <p:spPr>
          <a:xfrm>
            <a:off x="540279" y="5189400"/>
            <a:ext cx="3778870" cy="544260"/>
          </a:xfrm>
        </p:spPr>
        <p:txBody>
          <a:bodyPr vert="horz" lIns="91440" tIns="45720" rIns="91440" bIns="45720" rtlCol="0" anchor="ctr">
            <a:normAutofit/>
          </a:bodyPr>
          <a:lstStyle/>
          <a:p>
            <a:pPr marL="0" indent="0"/>
            <a:r>
              <a:rPr lang="en-US" sz="1600">
                <a:solidFill>
                  <a:srgbClr val="FEFFFF"/>
                </a:solidFill>
                <a:hlinkClick r:id="rId3"/>
              </a:rPr>
              <a:t>gittevittrup@outlook.dk</a:t>
            </a:r>
            <a:r>
              <a:rPr lang="en-US" sz="1600">
                <a:solidFill>
                  <a:srgbClr val="FEFFFF"/>
                </a:solidFill>
              </a:rPr>
              <a:t> </a:t>
            </a:r>
          </a:p>
        </p:txBody>
      </p:sp>
      <p:pic>
        <p:nvPicPr>
          <p:cNvPr id="6" name="Billede 5">
            <a:extLst>
              <a:ext uri="{FF2B5EF4-FFF2-40B4-BE49-F238E27FC236}">
                <a16:creationId xmlns:a16="http://schemas.microsoft.com/office/drawing/2014/main" id="{07DAF6BF-8F98-41E8-86DE-350E59288707}"/>
              </a:ext>
            </a:extLst>
          </p:cNvPr>
          <p:cNvPicPr>
            <a:picLocks noChangeAspect="1"/>
          </p:cNvPicPr>
          <p:nvPr/>
        </p:nvPicPr>
        <p:blipFill>
          <a:blip r:embed="rId4"/>
          <a:stretch>
            <a:fillRect/>
          </a:stretch>
        </p:blipFill>
        <p:spPr>
          <a:xfrm>
            <a:off x="5587994" y="1104092"/>
            <a:ext cx="5640502" cy="4657117"/>
          </a:xfrm>
          <a:prstGeom prst="rect">
            <a:avLst/>
          </a:prstGeom>
        </p:spPr>
      </p:pic>
    </p:spTree>
    <p:extLst>
      <p:ext uri="{BB962C8B-B14F-4D97-AF65-F5344CB8AC3E}">
        <p14:creationId xmlns:p14="http://schemas.microsoft.com/office/powerpoint/2010/main" val="1535294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136775" y="228600"/>
            <a:ext cx="8153400" cy="990600"/>
          </a:xfrm>
        </p:spPr>
        <p:txBody>
          <a:bodyPr>
            <a:normAutofit fontScale="90000"/>
          </a:bodyPr>
          <a:lstStyle/>
          <a:p>
            <a:r>
              <a:rPr lang="da-DK" sz="4000" dirty="0"/>
              <a:t>Definition på seksualitet </a:t>
            </a:r>
            <a:r>
              <a:rPr lang="da-DK" sz="1100" b="1" dirty="0">
                <a:solidFill>
                  <a:srgbClr val="FF0000"/>
                </a:solidFill>
              </a:rPr>
              <a:t>WHO 1975</a:t>
            </a:r>
            <a:br>
              <a:rPr lang="da-DK" dirty="0"/>
            </a:br>
            <a:endParaRPr lang="da-DK" dirty="0"/>
          </a:p>
        </p:txBody>
      </p:sp>
      <p:sp>
        <p:nvSpPr>
          <p:cNvPr id="15363" name="Rectangle 3"/>
          <p:cNvSpPr>
            <a:spLocks noGrp="1" noChangeArrowheads="1"/>
          </p:cNvSpPr>
          <p:nvPr>
            <p:ph type="body" idx="1"/>
          </p:nvPr>
        </p:nvSpPr>
        <p:spPr>
          <a:xfrm>
            <a:off x="2136775" y="1600200"/>
            <a:ext cx="8153400" cy="4495800"/>
          </a:xfrm>
        </p:spPr>
        <p:txBody>
          <a:bodyPr>
            <a:normAutofit fontScale="92500" lnSpcReduction="10000"/>
          </a:bodyPr>
          <a:lstStyle/>
          <a:p>
            <a:pPr>
              <a:lnSpc>
                <a:spcPct val="80000"/>
              </a:lnSpc>
              <a:buFont typeface="Wingdings" pitchFamily="2" charset="2"/>
              <a:buNone/>
            </a:pPr>
            <a:r>
              <a:rPr lang="da-DK" sz="2800" i="1" dirty="0"/>
              <a:t>”Seksualitet er en integreret del af ethvert menneskes personlighed. Et basalt behov og et aspekt af det at være menneske, som ikke adskiller sig fra andre aspekter  i livet. . ……..</a:t>
            </a:r>
          </a:p>
          <a:p>
            <a:pPr>
              <a:lnSpc>
                <a:spcPct val="80000"/>
              </a:lnSpc>
              <a:buFont typeface="Wingdings" pitchFamily="2" charset="2"/>
              <a:buNone/>
            </a:pPr>
            <a:r>
              <a:rPr lang="da-DK" sz="2800" i="1" dirty="0"/>
              <a:t>   Seksualitet har indflydelse på vores tanker, følelser, handlinger og samhandlinger, og derved på vores mentale og fysiske helse. Og da helse er en fundamental menneskeret, må også seksuel helse være en basal menneskeret” </a:t>
            </a:r>
          </a:p>
          <a:p>
            <a:pPr>
              <a:lnSpc>
                <a:spcPct val="80000"/>
              </a:lnSpc>
              <a:buFont typeface="Wingdings" pitchFamily="2" charset="2"/>
              <a:buNone/>
            </a:pPr>
            <a:endParaRPr lang="da-DK" sz="2800" i="1" dirty="0"/>
          </a:p>
          <a:p>
            <a:pPr>
              <a:lnSpc>
                <a:spcPct val="80000"/>
              </a:lnSpc>
              <a:buFont typeface="Wingdings" pitchFamily="2" charset="2"/>
              <a:buNone/>
            </a:pPr>
            <a:r>
              <a:rPr lang="da-DK" sz="2400" i="1" dirty="0"/>
              <a:t> </a:t>
            </a:r>
          </a:p>
          <a:p>
            <a:pPr>
              <a:lnSpc>
                <a:spcPct val="80000"/>
              </a:lnSpc>
              <a:buFont typeface="Wingdings" pitchFamily="2" charset="2"/>
              <a:buNone/>
            </a:pPr>
            <a:r>
              <a:rPr lang="da-DK" sz="2400" i="1" dirty="0"/>
              <a:t>	</a:t>
            </a:r>
          </a:p>
        </p:txBody>
      </p:sp>
      <p:pic>
        <p:nvPicPr>
          <p:cNvPr id="4" name="Billede 3">
            <a:extLst>
              <a:ext uri="{FF2B5EF4-FFF2-40B4-BE49-F238E27FC236}">
                <a16:creationId xmlns:a16="http://schemas.microsoft.com/office/drawing/2014/main" id="{1FAB8693-2345-4FE9-BADE-F6C5900EEAEC}"/>
              </a:ext>
            </a:extLst>
          </p:cNvPr>
          <p:cNvPicPr>
            <a:picLocks noChangeAspect="1"/>
          </p:cNvPicPr>
          <p:nvPr/>
        </p:nvPicPr>
        <p:blipFill>
          <a:blip r:embed="rId3"/>
          <a:stretch>
            <a:fillRect/>
          </a:stretch>
        </p:blipFill>
        <p:spPr>
          <a:xfrm>
            <a:off x="9205645" y="4428162"/>
            <a:ext cx="2627740" cy="182654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a:defRPr/>
            </a:pPr>
            <a:r>
              <a:rPr lang="da-DK" dirty="0">
                <a:solidFill>
                  <a:schemeClr val="tx1"/>
                </a:solidFill>
                <a:latin typeface="Arial" panose="020B0604020202020204" pitchFamily="34" charset="0"/>
                <a:cs typeface="Arial" panose="020B0604020202020204" pitchFamily="34" charset="0"/>
              </a:rPr>
              <a:t>Seksualitetens funktion</a:t>
            </a:r>
            <a:br>
              <a:rPr lang="da-DK" dirty="0">
                <a:solidFill>
                  <a:schemeClr val="tx1"/>
                </a:solidFill>
                <a:latin typeface="Arial" panose="020B0604020202020204" pitchFamily="34" charset="0"/>
                <a:cs typeface="Arial" panose="020B0604020202020204" pitchFamily="34" charset="0"/>
              </a:rPr>
            </a:br>
            <a:r>
              <a:rPr lang="da-DK" dirty="0">
                <a:solidFill>
                  <a:schemeClr val="tx1"/>
                </a:solidFill>
                <a:latin typeface="Arial" panose="020B0604020202020204" pitchFamily="34" charset="0"/>
                <a:cs typeface="Arial" panose="020B0604020202020204" pitchFamily="34" charset="0"/>
              </a:rPr>
              <a:t>De 6 R´er</a:t>
            </a:r>
          </a:p>
        </p:txBody>
      </p:sp>
      <p:sp>
        <p:nvSpPr>
          <p:cNvPr id="15364" name="Rectangle 3"/>
          <p:cNvSpPr>
            <a:spLocks noGrp="1" noChangeArrowheads="1"/>
          </p:cNvSpPr>
          <p:nvPr>
            <p:ph idx="1"/>
          </p:nvPr>
        </p:nvSpPr>
        <p:spPr/>
        <p:txBody>
          <a:bodyPr>
            <a:normAutofit fontScale="92500" lnSpcReduction="10000"/>
          </a:bodyPr>
          <a:lstStyle/>
          <a:p>
            <a:pPr>
              <a:defRPr/>
            </a:pPr>
            <a:r>
              <a:rPr lang="da-DK" sz="2200" b="1" dirty="0">
                <a:latin typeface="Tahoma" pitchFamily="34" charset="0"/>
              </a:rPr>
              <a:t>R</a:t>
            </a:r>
            <a:r>
              <a:rPr lang="da-DK" sz="2200" dirty="0">
                <a:latin typeface="Tahoma" pitchFamily="34" charset="0"/>
              </a:rPr>
              <a:t>eproduktion (seksualitet som led i forplantning)</a:t>
            </a:r>
          </a:p>
          <a:p>
            <a:pPr>
              <a:defRPr/>
            </a:pPr>
            <a:r>
              <a:rPr lang="da-DK" sz="2200" b="1" dirty="0">
                <a:latin typeface="Tahoma" pitchFamily="34" charset="0"/>
              </a:rPr>
              <a:t>R</a:t>
            </a:r>
            <a:r>
              <a:rPr lang="da-DK" sz="2200" dirty="0">
                <a:latin typeface="Tahoma" pitchFamily="34" charset="0"/>
              </a:rPr>
              <a:t>elation (seksualitet som forhold ml. mennesker)</a:t>
            </a:r>
          </a:p>
          <a:p>
            <a:pPr>
              <a:defRPr/>
            </a:pPr>
            <a:r>
              <a:rPr lang="da-DK" sz="2200" b="1" dirty="0">
                <a:latin typeface="Tahoma" pitchFamily="34" charset="0"/>
              </a:rPr>
              <a:t>R</a:t>
            </a:r>
            <a:r>
              <a:rPr lang="da-DK" sz="2200" dirty="0">
                <a:latin typeface="Tahoma" pitchFamily="34" charset="0"/>
              </a:rPr>
              <a:t>espekt (seksualitet som indblik i egne/andres grænser)</a:t>
            </a:r>
          </a:p>
          <a:p>
            <a:pPr>
              <a:defRPr/>
            </a:pPr>
            <a:r>
              <a:rPr lang="da-DK" sz="2200" b="1" dirty="0">
                <a:latin typeface="Tahoma" pitchFamily="34" charset="0"/>
              </a:rPr>
              <a:t>R</a:t>
            </a:r>
            <a:r>
              <a:rPr lang="da-DK" sz="2200" dirty="0">
                <a:latin typeface="Tahoma" pitchFamily="34" charset="0"/>
              </a:rPr>
              <a:t>ekreation (seksualitet som nydelse, glæde og leg)</a:t>
            </a:r>
          </a:p>
          <a:p>
            <a:pPr>
              <a:defRPr/>
            </a:pPr>
            <a:r>
              <a:rPr lang="da-DK" sz="2200" b="1" dirty="0">
                <a:latin typeface="Tahoma" pitchFamily="34" charset="0"/>
              </a:rPr>
              <a:t>R</a:t>
            </a:r>
            <a:r>
              <a:rPr lang="da-DK" sz="2200" dirty="0">
                <a:latin typeface="Tahoma" pitchFamily="34" charset="0"/>
              </a:rPr>
              <a:t>ehabilitering (seksualitet som håndtering af konflikter)</a:t>
            </a:r>
          </a:p>
          <a:p>
            <a:pPr>
              <a:defRPr/>
            </a:pPr>
            <a:r>
              <a:rPr lang="da-DK" sz="2200" b="1" dirty="0">
                <a:latin typeface="Tahoma" pitchFamily="34" charset="0"/>
              </a:rPr>
              <a:t>R</a:t>
            </a:r>
            <a:r>
              <a:rPr lang="da-DK" sz="2200" dirty="0">
                <a:latin typeface="Tahoma" pitchFamily="34" charset="0"/>
              </a:rPr>
              <a:t>elaksation (seksualitet som fysisk/psykisk afspænding)</a:t>
            </a:r>
          </a:p>
          <a:p>
            <a:pPr marL="0" indent="0">
              <a:buNone/>
            </a:pPr>
            <a:endParaRPr lang="da-DK" altLang="da-DK" sz="1200" dirty="0"/>
          </a:p>
          <a:p>
            <a:pPr marL="0" indent="0">
              <a:buNone/>
            </a:pPr>
            <a:endParaRPr lang="da-DK" altLang="da-DK" sz="1200" dirty="0"/>
          </a:p>
          <a:p>
            <a:pPr marL="0" indent="0">
              <a:buNone/>
            </a:pPr>
            <a:endParaRPr lang="da-DK" altLang="da-DK" sz="1200" dirty="0"/>
          </a:p>
          <a:p>
            <a:pPr marL="0" indent="0">
              <a:buNone/>
            </a:pPr>
            <a:endParaRPr lang="da-DK" altLang="da-DK" sz="1200" dirty="0"/>
          </a:p>
          <a:p>
            <a:pPr marL="0" indent="0">
              <a:buNone/>
            </a:pPr>
            <a:r>
              <a:rPr lang="da-DK" altLang="da-DK" sz="1200" dirty="0"/>
              <a:t>Lånt fra: Krop, sygdom og seksualitet. Red: Graugaard et al. 2006</a:t>
            </a:r>
          </a:p>
          <a:p>
            <a:pPr marL="0" indent="0">
              <a:buNone/>
              <a:defRPr/>
            </a:pPr>
            <a:endParaRPr lang="da-DK" sz="2600" dirty="0">
              <a:latin typeface="Tahoma" pitchFamily="34" charset="0"/>
            </a:endParaRPr>
          </a:p>
          <a:p>
            <a:pPr marL="320040" indent="-320040">
              <a:buNone/>
              <a:defRPr/>
            </a:pPr>
            <a:endParaRPr lang="da-DK" sz="2600" b="1" dirty="0"/>
          </a:p>
          <a:p>
            <a:pPr marL="320040" indent="-320040">
              <a:buFont typeface="Wingdings"/>
              <a:buChar char=""/>
              <a:defRPr/>
            </a:pPr>
            <a:endParaRPr lang="da-DK" sz="2600" dirty="0"/>
          </a:p>
        </p:txBody>
      </p:sp>
      <p:pic>
        <p:nvPicPr>
          <p:cNvPr id="4" name="Billede 3">
            <a:extLst>
              <a:ext uri="{FF2B5EF4-FFF2-40B4-BE49-F238E27FC236}">
                <a16:creationId xmlns:a16="http://schemas.microsoft.com/office/drawing/2014/main" id="{464AD295-2A08-441B-8589-2EF1D45EFFCC}"/>
              </a:ext>
            </a:extLst>
          </p:cNvPr>
          <p:cNvPicPr>
            <a:picLocks noChangeAspect="1"/>
          </p:cNvPicPr>
          <p:nvPr/>
        </p:nvPicPr>
        <p:blipFill>
          <a:blip r:embed="rId3"/>
          <a:stretch>
            <a:fillRect/>
          </a:stretch>
        </p:blipFill>
        <p:spPr>
          <a:xfrm>
            <a:off x="8872083" y="261678"/>
            <a:ext cx="2873159" cy="2372242"/>
          </a:xfrm>
          <a:prstGeom prst="rect">
            <a:avLst/>
          </a:prstGeom>
        </p:spPr>
      </p:pic>
    </p:spTree>
    <p:extLst>
      <p:ext uri="{BB962C8B-B14F-4D97-AF65-F5344CB8AC3E}">
        <p14:creationId xmlns:p14="http://schemas.microsoft.com/office/powerpoint/2010/main" val="84909504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633FD4D-AE08-470C-8748-09AAC11B798D}"/>
              </a:ext>
            </a:extLst>
          </p:cNvPr>
          <p:cNvSpPr>
            <a:spLocks noGrp="1"/>
          </p:cNvSpPr>
          <p:nvPr>
            <p:ph type="title"/>
          </p:nvPr>
        </p:nvSpPr>
        <p:spPr>
          <a:xfrm>
            <a:off x="1687669" y="624110"/>
            <a:ext cx="4137059" cy="1280890"/>
          </a:xfrm>
        </p:spPr>
        <p:txBody>
          <a:bodyPr>
            <a:normAutofit/>
          </a:bodyPr>
          <a:lstStyle/>
          <a:p>
            <a:pPr>
              <a:lnSpc>
                <a:spcPct val="90000"/>
              </a:lnSpc>
            </a:pPr>
            <a:r>
              <a:rPr lang="da-DK" sz="2700" dirty="0"/>
              <a:t>Hjertesygdom – symptomer, der kan påvirke seksualiteten</a:t>
            </a:r>
          </a:p>
        </p:txBody>
      </p:sp>
      <p:sp>
        <p:nvSpPr>
          <p:cNvPr id="5" name="Pladsholder til indhold 4">
            <a:extLst>
              <a:ext uri="{FF2B5EF4-FFF2-40B4-BE49-F238E27FC236}">
                <a16:creationId xmlns:a16="http://schemas.microsoft.com/office/drawing/2014/main" id="{C7E710EC-B599-413A-959F-F19029B28CCA}"/>
              </a:ext>
            </a:extLst>
          </p:cNvPr>
          <p:cNvSpPr>
            <a:spLocks noGrp="1"/>
          </p:cNvSpPr>
          <p:nvPr>
            <p:ph idx="1"/>
          </p:nvPr>
        </p:nvSpPr>
        <p:spPr>
          <a:xfrm>
            <a:off x="1683956" y="2133600"/>
            <a:ext cx="4140772" cy="3777622"/>
          </a:xfrm>
        </p:spPr>
        <p:txBody>
          <a:bodyPr>
            <a:normAutofit fontScale="92500" lnSpcReduction="10000"/>
          </a:bodyPr>
          <a:lstStyle/>
          <a:p>
            <a:pPr>
              <a:lnSpc>
                <a:spcPct val="90000"/>
              </a:lnSpc>
            </a:pPr>
            <a:r>
              <a:rPr lang="da-DK" b="1" dirty="0">
                <a:solidFill>
                  <a:srgbClr val="000000"/>
                </a:solidFill>
              </a:rPr>
              <a:t>BIOLOGISK</a:t>
            </a:r>
          </a:p>
          <a:p>
            <a:pPr>
              <a:lnSpc>
                <a:spcPct val="90000"/>
              </a:lnSpc>
            </a:pPr>
            <a:r>
              <a:rPr lang="da-DK" dirty="0">
                <a:solidFill>
                  <a:srgbClr val="000000"/>
                </a:solidFill>
              </a:rPr>
              <a:t>Seksuel respons kræver intakte kar, nerveforsyning og stimulation</a:t>
            </a:r>
          </a:p>
          <a:p>
            <a:pPr>
              <a:lnSpc>
                <a:spcPct val="90000"/>
              </a:lnSpc>
            </a:pPr>
            <a:r>
              <a:rPr lang="da-DK" dirty="0">
                <a:solidFill>
                  <a:srgbClr val="000000"/>
                </a:solidFill>
              </a:rPr>
              <a:t>Træthed</a:t>
            </a:r>
          </a:p>
          <a:p>
            <a:pPr>
              <a:lnSpc>
                <a:spcPct val="90000"/>
              </a:lnSpc>
            </a:pPr>
            <a:r>
              <a:rPr lang="da-DK" dirty="0">
                <a:solidFill>
                  <a:srgbClr val="000000"/>
                </a:solidFill>
              </a:rPr>
              <a:t>Åndenød</a:t>
            </a:r>
          </a:p>
          <a:p>
            <a:pPr>
              <a:lnSpc>
                <a:spcPct val="90000"/>
              </a:lnSpc>
            </a:pPr>
            <a:r>
              <a:rPr lang="da-DK" dirty="0">
                <a:solidFill>
                  <a:srgbClr val="000000"/>
                </a:solidFill>
              </a:rPr>
              <a:t>Brystsmerter</a:t>
            </a:r>
          </a:p>
          <a:p>
            <a:pPr>
              <a:lnSpc>
                <a:spcPct val="90000"/>
              </a:lnSpc>
            </a:pPr>
            <a:r>
              <a:rPr lang="da-DK" dirty="0">
                <a:solidFill>
                  <a:srgbClr val="000000"/>
                </a:solidFill>
              </a:rPr>
              <a:t>Uregelmæssig hjerterytme</a:t>
            </a:r>
          </a:p>
          <a:p>
            <a:pPr>
              <a:lnSpc>
                <a:spcPct val="90000"/>
              </a:lnSpc>
            </a:pPr>
            <a:r>
              <a:rPr lang="da-DK" dirty="0">
                <a:solidFill>
                  <a:srgbClr val="000000"/>
                </a:solidFill>
              </a:rPr>
              <a:t>Besvimelser</a:t>
            </a:r>
          </a:p>
          <a:p>
            <a:pPr>
              <a:lnSpc>
                <a:spcPct val="90000"/>
              </a:lnSpc>
            </a:pPr>
            <a:r>
              <a:rPr lang="da-DK" dirty="0">
                <a:solidFill>
                  <a:srgbClr val="000000"/>
                </a:solidFill>
              </a:rPr>
              <a:t>Symptomforværring v. anstrengelse</a:t>
            </a:r>
          </a:p>
          <a:p>
            <a:pPr>
              <a:lnSpc>
                <a:spcPct val="90000"/>
              </a:lnSpc>
            </a:pPr>
            <a:r>
              <a:rPr lang="da-DK" dirty="0">
                <a:solidFill>
                  <a:srgbClr val="000000"/>
                </a:solidFill>
              </a:rPr>
              <a:t>Medicin (</a:t>
            </a:r>
            <a:r>
              <a:rPr lang="da-DK" dirty="0" err="1">
                <a:solidFill>
                  <a:srgbClr val="000000"/>
                </a:solidFill>
              </a:rPr>
              <a:t>bla</a:t>
            </a:r>
            <a:r>
              <a:rPr lang="da-DK" dirty="0">
                <a:solidFill>
                  <a:srgbClr val="000000"/>
                </a:solidFill>
              </a:rPr>
              <a:t>. betablokkere)</a:t>
            </a:r>
          </a:p>
          <a:p>
            <a:pPr marL="0" indent="0">
              <a:lnSpc>
                <a:spcPct val="90000"/>
              </a:lnSpc>
              <a:buNone/>
            </a:pPr>
            <a:r>
              <a:rPr lang="da-DK" sz="1000" dirty="0" err="1"/>
              <a:t>Hackett</a:t>
            </a:r>
            <a:r>
              <a:rPr lang="da-DK" sz="1000" dirty="0"/>
              <a:t> et al. 2016, </a:t>
            </a:r>
            <a:r>
              <a:rPr lang="da-DK" sz="1000" dirty="0" err="1"/>
              <a:t>Mickley</a:t>
            </a:r>
            <a:r>
              <a:rPr lang="da-DK" sz="1000" dirty="0"/>
              <a:t> &amp; Winstrup, 2006</a:t>
            </a:r>
          </a:p>
          <a:p>
            <a:pPr marL="0" indent="0">
              <a:lnSpc>
                <a:spcPct val="90000"/>
              </a:lnSpc>
              <a:buNone/>
            </a:pPr>
            <a:endParaRPr lang="da-DK" dirty="0">
              <a:solidFill>
                <a:srgbClr val="000000"/>
              </a:solidFill>
            </a:endParaRPr>
          </a:p>
          <a:p>
            <a:pPr>
              <a:lnSpc>
                <a:spcPct val="90000"/>
              </a:lnSpc>
            </a:pPr>
            <a:endParaRPr lang="da-DK" sz="1700" dirty="0">
              <a:solidFill>
                <a:srgbClr val="000000"/>
              </a:solidFill>
            </a:endParaRPr>
          </a:p>
          <a:p>
            <a:pPr>
              <a:lnSpc>
                <a:spcPct val="90000"/>
              </a:lnSpc>
            </a:pPr>
            <a:endParaRPr lang="da-DK" sz="1700" dirty="0">
              <a:solidFill>
                <a:srgbClr val="000000"/>
              </a:solidFill>
            </a:endParaRPr>
          </a:p>
        </p:txBody>
      </p:sp>
      <p:pic>
        <p:nvPicPr>
          <p:cNvPr id="6" name="Billede 5" descr="Bio-Psyk-Social_graf.png">
            <a:extLst>
              <a:ext uri="{FF2B5EF4-FFF2-40B4-BE49-F238E27FC236}">
                <a16:creationId xmlns:a16="http://schemas.microsoft.com/office/drawing/2014/main" id="{AD6B2E76-87AD-40B4-ABCD-CAC7A4FB67FD}"/>
              </a:ext>
            </a:extLst>
          </p:cNvPr>
          <p:cNvPicPr>
            <a:picLocks noChangeAspect="1"/>
          </p:cNvPicPr>
          <p:nvPr/>
        </p:nvPicPr>
        <p:blipFill>
          <a:blip r:embed="rId3" cstate="print"/>
          <a:stretch>
            <a:fillRect/>
          </a:stretch>
        </p:blipFill>
        <p:spPr>
          <a:xfrm>
            <a:off x="6091916" y="1020184"/>
            <a:ext cx="5451627" cy="4497591"/>
          </a:xfrm>
          <a:prstGeom prst="rect">
            <a:avLst/>
          </a:prstGeom>
          <a:noFill/>
        </p:spPr>
      </p:pic>
      <p:sp>
        <p:nvSpPr>
          <p:cNvPr id="2" name="Rektangel: afrundede hjørner 1">
            <a:extLst>
              <a:ext uri="{FF2B5EF4-FFF2-40B4-BE49-F238E27FC236}">
                <a16:creationId xmlns:a16="http://schemas.microsoft.com/office/drawing/2014/main" id="{8482BF06-B64C-4E23-B005-9AD67462A4C7}"/>
              </a:ext>
            </a:extLst>
          </p:cNvPr>
          <p:cNvSpPr/>
          <p:nvPr/>
        </p:nvSpPr>
        <p:spPr>
          <a:xfrm>
            <a:off x="5959011" y="873303"/>
            <a:ext cx="5866544" cy="474417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948922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3">
            <a:extLst>
              <a:ext uri="{FF2B5EF4-FFF2-40B4-BE49-F238E27FC236}">
                <a16:creationId xmlns:a16="http://schemas.microsoft.com/office/drawing/2014/main" id="{6633FD4D-AE08-470C-8748-09AAC11B798D}"/>
              </a:ext>
            </a:extLst>
          </p:cNvPr>
          <p:cNvSpPr>
            <a:spLocks noGrp="1"/>
          </p:cNvSpPr>
          <p:nvPr>
            <p:ph type="title"/>
          </p:nvPr>
        </p:nvSpPr>
        <p:spPr>
          <a:xfrm>
            <a:off x="649224" y="645106"/>
            <a:ext cx="5122652" cy="1259894"/>
          </a:xfrm>
        </p:spPr>
        <p:txBody>
          <a:bodyPr>
            <a:normAutofit/>
          </a:bodyPr>
          <a:lstStyle/>
          <a:p>
            <a:pPr>
              <a:lnSpc>
                <a:spcPct val="90000"/>
              </a:lnSpc>
            </a:pPr>
            <a:r>
              <a:rPr lang="da-DK" sz="2800" dirty="0"/>
              <a:t>Hjertesygdom – </a:t>
            </a:r>
            <a:br>
              <a:rPr lang="da-DK" sz="2800" dirty="0"/>
            </a:br>
            <a:r>
              <a:rPr lang="da-DK" sz="2800" dirty="0"/>
              <a:t>symptomer, der kan påvirke seksualiteten</a:t>
            </a:r>
          </a:p>
        </p:txBody>
      </p:sp>
      <p:sp>
        <p:nvSpPr>
          <p:cNvPr id="13" name="Rectangle 12">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 name="Pladsholder til indhold 4">
            <a:extLst>
              <a:ext uri="{FF2B5EF4-FFF2-40B4-BE49-F238E27FC236}">
                <a16:creationId xmlns:a16="http://schemas.microsoft.com/office/drawing/2014/main" id="{C7E710EC-B599-413A-959F-F19029B28CCA}"/>
              </a:ext>
            </a:extLst>
          </p:cNvPr>
          <p:cNvSpPr>
            <a:spLocks noGrp="1"/>
          </p:cNvSpPr>
          <p:nvPr>
            <p:ph idx="1"/>
          </p:nvPr>
        </p:nvSpPr>
        <p:spPr>
          <a:xfrm>
            <a:off x="649225" y="2133600"/>
            <a:ext cx="5122652" cy="3759253"/>
          </a:xfrm>
        </p:spPr>
        <p:txBody>
          <a:bodyPr>
            <a:normAutofit lnSpcReduction="10000"/>
          </a:bodyPr>
          <a:lstStyle/>
          <a:p>
            <a:r>
              <a:rPr lang="da-DK" b="1" dirty="0"/>
              <a:t>PSYKOLOGISK</a:t>
            </a:r>
          </a:p>
          <a:p>
            <a:r>
              <a:rPr lang="da-DK" dirty="0"/>
              <a:t>Modløshed</a:t>
            </a:r>
          </a:p>
          <a:p>
            <a:r>
              <a:rPr lang="da-DK" dirty="0"/>
              <a:t>Bekymring</a:t>
            </a:r>
          </a:p>
          <a:p>
            <a:r>
              <a:rPr lang="da-DK" dirty="0"/>
              <a:t>Depression</a:t>
            </a:r>
          </a:p>
          <a:p>
            <a:r>
              <a:rPr lang="da-DK" dirty="0"/>
              <a:t>Angst (patient/partner) for at dø</a:t>
            </a:r>
          </a:p>
          <a:p>
            <a:r>
              <a:rPr lang="da-DK" dirty="0"/>
              <a:t>Utilstrækkelighedsfølelse</a:t>
            </a:r>
          </a:p>
          <a:p>
            <a:r>
              <a:rPr lang="da-DK" dirty="0"/>
              <a:t>Skyld/skam</a:t>
            </a:r>
          </a:p>
          <a:p>
            <a:r>
              <a:rPr lang="da-DK" dirty="0"/>
              <a:t>Frygt for at miste sin partner</a:t>
            </a:r>
          </a:p>
          <a:p>
            <a:endParaRPr lang="da-DK" dirty="0"/>
          </a:p>
          <a:p>
            <a:pPr marL="0" indent="0">
              <a:buNone/>
            </a:pPr>
            <a:r>
              <a:rPr lang="da-DK" sz="900" dirty="0" err="1"/>
              <a:t>Hackett</a:t>
            </a:r>
            <a:r>
              <a:rPr lang="da-DK" sz="900" dirty="0"/>
              <a:t> et al. 2016, </a:t>
            </a:r>
            <a:r>
              <a:rPr lang="da-DK" sz="900" dirty="0" err="1"/>
              <a:t>Mickley</a:t>
            </a:r>
            <a:r>
              <a:rPr lang="da-DK" sz="900" dirty="0"/>
              <a:t> &amp; Winstrup 2006</a:t>
            </a:r>
          </a:p>
        </p:txBody>
      </p:sp>
      <p:pic>
        <p:nvPicPr>
          <p:cNvPr id="6" name="Billede 5" descr="Bio-Psyk-Social_graf.png">
            <a:extLst>
              <a:ext uri="{FF2B5EF4-FFF2-40B4-BE49-F238E27FC236}">
                <a16:creationId xmlns:a16="http://schemas.microsoft.com/office/drawing/2014/main" id="{7D35EB1F-8273-4F17-BBD9-48018912E84F}"/>
              </a:ext>
            </a:extLst>
          </p:cNvPr>
          <p:cNvPicPr>
            <a:picLocks noChangeAspect="1"/>
          </p:cNvPicPr>
          <p:nvPr/>
        </p:nvPicPr>
        <p:blipFill>
          <a:blip r:embed="rId3" cstate="print"/>
          <a:stretch>
            <a:fillRect/>
          </a:stretch>
        </p:blipFill>
        <p:spPr>
          <a:xfrm>
            <a:off x="6091916" y="1020184"/>
            <a:ext cx="5451627" cy="4497591"/>
          </a:xfrm>
          <a:prstGeom prst="rect">
            <a:avLst/>
          </a:prstGeom>
          <a:noFill/>
        </p:spPr>
      </p:pic>
      <p:sp>
        <p:nvSpPr>
          <p:cNvPr id="15"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ktangel: afrundede hjørner 8">
            <a:extLst>
              <a:ext uri="{FF2B5EF4-FFF2-40B4-BE49-F238E27FC236}">
                <a16:creationId xmlns:a16="http://schemas.microsoft.com/office/drawing/2014/main" id="{51F7AC25-4F72-452E-82A4-DDA5FC8D190C}"/>
              </a:ext>
            </a:extLst>
          </p:cNvPr>
          <p:cNvSpPr/>
          <p:nvPr/>
        </p:nvSpPr>
        <p:spPr>
          <a:xfrm>
            <a:off x="5959011" y="873303"/>
            <a:ext cx="5866544" cy="474417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13530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633FD4D-AE08-470C-8748-09AAC11B798D}"/>
              </a:ext>
            </a:extLst>
          </p:cNvPr>
          <p:cNvSpPr>
            <a:spLocks noGrp="1"/>
          </p:cNvSpPr>
          <p:nvPr>
            <p:ph type="title"/>
          </p:nvPr>
        </p:nvSpPr>
        <p:spPr>
          <a:xfrm>
            <a:off x="1687669" y="624110"/>
            <a:ext cx="4137059" cy="1280890"/>
          </a:xfrm>
        </p:spPr>
        <p:txBody>
          <a:bodyPr>
            <a:normAutofit/>
          </a:bodyPr>
          <a:lstStyle/>
          <a:p>
            <a:pPr>
              <a:lnSpc>
                <a:spcPct val="90000"/>
              </a:lnSpc>
            </a:pPr>
            <a:r>
              <a:rPr lang="da-DK" sz="2700" dirty="0"/>
              <a:t>Hjertesygdom – symptomer, der kan påvirke seksualiteten</a:t>
            </a:r>
          </a:p>
        </p:txBody>
      </p:sp>
      <p:sp>
        <p:nvSpPr>
          <p:cNvPr id="5" name="Pladsholder til indhold 4">
            <a:extLst>
              <a:ext uri="{FF2B5EF4-FFF2-40B4-BE49-F238E27FC236}">
                <a16:creationId xmlns:a16="http://schemas.microsoft.com/office/drawing/2014/main" id="{C7E710EC-B599-413A-959F-F19029B28CCA}"/>
              </a:ext>
            </a:extLst>
          </p:cNvPr>
          <p:cNvSpPr>
            <a:spLocks noGrp="1"/>
          </p:cNvSpPr>
          <p:nvPr>
            <p:ph idx="1"/>
          </p:nvPr>
        </p:nvSpPr>
        <p:spPr>
          <a:xfrm>
            <a:off x="1683956" y="2133600"/>
            <a:ext cx="4140772" cy="3777622"/>
          </a:xfrm>
        </p:spPr>
        <p:txBody>
          <a:bodyPr>
            <a:normAutofit/>
          </a:bodyPr>
          <a:lstStyle/>
          <a:p>
            <a:pPr>
              <a:lnSpc>
                <a:spcPct val="90000"/>
              </a:lnSpc>
            </a:pPr>
            <a:r>
              <a:rPr lang="da-DK" sz="1500" b="1" dirty="0">
                <a:solidFill>
                  <a:srgbClr val="000000"/>
                </a:solidFill>
              </a:rPr>
              <a:t>SOCIALT</a:t>
            </a:r>
          </a:p>
          <a:p>
            <a:pPr>
              <a:lnSpc>
                <a:spcPct val="90000"/>
              </a:lnSpc>
            </a:pPr>
            <a:r>
              <a:rPr lang="da-DK" sz="1500" dirty="0">
                <a:solidFill>
                  <a:srgbClr val="000000"/>
                </a:solidFill>
              </a:rPr>
              <a:t>Isolation </a:t>
            </a:r>
          </a:p>
          <a:p>
            <a:pPr>
              <a:lnSpc>
                <a:spcPct val="90000"/>
              </a:lnSpc>
            </a:pPr>
            <a:r>
              <a:rPr lang="da-DK" sz="1500" dirty="0">
                <a:solidFill>
                  <a:srgbClr val="000000"/>
                </a:solidFill>
              </a:rPr>
              <a:t>Trækker sig fra seksuel aktivitet</a:t>
            </a:r>
          </a:p>
          <a:p>
            <a:pPr>
              <a:lnSpc>
                <a:spcPct val="90000"/>
              </a:lnSpc>
            </a:pPr>
            <a:r>
              <a:rPr lang="da-DK" sz="1500" dirty="0">
                <a:solidFill>
                  <a:srgbClr val="000000"/>
                </a:solidFill>
              </a:rPr>
              <a:t>Ensomhedsfølelse</a:t>
            </a:r>
          </a:p>
          <a:p>
            <a:pPr>
              <a:lnSpc>
                <a:spcPct val="90000"/>
              </a:lnSpc>
            </a:pPr>
            <a:r>
              <a:rPr lang="da-DK" sz="1500" dirty="0">
                <a:solidFill>
                  <a:srgbClr val="000000"/>
                </a:solidFill>
              </a:rPr>
              <a:t>Mistet status (sygemelding, ledig, pension)</a:t>
            </a:r>
          </a:p>
          <a:p>
            <a:pPr>
              <a:lnSpc>
                <a:spcPct val="90000"/>
              </a:lnSpc>
            </a:pPr>
            <a:r>
              <a:rPr lang="da-DK" sz="1500" dirty="0">
                <a:solidFill>
                  <a:srgbClr val="000000"/>
                </a:solidFill>
              </a:rPr>
              <a:t>Relationelle belastninger (pga. manglende viden, kommunikationsproblemer, ændret rollefordeling, afhængighed)</a:t>
            </a:r>
          </a:p>
          <a:p>
            <a:pPr>
              <a:lnSpc>
                <a:spcPct val="90000"/>
              </a:lnSpc>
            </a:pPr>
            <a:r>
              <a:rPr lang="da-DK" sz="1500" dirty="0">
                <a:solidFill>
                  <a:srgbClr val="000000"/>
                </a:solidFill>
              </a:rPr>
              <a:t>Sundhedsplejepersonalets manglende viden og negativ attitude </a:t>
            </a:r>
          </a:p>
          <a:p>
            <a:pPr>
              <a:lnSpc>
                <a:spcPct val="90000"/>
              </a:lnSpc>
            </a:pPr>
            <a:endParaRPr lang="da-DK" sz="1500" dirty="0">
              <a:solidFill>
                <a:srgbClr val="000000"/>
              </a:solidFill>
            </a:endParaRPr>
          </a:p>
        </p:txBody>
      </p:sp>
      <p:pic>
        <p:nvPicPr>
          <p:cNvPr id="6" name="Billede 5" descr="Bio-Psyk-Social_graf.png">
            <a:extLst>
              <a:ext uri="{FF2B5EF4-FFF2-40B4-BE49-F238E27FC236}">
                <a16:creationId xmlns:a16="http://schemas.microsoft.com/office/drawing/2014/main" id="{B2CBC0F8-FDE1-458C-BB14-74270F92481C}"/>
              </a:ext>
            </a:extLst>
          </p:cNvPr>
          <p:cNvPicPr>
            <a:picLocks noChangeAspect="1"/>
          </p:cNvPicPr>
          <p:nvPr/>
        </p:nvPicPr>
        <p:blipFill>
          <a:blip r:embed="rId3" cstate="print"/>
          <a:stretch>
            <a:fillRect/>
          </a:stretch>
        </p:blipFill>
        <p:spPr>
          <a:xfrm>
            <a:off x="6091916" y="1020184"/>
            <a:ext cx="5451627" cy="4497591"/>
          </a:xfrm>
          <a:prstGeom prst="rect">
            <a:avLst/>
          </a:prstGeom>
          <a:noFill/>
        </p:spPr>
      </p:pic>
      <p:sp>
        <p:nvSpPr>
          <p:cNvPr id="7" name="Rektangel: afrundede hjørner 6">
            <a:extLst>
              <a:ext uri="{FF2B5EF4-FFF2-40B4-BE49-F238E27FC236}">
                <a16:creationId xmlns:a16="http://schemas.microsoft.com/office/drawing/2014/main" id="{87DC44E0-31A6-4FED-9B4C-972ABCD3EB43}"/>
              </a:ext>
            </a:extLst>
          </p:cNvPr>
          <p:cNvSpPr/>
          <p:nvPr/>
        </p:nvSpPr>
        <p:spPr>
          <a:xfrm>
            <a:off x="5959011" y="873303"/>
            <a:ext cx="5866544" cy="474417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53115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4A98FE-93A1-4101-8FD7-AD0E2DA91F0D}"/>
              </a:ext>
            </a:extLst>
          </p:cNvPr>
          <p:cNvSpPr>
            <a:spLocks noGrp="1"/>
          </p:cNvSpPr>
          <p:nvPr>
            <p:ph type="title"/>
          </p:nvPr>
        </p:nvSpPr>
        <p:spPr/>
        <p:txBody>
          <a:bodyPr/>
          <a:lstStyle/>
          <a:p>
            <a:r>
              <a:rPr lang="da-DK" dirty="0"/>
              <a:t>Anstrengelsesgrader ved forskellige aktiviteter </a:t>
            </a:r>
            <a:r>
              <a:rPr lang="da-DK" sz="900" dirty="0"/>
              <a:t>(</a:t>
            </a:r>
            <a:r>
              <a:rPr lang="da-DK" sz="900" dirty="0" err="1"/>
              <a:t>Mickley</a:t>
            </a:r>
            <a:r>
              <a:rPr lang="da-DK" sz="900" dirty="0"/>
              <a:t> &amp; Winstrup 2006)</a:t>
            </a:r>
            <a:endParaRPr lang="da-DK" dirty="0"/>
          </a:p>
        </p:txBody>
      </p:sp>
      <p:graphicFrame>
        <p:nvGraphicFramePr>
          <p:cNvPr id="6" name="Tabel 6">
            <a:extLst>
              <a:ext uri="{FF2B5EF4-FFF2-40B4-BE49-F238E27FC236}">
                <a16:creationId xmlns:a16="http://schemas.microsoft.com/office/drawing/2014/main" id="{9F5A59C5-8764-45DE-9A86-3DA2FFE6D692}"/>
              </a:ext>
            </a:extLst>
          </p:cNvPr>
          <p:cNvGraphicFramePr>
            <a:graphicFrameLocks noGrp="1"/>
          </p:cNvGraphicFramePr>
          <p:nvPr>
            <p:ph idx="1"/>
            <p:extLst>
              <p:ext uri="{D42A27DB-BD31-4B8C-83A1-F6EECF244321}">
                <p14:modId xmlns:p14="http://schemas.microsoft.com/office/powerpoint/2010/main" val="4100283889"/>
              </p:ext>
            </p:extLst>
          </p:nvPr>
        </p:nvGraphicFramePr>
        <p:xfrm>
          <a:off x="2589213" y="2083981"/>
          <a:ext cx="8915400" cy="3758020"/>
        </p:xfrm>
        <a:graphic>
          <a:graphicData uri="http://schemas.openxmlformats.org/drawingml/2006/table">
            <a:tbl>
              <a:tblPr firstRow="1" bandRow="1">
                <a:tableStyleId>{5C22544A-7EE6-4342-B048-85BDC9FD1C3A}</a:tableStyleId>
              </a:tblPr>
              <a:tblGrid>
                <a:gridCol w="6203913">
                  <a:extLst>
                    <a:ext uri="{9D8B030D-6E8A-4147-A177-3AD203B41FA5}">
                      <a16:colId xmlns:a16="http://schemas.microsoft.com/office/drawing/2014/main" val="3163954362"/>
                    </a:ext>
                  </a:extLst>
                </a:gridCol>
                <a:gridCol w="2711487">
                  <a:extLst>
                    <a:ext uri="{9D8B030D-6E8A-4147-A177-3AD203B41FA5}">
                      <a16:colId xmlns:a16="http://schemas.microsoft.com/office/drawing/2014/main" val="1004357923"/>
                    </a:ext>
                  </a:extLst>
                </a:gridCol>
              </a:tblGrid>
              <a:tr h="375802">
                <a:tc>
                  <a:txBody>
                    <a:bodyPr/>
                    <a:lstStyle/>
                    <a:p>
                      <a:r>
                        <a:rPr lang="da-DK" dirty="0"/>
                        <a:t>AKTIVITETSTYPER</a:t>
                      </a:r>
                    </a:p>
                  </a:txBody>
                  <a:tcPr/>
                </a:tc>
                <a:tc>
                  <a:txBody>
                    <a:bodyPr/>
                    <a:lstStyle/>
                    <a:p>
                      <a:r>
                        <a:rPr lang="da-DK" dirty="0"/>
                        <a:t>METABOLISKE ENHEDER</a:t>
                      </a:r>
                    </a:p>
                  </a:txBody>
                  <a:tcPr/>
                </a:tc>
                <a:extLst>
                  <a:ext uri="{0D108BD9-81ED-4DB2-BD59-A6C34878D82A}">
                    <a16:rowId xmlns:a16="http://schemas.microsoft.com/office/drawing/2014/main" val="4068485699"/>
                  </a:ext>
                </a:extLst>
              </a:tr>
              <a:tr h="375802">
                <a:tc>
                  <a:txBody>
                    <a:bodyPr/>
                    <a:lstStyle/>
                    <a:p>
                      <a:r>
                        <a:rPr lang="da-DK" dirty="0"/>
                        <a:t>Løfte og bære genstande (9-20kg)</a:t>
                      </a:r>
                    </a:p>
                  </a:txBody>
                  <a:tcPr/>
                </a:tc>
                <a:tc>
                  <a:txBody>
                    <a:bodyPr/>
                    <a:lstStyle/>
                    <a:p>
                      <a:pPr algn="ctr"/>
                      <a:r>
                        <a:rPr lang="da-DK" dirty="0"/>
                        <a:t>4-5 METS</a:t>
                      </a:r>
                    </a:p>
                  </a:txBody>
                  <a:tcPr/>
                </a:tc>
                <a:extLst>
                  <a:ext uri="{0D108BD9-81ED-4DB2-BD59-A6C34878D82A}">
                    <a16:rowId xmlns:a16="http://schemas.microsoft.com/office/drawing/2014/main" val="2911059708"/>
                  </a:ext>
                </a:extLst>
              </a:tr>
              <a:tr h="375802">
                <a:tc>
                  <a:txBody>
                    <a:bodyPr/>
                    <a:lstStyle/>
                    <a:p>
                      <a:r>
                        <a:rPr lang="da-DK" dirty="0"/>
                        <a:t>Gå 1,5 kilometer ad lige vej</a:t>
                      </a:r>
                    </a:p>
                  </a:txBody>
                  <a:tcPr/>
                </a:tc>
                <a:tc>
                  <a:txBody>
                    <a:bodyPr/>
                    <a:lstStyle/>
                    <a:p>
                      <a:pPr algn="ctr"/>
                      <a:r>
                        <a:rPr lang="da-DK" dirty="0"/>
                        <a:t>3-4 METS</a:t>
                      </a:r>
                    </a:p>
                  </a:txBody>
                  <a:tcPr/>
                </a:tc>
                <a:extLst>
                  <a:ext uri="{0D108BD9-81ED-4DB2-BD59-A6C34878D82A}">
                    <a16:rowId xmlns:a16="http://schemas.microsoft.com/office/drawing/2014/main" val="1453632254"/>
                  </a:ext>
                </a:extLst>
              </a:tr>
              <a:tr h="375802">
                <a:tc>
                  <a:txBody>
                    <a:bodyPr/>
                    <a:lstStyle/>
                    <a:p>
                      <a:r>
                        <a:rPr lang="da-DK" dirty="0"/>
                        <a:t>Spille golf</a:t>
                      </a:r>
                    </a:p>
                  </a:txBody>
                  <a:tcPr/>
                </a:tc>
                <a:tc>
                  <a:txBody>
                    <a:bodyPr/>
                    <a:lstStyle/>
                    <a:p>
                      <a:pPr algn="ctr"/>
                      <a:r>
                        <a:rPr lang="da-DK" dirty="0"/>
                        <a:t>4-5 METS</a:t>
                      </a:r>
                    </a:p>
                  </a:txBody>
                  <a:tcPr/>
                </a:tc>
                <a:extLst>
                  <a:ext uri="{0D108BD9-81ED-4DB2-BD59-A6C34878D82A}">
                    <a16:rowId xmlns:a16="http://schemas.microsoft.com/office/drawing/2014/main" val="1558313650"/>
                  </a:ext>
                </a:extLst>
              </a:tr>
              <a:tr h="375802">
                <a:tc>
                  <a:txBody>
                    <a:bodyPr/>
                    <a:lstStyle/>
                    <a:p>
                      <a:r>
                        <a:rPr lang="da-DK" dirty="0"/>
                        <a:t>Grave have</a:t>
                      </a:r>
                    </a:p>
                  </a:txBody>
                  <a:tcPr/>
                </a:tc>
                <a:tc>
                  <a:txBody>
                    <a:bodyPr/>
                    <a:lstStyle/>
                    <a:p>
                      <a:pPr algn="ctr"/>
                      <a:r>
                        <a:rPr lang="da-DK" dirty="0"/>
                        <a:t>3-4 METS</a:t>
                      </a:r>
                    </a:p>
                  </a:txBody>
                  <a:tcPr/>
                </a:tc>
                <a:extLst>
                  <a:ext uri="{0D108BD9-81ED-4DB2-BD59-A6C34878D82A}">
                    <a16:rowId xmlns:a16="http://schemas.microsoft.com/office/drawing/2014/main" val="3105422749"/>
                  </a:ext>
                </a:extLst>
              </a:tr>
              <a:tr h="375802">
                <a:tc>
                  <a:txBody>
                    <a:bodyPr/>
                    <a:lstStyle/>
                    <a:p>
                      <a:r>
                        <a:rPr lang="da-DK" dirty="0"/>
                        <a:t>Tapetsere</a:t>
                      </a:r>
                    </a:p>
                  </a:txBody>
                  <a:tcPr/>
                </a:tc>
                <a:tc>
                  <a:txBody>
                    <a:bodyPr/>
                    <a:lstStyle/>
                    <a:p>
                      <a:pPr algn="ctr"/>
                      <a:r>
                        <a:rPr lang="da-DK" dirty="0"/>
                        <a:t>4-5 METS</a:t>
                      </a:r>
                    </a:p>
                  </a:txBody>
                  <a:tcPr/>
                </a:tc>
                <a:extLst>
                  <a:ext uri="{0D108BD9-81ED-4DB2-BD59-A6C34878D82A}">
                    <a16:rowId xmlns:a16="http://schemas.microsoft.com/office/drawing/2014/main" val="3503405333"/>
                  </a:ext>
                </a:extLst>
              </a:tr>
              <a:tr h="375802">
                <a:tc>
                  <a:txBody>
                    <a:bodyPr/>
                    <a:lstStyle/>
                    <a:p>
                      <a:r>
                        <a:rPr lang="da-DK" dirty="0"/>
                        <a:t>Stryge</a:t>
                      </a:r>
                    </a:p>
                  </a:txBody>
                  <a:tcPr/>
                </a:tc>
                <a:tc>
                  <a:txBody>
                    <a:bodyPr/>
                    <a:lstStyle/>
                    <a:p>
                      <a:pPr algn="ctr"/>
                      <a:r>
                        <a:rPr lang="da-DK" dirty="0"/>
                        <a:t>2-4 METS</a:t>
                      </a:r>
                    </a:p>
                  </a:txBody>
                  <a:tcPr/>
                </a:tc>
                <a:extLst>
                  <a:ext uri="{0D108BD9-81ED-4DB2-BD59-A6C34878D82A}">
                    <a16:rowId xmlns:a16="http://schemas.microsoft.com/office/drawing/2014/main" val="4217661460"/>
                  </a:ext>
                </a:extLst>
              </a:tr>
              <a:tr h="375802">
                <a:tc>
                  <a:txBody>
                    <a:bodyPr/>
                    <a:lstStyle/>
                    <a:p>
                      <a:r>
                        <a:rPr lang="da-DK" dirty="0"/>
                        <a:t>Vaske gulv </a:t>
                      </a:r>
                    </a:p>
                  </a:txBody>
                  <a:tcPr/>
                </a:tc>
                <a:tc>
                  <a:txBody>
                    <a:bodyPr/>
                    <a:lstStyle/>
                    <a:p>
                      <a:pPr algn="ctr"/>
                      <a:r>
                        <a:rPr lang="da-DK" dirty="0"/>
                        <a:t>3-6 METS</a:t>
                      </a:r>
                    </a:p>
                  </a:txBody>
                  <a:tcPr/>
                </a:tc>
                <a:extLst>
                  <a:ext uri="{0D108BD9-81ED-4DB2-BD59-A6C34878D82A}">
                    <a16:rowId xmlns:a16="http://schemas.microsoft.com/office/drawing/2014/main" val="3313811708"/>
                  </a:ext>
                </a:extLst>
              </a:tr>
              <a:tr h="375802">
                <a:tc>
                  <a:txBody>
                    <a:bodyPr/>
                    <a:lstStyle/>
                    <a:p>
                      <a:r>
                        <a:rPr lang="da-DK" b="1" dirty="0">
                          <a:solidFill>
                            <a:srgbClr val="C00000"/>
                          </a:solidFill>
                        </a:rPr>
                        <a:t>Almindeligt samleje</a:t>
                      </a:r>
                    </a:p>
                  </a:txBody>
                  <a:tcPr/>
                </a:tc>
                <a:tc>
                  <a:txBody>
                    <a:bodyPr/>
                    <a:lstStyle/>
                    <a:p>
                      <a:pPr algn="ctr"/>
                      <a:r>
                        <a:rPr lang="da-DK" dirty="0"/>
                        <a:t>2-3 METS</a:t>
                      </a:r>
                    </a:p>
                  </a:txBody>
                  <a:tcPr/>
                </a:tc>
                <a:extLst>
                  <a:ext uri="{0D108BD9-81ED-4DB2-BD59-A6C34878D82A}">
                    <a16:rowId xmlns:a16="http://schemas.microsoft.com/office/drawing/2014/main" val="3474735995"/>
                  </a:ext>
                </a:extLst>
              </a:tr>
              <a:tr h="375802">
                <a:tc>
                  <a:txBody>
                    <a:bodyPr/>
                    <a:lstStyle/>
                    <a:p>
                      <a:pPr algn="l"/>
                      <a:r>
                        <a:rPr lang="da-DK" b="1" dirty="0">
                          <a:solidFill>
                            <a:srgbClr val="C00000"/>
                          </a:solidFill>
                        </a:rPr>
                        <a:t>Energisk samleje</a:t>
                      </a:r>
                    </a:p>
                  </a:txBody>
                  <a:tcPr/>
                </a:tc>
                <a:tc>
                  <a:txBody>
                    <a:bodyPr/>
                    <a:lstStyle/>
                    <a:p>
                      <a:pPr algn="ctr"/>
                      <a:r>
                        <a:rPr lang="da-DK" dirty="0"/>
                        <a:t>5-6 METS</a:t>
                      </a:r>
                    </a:p>
                  </a:txBody>
                  <a:tcPr/>
                </a:tc>
                <a:extLst>
                  <a:ext uri="{0D108BD9-81ED-4DB2-BD59-A6C34878D82A}">
                    <a16:rowId xmlns:a16="http://schemas.microsoft.com/office/drawing/2014/main" val="266964626"/>
                  </a:ext>
                </a:extLst>
              </a:tr>
            </a:tbl>
          </a:graphicData>
        </a:graphic>
      </p:graphicFrame>
    </p:spTree>
    <p:extLst>
      <p:ext uri="{BB962C8B-B14F-4D97-AF65-F5344CB8AC3E}">
        <p14:creationId xmlns:p14="http://schemas.microsoft.com/office/powerpoint/2010/main" val="502179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vert="horz" lIns="91440" tIns="45720" rIns="91440" bIns="45720" rtlCol="0" anchor="b">
            <a:normAutofit fontScale="90000"/>
          </a:bodyPr>
          <a:lstStyle/>
          <a:p>
            <a:pPr>
              <a:lnSpc>
                <a:spcPct val="90000"/>
              </a:lnSpc>
            </a:pPr>
            <a:br>
              <a:rPr lang="en-US" sz="1800" dirty="0"/>
            </a:br>
            <a:br>
              <a:rPr lang="en-US" sz="900" dirty="0"/>
            </a:br>
            <a:r>
              <a:rPr lang="en-US" sz="2400" dirty="0"/>
              <a:t>Den </a:t>
            </a:r>
            <a:r>
              <a:rPr lang="en-US" sz="2400" dirty="0" err="1"/>
              <a:t>Onde</a:t>
            </a:r>
            <a:r>
              <a:rPr lang="en-US" sz="2400" dirty="0"/>
              <a:t> </a:t>
            </a:r>
            <a:r>
              <a:rPr lang="en-US" sz="2400" dirty="0" err="1"/>
              <a:t>Cirkel</a:t>
            </a:r>
            <a:r>
              <a:rPr lang="en-US" sz="2400" dirty="0"/>
              <a:t> </a:t>
            </a:r>
            <a:r>
              <a:rPr lang="en-US" sz="1000" b="0" dirty="0" err="1"/>
              <a:t>Graugaard</a:t>
            </a:r>
            <a:r>
              <a:rPr lang="en-US" sz="1000" b="0" dirty="0"/>
              <a:t> 2012</a:t>
            </a:r>
            <a:br>
              <a:rPr lang="en-US" sz="3800" dirty="0"/>
            </a:br>
            <a:endParaRPr lang="en-US" sz="3800" dirty="0"/>
          </a:p>
        </p:txBody>
      </p:sp>
      <p:pic>
        <p:nvPicPr>
          <p:cNvPr id="4" name="Billede 3" descr="cid:image001.png@01CE9857.64E2E090"/>
          <p:cNvPicPr/>
          <p:nvPr/>
        </p:nvPicPr>
        <p:blipFill>
          <a:blip r:embed="rId3" r:link="rId4" cstate="print"/>
          <a:stretch>
            <a:fillRect/>
          </a:stretch>
        </p:blipFill>
        <p:spPr bwMode="auto">
          <a:xfrm>
            <a:off x="2718090" y="1664413"/>
            <a:ext cx="6292346" cy="4200165"/>
          </a:xfrm>
          <a:prstGeom prst="rect">
            <a:avLst/>
          </a:prstGeom>
          <a:noFill/>
        </p:spPr>
      </p:pic>
      <p:pic>
        <p:nvPicPr>
          <p:cNvPr id="113" name="Billede 112">
            <a:extLst>
              <a:ext uri="{FF2B5EF4-FFF2-40B4-BE49-F238E27FC236}">
                <a16:creationId xmlns:a16="http://schemas.microsoft.com/office/drawing/2014/main" id="{CE8560F0-9A71-457C-B9B7-8C802F819173}"/>
              </a:ext>
            </a:extLst>
          </p:cNvPr>
          <p:cNvPicPr>
            <a:picLocks noChangeAspect="1"/>
          </p:cNvPicPr>
          <p:nvPr/>
        </p:nvPicPr>
        <p:blipFill>
          <a:blip r:embed="rId5"/>
          <a:stretch>
            <a:fillRect/>
          </a:stretch>
        </p:blipFill>
        <p:spPr>
          <a:xfrm>
            <a:off x="9857957" y="4041424"/>
            <a:ext cx="2208127" cy="1823154"/>
          </a:xfrm>
          <a:prstGeom prst="rect">
            <a:avLst/>
          </a:prstGeom>
        </p:spPr>
      </p:pic>
    </p:spTree>
    <p:extLst>
      <p:ext uri="{BB962C8B-B14F-4D97-AF65-F5344CB8AC3E}">
        <p14:creationId xmlns:p14="http://schemas.microsoft.com/office/powerpoint/2010/main" val="34868938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ENT" val="&lt;content&gt;&#10;  &lt;element&gt;&#10;    &lt;prefix&gt;&lt;/prefix&gt;&#10;    &lt;value&gt;%SD_OFF_Institute%&lt;/value&gt;&#10;    &lt;postfix&gt;&lt;/postfix&gt;&#10;  &lt;/element&gt;&#10;  &lt;element&gt;&#10;    &lt;prefix&gt;&amp;#11;&lt;/prefix&gt;&#10;    &lt;value&gt;%USR_Department%&lt;/value&gt;&#10;    &lt;postfix&gt;&lt;/postfix&gt;&#10;  &lt;/element&gt;&#10;  &lt;element&gt;&#10;    &lt;prefix&gt;&amp;#11;&lt;/prefix&gt;&#10;    &lt;value&gt;%USR_Speciality%&lt;/value&gt;&#10;    &lt;postfix&gt;&lt;/postfix&gt;&#10;  &lt;/element&gt;&#10;  &lt;element&gt;&#10;    &lt;prefix&gt;&amp;#11;&lt;/prefix&gt;&#10;    &lt;value&gt;%USR_Unit%&lt;/value&gt;&#10;    &lt;postfix&gt;&lt;/postfix&gt;&#10;  &lt;/element&gt;&#10;  &lt;element&gt;&#10;    &lt;prefix&gt;&amp;#11;&lt;/prefix&gt;&#10;    &lt;value&gt;%USR_Email%&lt;/value&gt;&#10;    &lt;postfix&gt;&lt;/postfix&gt;&#10;  &lt;/element&gt;&#10;    &lt;element&gt;&#10;    &lt;prefix&gt;&amp;#11;&lt;/prefix&gt;&#10;    &lt;value&gt;%USR_DirectPhone%&lt;/value&gt;&#10;    &lt;postfix&gt;&lt;/postfix&gt;&#10;  &lt;/element&gt;&#10;&#10;&lt;/content&gt;"/>
</p:tagLst>
</file>

<file path=ppt/theme/theme1.xml><?xml version="1.0" encoding="utf-8"?>
<a:theme xmlns:a="http://schemas.openxmlformats.org/drawingml/2006/main" name="Blank">
  <a:themeElements>
    <a:clrScheme name="RegionNordjylland_Rød">
      <a:dk1>
        <a:sysClr val="windowText" lastClr="000000"/>
      </a:dk1>
      <a:lt1>
        <a:srgbClr val="FFFFFF"/>
      </a:lt1>
      <a:dk2>
        <a:srgbClr val="411F27"/>
      </a:dk2>
      <a:lt2>
        <a:srgbClr val="ADC2C7"/>
      </a:lt2>
      <a:accent1>
        <a:srgbClr val="822433"/>
      </a:accent1>
      <a:accent2>
        <a:srgbClr val="E37222"/>
      </a:accent2>
      <a:accent3>
        <a:srgbClr val="4E161F"/>
      </a:accent3>
      <a:accent4>
        <a:srgbClr val="C00000"/>
      </a:accent4>
      <a:accent5>
        <a:srgbClr val="FF4040"/>
      </a:accent5>
      <a:accent6>
        <a:srgbClr val="000000"/>
      </a:accent6>
      <a:hlink>
        <a:srgbClr val="0000FF"/>
      </a:hlink>
      <a:folHlink>
        <a:srgbClr val="800080"/>
      </a:folHlink>
    </a:clrScheme>
    <a:fontScheme name="Ar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lIns="72000" tIns="72000" rIns="72000" bIns="7200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Blank.potx" id="{B6E132A5-DA0B-4316-9FD5-999C043CDA5E}" vid="{FA44E69A-D792-473E-ABF5-BEEEDBAC2CDD}"/>
    </a:ext>
  </a:extLst>
</a:theme>
</file>

<file path=ppt/theme/theme2.xml><?xml version="1.0" encoding="utf-8"?>
<a:theme xmlns:a="http://schemas.openxmlformats.org/drawingml/2006/main" name="Visk">
  <a:themeElements>
    <a:clrScheme name="Gul-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s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sk">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2286</TotalTime>
  <Words>930</Words>
  <Application>Microsoft Office PowerPoint</Application>
  <PresentationFormat>Widescreen</PresentationFormat>
  <Paragraphs>180</Paragraphs>
  <Slides>20</Slides>
  <Notes>20</Notes>
  <HiddenSlides>0</HiddenSlides>
  <MMClips>0</MMClips>
  <ScaleCrop>false</ScaleCrop>
  <HeadingPairs>
    <vt:vector size="6" baseType="variant">
      <vt:variant>
        <vt:lpstr>Benyttede skrifttyper</vt:lpstr>
      </vt:variant>
      <vt:variant>
        <vt:i4>11</vt:i4>
      </vt:variant>
      <vt:variant>
        <vt:lpstr>Tema</vt:lpstr>
      </vt:variant>
      <vt:variant>
        <vt:i4>2</vt:i4>
      </vt:variant>
      <vt:variant>
        <vt:lpstr>Slidetitler</vt:lpstr>
      </vt:variant>
      <vt:variant>
        <vt:i4>20</vt:i4>
      </vt:variant>
    </vt:vector>
  </HeadingPairs>
  <TitlesOfParts>
    <vt:vector size="33" baseType="lpstr">
      <vt:lpstr>Arial</vt:lpstr>
      <vt:lpstr>Calibri</vt:lpstr>
      <vt:lpstr>Century Gothic</vt:lpstr>
      <vt:lpstr>Garamond</vt:lpstr>
      <vt:lpstr>inherit</vt:lpstr>
      <vt:lpstr>open sans</vt:lpstr>
      <vt:lpstr>Roboto Condensed</vt:lpstr>
      <vt:lpstr>Tahoma</vt:lpstr>
      <vt:lpstr>Wingdings</vt:lpstr>
      <vt:lpstr>Wingdings 2</vt:lpstr>
      <vt:lpstr>Wingdings 3</vt:lpstr>
      <vt:lpstr>Blank</vt:lpstr>
      <vt:lpstr>Visk</vt:lpstr>
      <vt:lpstr>HJERTEFORENINGENS VIRTUELLE SUNDHEDSKONFERENCE   </vt:lpstr>
      <vt:lpstr>Agenda </vt:lpstr>
      <vt:lpstr>Definition på seksualitet WHO 1975 </vt:lpstr>
      <vt:lpstr>Seksualitetens funktion De 6 R´er</vt:lpstr>
      <vt:lpstr>Hjertesygdom – symptomer, der kan påvirke seksualiteten</vt:lpstr>
      <vt:lpstr>Hjertesygdom –  symptomer, der kan påvirke seksualiteten</vt:lpstr>
      <vt:lpstr>Hjertesygdom – symptomer, der kan påvirke seksualiteten</vt:lpstr>
      <vt:lpstr>Anstrengelsesgrader ved forskellige aktiviteter (Mickley &amp; Winstrup 2006)</vt:lpstr>
      <vt:lpstr>  Den Onde Cirkel Graugaard 2012 </vt:lpstr>
      <vt:lpstr>Seksuelle problemer ved hjertesygdom</vt:lpstr>
      <vt:lpstr>Barrierer ved at tale om seksuelle spørgsmål</vt:lpstr>
      <vt:lpstr>Behandler</vt:lpstr>
      <vt:lpstr>Patient/partner</vt:lpstr>
      <vt:lpstr>Hverdags sexologi – bryd tabuet</vt:lpstr>
      <vt:lpstr>PowerPoint-præsentation</vt:lpstr>
      <vt:lpstr>Permission</vt:lpstr>
      <vt:lpstr>Limited information  </vt:lpstr>
      <vt:lpstr>Specific suggestions</vt:lpstr>
      <vt:lpstr>Definition på seksuel sundhed WHO 2002 </vt:lpstr>
      <vt:lpstr>Tak for jeres opmærksomhed</vt:lpstr>
    </vt:vector>
  </TitlesOfParts>
  <Company>RegionNordjylland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Vittrup</dc:creator>
  <cp:lastModifiedBy>Karen Brun</cp:lastModifiedBy>
  <cp:revision>33</cp:revision>
  <cp:lastPrinted>2016-04-21T06:30:30Z</cp:lastPrinted>
  <dcterms:created xsi:type="dcterms:W3CDTF">2022-09-14T17:28:24Z</dcterms:created>
  <dcterms:modified xsi:type="dcterms:W3CDTF">2022-09-28T09:33:15Z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www.skabelon.dk</vt:lpwstr>
  </property>
  <property fmtid="{D5CDD505-2E9C-101B-9397-08002B2CF9AE}" pid="3" name="ArtworkDefinitionTemplate">
    <vt:lpwstr>Presentation</vt:lpwstr>
  </property>
  <property fmtid="{D5CDD505-2E9C-101B-9397-08002B2CF9AE}" pid="4" name="HelpDocument">
    <vt:lpwstr>Region Nordjylland.html</vt:lpwstr>
  </property>
  <property fmtid="{D5CDD505-2E9C-101B-9397-08002B2CF9AE}" pid="5" name="RunSetTextContentFromTag">
    <vt:lpwstr>True</vt:lpwstr>
  </property>
  <property fmtid="{D5CDD505-2E9C-101B-9397-08002B2CF9AE}" pid="6" name="SD_DocumentLanguageString">
    <vt:lpwstr>Dansk</vt:lpwstr>
  </property>
  <property fmtid="{D5CDD505-2E9C-101B-9397-08002B2CF9AE}" pid="7" name="SD_CtlText_Usersettings_Userprofile">
    <vt:lpwstr/>
  </property>
  <property fmtid="{D5CDD505-2E9C-101B-9397-08002B2CF9AE}" pid="8" name="SD_DocumentLanguage">
    <vt:lpwstr>da-DK</vt:lpwstr>
  </property>
  <property fmtid="{D5CDD505-2E9C-101B-9397-08002B2CF9AE}" pid="9" name="SD_UserprofileName">
    <vt:lpwstr/>
  </property>
  <property fmtid="{D5CDD505-2E9C-101B-9397-08002B2CF9AE}" pid="10" name="DocumentInfoFinished">
    <vt:lpwstr>True</vt:lpwstr>
  </property>
  <property fmtid="{D5CDD505-2E9C-101B-9397-08002B2CF9AE}" pid="11" name="ColorMode">
    <vt:lpwstr>Dimmed</vt:lpwstr>
  </property>
  <property fmtid="{D5CDD505-2E9C-101B-9397-08002B2CF9AE}" pid="12" name="ColorExtensionSet">
    <vt:lpwstr>4</vt:lpwstr>
  </property>
</Properties>
</file>