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2"/>
  </p:notesMasterIdLst>
  <p:handoutMasterIdLst>
    <p:handoutMasterId r:id="rId33"/>
  </p:handoutMasterIdLst>
  <p:sldIdLst>
    <p:sldId id="262" r:id="rId5"/>
    <p:sldId id="320" r:id="rId6"/>
    <p:sldId id="269" r:id="rId7"/>
    <p:sldId id="288" r:id="rId8"/>
    <p:sldId id="281" r:id="rId9"/>
    <p:sldId id="271" r:id="rId10"/>
    <p:sldId id="272" r:id="rId11"/>
    <p:sldId id="270" r:id="rId12"/>
    <p:sldId id="279" r:id="rId13"/>
    <p:sldId id="273" r:id="rId14"/>
    <p:sldId id="286" r:id="rId15"/>
    <p:sldId id="284" r:id="rId16"/>
    <p:sldId id="280" r:id="rId17"/>
    <p:sldId id="283" r:id="rId18"/>
    <p:sldId id="274" r:id="rId19"/>
    <p:sldId id="282" r:id="rId20"/>
    <p:sldId id="290" r:id="rId21"/>
    <p:sldId id="289" r:id="rId22"/>
    <p:sldId id="291" r:id="rId23"/>
    <p:sldId id="322" r:id="rId24"/>
    <p:sldId id="318" r:id="rId25"/>
    <p:sldId id="323" r:id="rId26"/>
    <p:sldId id="324" r:id="rId27"/>
    <p:sldId id="275" r:id="rId28"/>
    <p:sldId id="285" r:id="rId29"/>
    <p:sldId id="287" r:id="rId30"/>
    <p:sldId id="257" r:id="rId31"/>
  </p:sldIdLst>
  <p:sldSz cx="12192000" cy="6858000"/>
  <p:notesSz cx="6858000" cy="9144000"/>
  <p:embeddedFontLst>
    <p:embeddedFont>
      <p:font typeface="Roboto Condensed" panose="02000000000000000000" pitchFamily="2" charset="0"/>
      <p:regular r:id="rId34"/>
      <p:bold r:id="rId35"/>
      <p:italic r:id="rId36"/>
      <p:boldItalic r:id="rId37"/>
    </p:embeddedFont>
    <p:embeddedFont>
      <p:font typeface="Roboto Light" panose="020000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9"/>
    <a:srgbClr val="D3D4CF"/>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427DA-DEEE-4694-99DA-FB6A04CCC27D}" v="7" dt="2022-07-26T12:59:18.65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5" autoAdjust="0"/>
    <p:restoredTop sz="64372" autoAdjust="0"/>
  </p:normalViewPr>
  <p:slideViewPr>
    <p:cSldViewPr snapToGrid="0" showGuides="1">
      <p:cViewPr varScale="1">
        <p:scale>
          <a:sx n="54" d="100"/>
          <a:sy n="54" d="100"/>
        </p:scale>
        <p:origin x="1829" y="4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July 2022</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July 2022</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former for motion virker kolesterolsænkende. </a:t>
            </a:r>
          </a:p>
          <a:p>
            <a:endParaRPr lang="da-DK" b="1" dirty="0"/>
          </a:p>
          <a:p>
            <a:r>
              <a:rPr lang="da-DK" b="1" dirty="0"/>
              <a:t>De officielle anbefalinger: </a:t>
            </a:r>
          </a:p>
          <a:p>
            <a:r>
              <a:rPr lang="da-DK" dirty="0"/>
              <a:t>Der anbefales 30 minutters motion om dagen, samt at pulsen kommer op 2 gange om ugen. </a:t>
            </a:r>
          </a:p>
          <a:p>
            <a:r>
              <a:rPr lang="da-DK" b="1" dirty="0"/>
              <a:t>Hvorfor skal vi være fysisk aktive? </a:t>
            </a:r>
          </a:p>
          <a:p>
            <a:r>
              <a:rPr lang="da-DK" dirty="0"/>
              <a:t>Regelmæssig motion sænker dit LDL-kolesterol og mindsker din risiko for hjerte-kar-sygdomme. </a:t>
            </a:r>
          </a:p>
          <a:p>
            <a:r>
              <a:rPr lang="da-DK" dirty="0"/>
              <a:t>Motion styrker dit hjerte, sænker blodtrykket og det mindsker din risiko for at dø tidligt. Det har også en positiv effekt på livskvaliteten, mentale helbred,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Fangeleg med dine børnebørn</a:t>
            </a:r>
          </a:p>
          <a:p>
            <a:r>
              <a:rPr lang="da-DK" dirty="0"/>
              <a:t>Det behøver altså derfor ikke kræve at du skal i træningstøjet. </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din træning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423696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Udover de 5 F’er, så spiller søde sager en stor rolle i danskernes kost og hermed også for dit kolesteroltal.</a:t>
            </a:r>
          </a:p>
          <a:p>
            <a:endParaRPr lang="da-DK" b="1" dirty="0"/>
          </a:p>
          <a:p>
            <a:r>
              <a:rPr lang="da-DK" b="1" dirty="0"/>
              <a:t>De officielle anbefalinger</a:t>
            </a:r>
          </a:p>
          <a:p>
            <a:r>
              <a:rPr lang="da-DK" dirty="0"/>
              <a:t>Spis mindre af det søde, salte og fede.  </a:t>
            </a:r>
          </a:p>
          <a:p>
            <a:endParaRPr lang="da-DK" dirty="0"/>
          </a:p>
          <a:p>
            <a:r>
              <a:rPr lang="da-DK" b="1" dirty="0"/>
              <a:t>Hvad er sukker?</a:t>
            </a:r>
          </a:p>
          <a:p>
            <a:r>
              <a:rPr lang="da-DK" dirty="0"/>
              <a:t>Man skelner mellem naturligt sukker og tilsat sukker. Naturligt sukker findes blandt andet i frugt, og tilsat sukker får vi typisk fra sodavand, slik, is og kager. Det er tomme kalorier, som hverken indeholder fibre, vitaminer og mineraler og har dermed ikke nogle næringsmæssige fordele. </a:t>
            </a:r>
          </a:p>
          <a:p>
            <a:endParaRPr lang="da-DK" dirty="0"/>
          </a:p>
          <a:p>
            <a:r>
              <a:rPr lang="da-DK" b="1" dirty="0"/>
              <a:t>Hvor meget sukker har min krop godt?</a:t>
            </a:r>
          </a:p>
          <a:p>
            <a:r>
              <a:rPr lang="da-DK" dirty="0"/>
              <a:t>Der er intet farligt ved sukker, så længe vi begrænser mængden. Lidt, men godt og ikke for tit. Det handler om mængder og hyppighed. Et kalorieoverskud over tid vil føre til overvægt. </a:t>
            </a:r>
          </a:p>
          <a:p>
            <a:endParaRPr lang="da-DK" dirty="0"/>
          </a:p>
          <a:p>
            <a:r>
              <a:rPr lang="da-DK" dirty="0"/>
              <a:t>Ved at begrænse dit indtag af tilsat sukker kan du nedsætte risikoen for hjerte-kar-sygdomme. Højst 4-6% af det daglige energibehov bør komme fra nydelsesmidler såsom chokolade, chips, kage, sodavand, øl og vin. Beregninger af danskernes kost viser at 17-22% af danskernes kost består af tomme kalorier. </a:t>
            </a:r>
          </a:p>
          <a:p>
            <a:endParaRPr lang="da-DK" dirty="0"/>
          </a:p>
          <a:p>
            <a:r>
              <a:rPr lang="da-DK" b="1" dirty="0"/>
              <a:t>Risiko for hjerte-kar-sygdom</a:t>
            </a:r>
          </a:p>
          <a:p>
            <a:r>
              <a:rPr lang="da-DK" dirty="0"/>
              <a:t>Meget høje niveauer af sukker kan påvirke din risiko for hjerte-kar-sygdom. Niveauet af </a:t>
            </a:r>
            <a:r>
              <a:rPr lang="da-DK" b="1" dirty="0"/>
              <a:t>triglycerid</a:t>
            </a:r>
            <a:r>
              <a:rPr lang="da-DK" dirty="0"/>
              <a:t> stiger ved et overdrevent indtag af sukker og for meget alkohol. Triglycerid, der er en del af det samlede kolesteroltal, og er sat i sammenhæng med risikoen for hjerte-kar-sygdom. </a:t>
            </a:r>
          </a:p>
          <a:p>
            <a:endParaRPr lang="da-DK" dirty="0"/>
          </a:p>
          <a:p>
            <a:r>
              <a:rPr lang="da-DK" b="1" dirty="0"/>
              <a:t>Københavnsk studie</a:t>
            </a:r>
          </a:p>
          <a:p>
            <a:r>
              <a:rPr lang="da-DK" dirty="0"/>
              <a:t>Et lille men interessant studie: </a:t>
            </a:r>
          </a:p>
          <a:p>
            <a:r>
              <a:rPr lang="da-DK" dirty="0"/>
              <a:t>En gruppe forskere gav sukkervand svarende til 225 gram sukker til en gruppe 20-årige raske mænd. De skulle indtage denne mængde hver dag i 14 dage. Omsat svarer 225 gram sukker til to liter sodavand, hvilket er en ret stor mængde sodavand. På blot 14 dage oplevede deltagerne, at det høje sukkerindtag medførte alvorlige konsekvenser for hjerte og blodkar. Blodgennemstrømningen blev nedsat og svarede til blodgennemstrømningen hos en 65-årig mand. Blodgennemstrømningen blev dog normal igen, da deltagerne stoppede med det store sukkerindtag. </a:t>
            </a:r>
          </a:p>
          <a:p>
            <a:endParaRPr lang="da-DK" dirty="0"/>
          </a:p>
          <a:p>
            <a:r>
              <a:rPr lang="da-DK" b="1" dirty="0"/>
              <a:t>Chokolade </a:t>
            </a:r>
          </a:p>
          <a:p>
            <a:r>
              <a:rPr lang="da-DK" dirty="0"/>
              <a:t>Det er ikke hvilken som helst type chokolade, men den mørke chokolade med et kakaoindhold på over 70%, som har dokumenteret en neutral effekt på LDL-kolesterol og derfor kan spise af personer med forhøjet kolesterol. Det skyldes et højt indhold af fedtsyren stearinsyre. Igen handler det om mængder, for chokolade indeholder kalorier. Det er ikke hensigtsmæssigt at indtage en hel plade mørk chokolade, men et enkelt stykke til kaffe/teen skader ikke.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17259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et moderat indtag af filterkaffe er ikke forbundet med negative konsekvenser.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hurtig energi og kan i større mængde føre til forhøjet triglycerid.</a:t>
            </a:r>
          </a:p>
          <a:p>
            <a:r>
              <a:rPr lang="da-DK" i="1" dirty="0"/>
              <a:t>Mælk </a:t>
            </a:r>
            <a:r>
              <a:rPr lang="da-DK" dirty="0"/>
              <a:t>er sundt og en vigtig kilde til kalk til vores knogler. Til den hjertesunde mad anbefales fedtfattig mælk; skummetmælk, minimælk og kærnemælk i en mængde på ¼ liter dagligt. </a:t>
            </a:r>
          </a:p>
          <a:p>
            <a:r>
              <a:rPr lang="da-DK" i="1" dirty="0"/>
              <a:t>Kakao og drikkeyoghurt</a:t>
            </a:r>
            <a:r>
              <a:rPr lang="da-DK" dirty="0"/>
              <a:t> er mælkeprodukter, som ofte er tilsat sukker. Vær opmærksom på at disse flydende kalorier kan fylde godt på kaloriekontoen.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Triglycerid stiger når alkoholindtaget er for stort. Alkohol synes at kunne forværre blodtryk og atrieflimren samt påvirker virkningen af en del medicin. Nyd øl, vin eller alkohol ved særlige lejligheden men ikke for hjertesundhedens skyld. </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er med at finde metoder, som gør hverdagen nemmere. Gør den sunde løsning til den lette løsning.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349633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Brug </a:t>
            </a:r>
            <a:r>
              <a:rPr lang="da-DK" dirty="0" err="1"/>
              <a:t>Hjerteforeningens</a:t>
            </a:r>
            <a:r>
              <a:rPr lang="da-DK" dirty="0"/>
              <a:t> indkøbsguide til at vælge fedtfattige alternativer.</a:t>
            </a:r>
          </a:p>
          <a:p>
            <a:r>
              <a:rPr lang="da-DK" dirty="0"/>
              <a:t>Indkøbsguiden findes inde på www.hjerteforeningen.dk</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168501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Gå efter mærkerne: Fuldkornslogoet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Det rummer både brød, mel, morgenmadsprodukter, knækbrød, ris, pasta, grød, knækkede kerner, flager og gryn. </a:t>
            </a:r>
          </a:p>
          <a:p>
            <a:r>
              <a:rPr lang="da-DK" dirty="0"/>
              <a:t>Fuldkornslogoet stiller krav til indholdet af fedt, sukker, salt og kostfibre. </a:t>
            </a:r>
          </a:p>
          <a:p>
            <a:endParaRPr lang="da-DK" dirty="0"/>
          </a:p>
          <a:p>
            <a:r>
              <a:rPr lang="da-DK" dirty="0"/>
              <a:t>Nøglehulsmærket er også et mærke som gør det nemmere for forbrugeren når de handler ind. </a:t>
            </a:r>
          </a:p>
          <a:p>
            <a:r>
              <a:rPr lang="da-DK" dirty="0"/>
              <a:t>Nøglehulsmærket er en ernæringsanprisning, der angiver en bedre samlet ernæringsmæssig sammensætning. </a:t>
            </a:r>
          </a:p>
          <a:p>
            <a:r>
              <a:rPr lang="da-DK" dirty="0"/>
              <a:t>Nøglehulsmærket kan bruges på 32 fødevaregrupper indenfor grupperne: </a:t>
            </a:r>
          </a:p>
          <a:p>
            <a:pPr marL="171450" indent="-171450">
              <a:buFontTx/>
              <a:buChar char="-"/>
            </a:pPr>
            <a:r>
              <a:rPr lang="da-DK" dirty="0"/>
              <a:t>grøntsager, frugt, bær og nødder</a:t>
            </a:r>
          </a:p>
          <a:p>
            <a:pPr marL="171450" indent="-171450">
              <a:buFontTx/>
              <a:buChar char="-"/>
            </a:pPr>
            <a:r>
              <a:rPr lang="da-DK" dirty="0"/>
              <a:t>Mel, gryn og ris</a:t>
            </a:r>
          </a:p>
          <a:p>
            <a:pPr marL="171450" indent="-171450">
              <a:buFontTx/>
              <a:buChar char="-"/>
            </a:pPr>
            <a:r>
              <a:rPr lang="da-DK" dirty="0"/>
              <a:t>Grød, brød og pasta</a:t>
            </a:r>
          </a:p>
          <a:p>
            <a:pPr marL="171450" indent="-171450">
              <a:buFontTx/>
              <a:buChar char="-"/>
            </a:pPr>
            <a:r>
              <a:rPr lang="da-DK" dirty="0"/>
              <a:t>Mælk, syrnede mælkeprodukter og vegetabilske alternativer</a:t>
            </a:r>
          </a:p>
          <a:p>
            <a:pPr marL="171450" indent="-171450">
              <a:buFontTx/>
              <a:buChar char="-"/>
            </a:pPr>
            <a:r>
              <a:rPr lang="da-DK" dirty="0"/>
              <a:t>Ost og vegetabilske alternativer</a:t>
            </a:r>
          </a:p>
          <a:p>
            <a:pPr marL="171450" indent="-171450">
              <a:buFontTx/>
              <a:buChar char="-"/>
            </a:pPr>
            <a:r>
              <a:rPr lang="da-DK" dirty="0"/>
              <a:t>Madfedt og olier</a:t>
            </a:r>
          </a:p>
          <a:p>
            <a:pPr marL="171450" indent="-171450">
              <a:buFontTx/>
              <a:buChar char="-"/>
            </a:pPr>
            <a:r>
              <a:rPr lang="da-DK" dirty="0"/>
              <a:t>Fiskevarer og produkter af fiskevarer </a:t>
            </a:r>
          </a:p>
          <a:p>
            <a:pPr marL="171450" indent="-171450">
              <a:buFontTx/>
              <a:buChar char="-"/>
            </a:pPr>
            <a:r>
              <a:rPr lang="da-DK" dirty="0"/>
              <a:t>Kød og produkter som indeholder kød </a:t>
            </a:r>
          </a:p>
          <a:p>
            <a:pPr marL="171450" indent="-171450">
              <a:buFontTx/>
              <a:buChar char="-"/>
            </a:pPr>
            <a:r>
              <a:rPr lang="da-DK" dirty="0"/>
              <a:t>Helt og delvist vegetabilske produkter</a:t>
            </a:r>
          </a:p>
          <a:p>
            <a:pPr marL="171450" indent="-171450">
              <a:buFontTx/>
              <a:buChar char="-"/>
            </a:pPr>
            <a:r>
              <a:rPr lang="da-DK" dirty="0"/>
              <a:t>Færdigretter </a:t>
            </a:r>
          </a:p>
          <a:p>
            <a:pPr marL="171450" indent="-171450">
              <a:buFontTx/>
              <a:buChar char="-"/>
            </a:pPr>
            <a:r>
              <a:rPr lang="da-DK" dirty="0"/>
              <a:t>Dressinger og saucer </a:t>
            </a:r>
          </a:p>
          <a:p>
            <a:pPr marL="171450" indent="-171450">
              <a:buFontTx/>
              <a:buChar char="-"/>
            </a:pPr>
            <a:endParaRPr lang="da-DK" dirty="0"/>
          </a:p>
          <a:p>
            <a:pPr marL="0" indent="0">
              <a:buFontTx/>
              <a:buNone/>
            </a:pPr>
            <a:r>
              <a:rPr lang="da-DK" dirty="0"/>
              <a:t>Produkter som er nøglehulsmærket lever op til et eller flere af følgende krav: </a:t>
            </a:r>
          </a:p>
          <a:p>
            <a:pPr marL="171450" indent="-171450">
              <a:buFontTx/>
              <a:buChar char="-"/>
            </a:pPr>
            <a:r>
              <a:rPr lang="da-DK" dirty="0"/>
              <a:t>Mindre og sundere fedt</a:t>
            </a:r>
          </a:p>
          <a:p>
            <a:pPr marL="171450" indent="-171450">
              <a:buFontTx/>
              <a:buChar char="-"/>
            </a:pPr>
            <a:r>
              <a:rPr lang="da-DK" dirty="0"/>
              <a:t>Mindre sukker</a:t>
            </a:r>
          </a:p>
          <a:p>
            <a:pPr marL="171450" indent="-171450">
              <a:buFontTx/>
              <a:buChar char="-"/>
            </a:pPr>
            <a:r>
              <a:rPr lang="da-DK" dirty="0"/>
              <a:t>Mindre salt </a:t>
            </a:r>
          </a:p>
          <a:p>
            <a:pPr marL="171450" indent="-171450">
              <a:buFontTx/>
              <a:buChar char="-"/>
            </a:pPr>
            <a:r>
              <a:rPr lang="da-DK" dirty="0"/>
              <a:t>Flere kostfibre og fuldkorn </a:t>
            </a:r>
          </a:p>
          <a:p>
            <a:pPr marL="171450" indent="-171450">
              <a:buFontTx/>
              <a:buChar char="-"/>
            </a:pPr>
            <a:endParaRPr lang="da-DK" dirty="0"/>
          </a:p>
          <a:p>
            <a:pPr marL="171450" indent="-171450">
              <a:buFontTx/>
              <a:buChar char="-"/>
            </a:pPr>
            <a:r>
              <a:rPr lang="da-DK" dirty="0"/>
              <a:t>OBS! Nøglehulsmærket findes i både grønt og sort.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dirty="0"/>
          </a:p>
        </p:txBody>
      </p:sp>
    </p:spTree>
    <p:extLst>
      <p:ext uri="{BB962C8B-B14F-4D97-AF65-F5344CB8AC3E}">
        <p14:creationId xmlns:p14="http://schemas.microsoft.com/office/powerpoint/2010/main" val="9295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Dette er et eksempel på hvordan kostrådene kan omsættes til en dagskost.  </a:t>
            </a:r>
          </a:p>
          <a:p>
            <a:r>
              <a:rPr lang="da-DK" dirty="0"/>
              <a:t>Ca. 2000-2200 kcal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11891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Der hersker fortsat mange myter omkring kost og kolesterol. Den hyppigste myte er, at man ikke må spise æg pga. indholdet af kolesterol i æg. Det må man selvfølgelig gerne, idet LDL-kolesterol afhænger af kostens indhold af mættet fedt og ikke af madens indhold af kolesterol. Det er vigtig at få dette understreget.</a:t>
            </a:r>
          </a:p>
          <a:p>
            <a:r>
              <a:rPr lang="da-DK" dirty="0"/>
              <a:t>Der er også andre kostfaktorer, som har betydning for kolesteroltallet. Fødevarer vi skal spise mere af; fisk, fuldkorn, frugt og grønt samt nødder og mandler</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386572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Mange ønsker at tabe i vægt i forbindelse med sænkning af kolesteroltallet, men hvad siger videnskaben i denne sammenhæng.</a:t>
            </a:r>
          </a:p>
          <a:p>
            <a:r>
              <a:rPr lang="da-DK" dirty="0"/>
              <a:t>Rigtig nok sænkes kolesteroltallet i forbindelse med vægttab, men kigger vi ind bag tallene, så ses det at vægttab ikke forbedre risikoen for hverken dødelighed eller kardiovaskulære hændelser – så budskabet er: fokus på hjertesund kost for sundhedens skyld - og ikke for badevægten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341820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Mættet fedt: </a:t>
            </a:r>
            <a:r>
              <a:rPr lang="da-DK" b="0" dirty="0"/>
              <a:t>Der har i de seneste år været en del mindre studier, som har antydet at mættet fedt ikke sættes i sammenhæng med hjerte-kar-sygdom. Dette er små og kort studier, som ikke understøttes af den tunge videnskabelige dokumentation som findes i de store guidelines fra AHA og ESC. Mættet fedt anses fortsat som årsag til forhøjet kolesterol og sættes i sammenhæng med risiko for hjerte-kar-sygdom</a:t>
            </a:r>
          </a:p>
          <a:p>
            <a:endParaRPr lang="da-DK" b="0" dirty="0"/>
          </a:p>
          <a:p>
            <a:r>
              <a:rPr lang="da-DK" b="1" dirty="0"/>
              <a:t>Det vi spiser i stedet: </a:t>
            </a:r>
            <a:r>
              <a:rPr lang="da-DK" b="0" dirty="0"/>
              <a:t>Når vi skærer ned på mættet fedt, så spiser vi noget andet i stedet. Dette ”andet” har stor betydning for påvirkningen af kolesteroltallet, som enten stiger eller falder afhængigt af, hvad det erstattes med. Forskningen viser at den bedste effekt på sænkning af LDL-kolesterol opnås, når mættet fedt erstattes med umættet fedt og fuldkorn. </a:t>
            </a:r>
          </a:p>
          <a:p>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Kulhydrat: </a:t>
            </a:r>
            <a:r>
              <a:rPr lang="da-DK" sz="1800" kern="1200" dirty="0">
                <a:solidFill>
                  <a:srgbClr val="000000"/>
                </a:solidFill>
                <a:effectLst/>
                <a:latin typeface="Arial" panose="020B0604020202020204" pitchFamily="34" charset="0"/>
                <a:ea typeface="Times New Roman" panose="02020603050405020304" pitchFamily="18" charset="0"/>
              </a:rPr>
              <a:t>konklusionen på aktuel forskning viser, at både et lavt indtag af komplekse kulhydrater og et meget højt indtag af simple kulhydrater kan øge dødeligheden af hjerte-kar-sygdom. Derimod vil et højt indtag af komplekse kulhydrater reducere dødeligheden. De komplekse kulhydrater skal derfor øges på bekostning af simple kulhydrater og mættet fedt. </a:t>
            </a:r>
            <a:endParaRPr lang="da-DK" sz="1800" dirty="0">
              <a:effectLst/>
              <a:latin typeface="Times New Roman" panose="02020603050405020304" pitchFamily="18" charset="0"/>
              <a:ea typeface="Times New Roman" panose="02020603050405020304" pitchFamily="18" charset="0"/>
            </a:endParaRPr>
          </a:p>
          <a:p>
            <a:endParaRPr lang="da-DK" b="1" dirty="0"/>
          </a:p>
          <a:p>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40074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2022</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6707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 af hjertesund kost mhp. sænkning af LDL-kolesterol</a:t>
            </a:r>
          </a:p>
          <a:p>
            <a:r>
              <a:rPr lang="da-DK" b="1" dirty="0"/>
              <a:t>Triglycerid</a:t>
            </a:r>
            <a:r>
              <a:rPr lang="da-DK" b="0" dirty="0"/>
              <a:t> spiller også en rolle for udvikling af hjerte-kar-sygdom, derfor skal sukker og alkohol begrænses</a:t>
            </a:r>
          </a:p>
          <a:p>
            <a:r>
              <a:rPr lang="da-DK" b="1" dirty="0"/>
              <a:t>Højt blodtryk: </a:t>
            </a:r>
            <a:r>
              <a:rPr lang="da-DK" b="0" dirty="0"/>
              <a:t>kombinationen af højt kolesterol og højt blodtryk er en skidt cocktail. Begræns derfor salt</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83142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kolesterolsænkende kost på Hjerteforeningen.dk. </a:t>
            </a:r>
          </a:p>
          <a:p>
            <a:r>
              <a:rPr lang="da-DK" dirty="0"/>
              <a:t>Alle </a:t>
            </a:r>
            <a:r>
              <a:rPr lang="da-DK" dirty="0" err="1"/>
              <a:t>Hjerteforeningens</a:t>
            </a:r>
            <a:r>
              <a:rPr lang="da-DK" dirty="0"/>
              <a:t> opskrifter er godkendt i forhold til Nøglehullets retningslinjer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DASH med hjerteforeningens opskrifter: </a:t>
            </a:r>
          </a:p>
          <a:p>
            <a:endParaRPr lang="da-DK" dirty="0"/>
          </a:p>
          <a:p>
            <a:r>
              <a:rPr lang="da-DK" dirty="0"/>
              <a:t>Boghvedegrød: https://hjerteforeningen.dk/opskrifter/boghvedegroed-med-yoghurt-aeble-og-kanel/</a:t>
            </a:r>
          </a:p>
          <a:p>
            <a:endParaRPr lang="da-DK" dirty="0"/>
          </a:p>
          <a:p>
            <a:r>
              <a:rPr lang="da-DK" dirty="0"/>
              <a:t>Smoothie: https://hjerteforeningen.dk/opskrifter/mango-smoothie-bowl/ </a:t>
            </a:r>
          </a:p>
          <a:p>
            <a:endParaRPr lang="da-DK" dirty="0"/>
          </a:p>
          <a:p>
            <a:r>
              <a:rPr lang="da-DK" dirty="0"/>
              <a:t>Rugtrekanter: https://hjerteforeningen.dk/opskrifter/rugtrekanter/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2453877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DASH med hjerteforeningens opskrifter: </a:t>
            </a:r>
          </a:p>
          <a:p>
            <a:endParaRPr lang="da-DK" dirty="0"/>
          </a:p>
          <a:p>
            <a:r>
              <a:rPr lang="da-DK" dirty="0"/>
              <a:t>Smørrebrød med sild: https://hjerteforeningen.dk/opskrifter/smoerrebroed-med-sild-og-porrecreme/</a:t>
            </a:r>
          </a:p>
          <a:p>
            <a:endParaRPr lang="da-DK" dirty="0"/>
          </a:p>
          <a:p>
            <a:r>
              <a:rPr lang="da-DK" dirty="0" err="1"/>
              <a:t>Fuldkornswraps</a:t>
            </a:r>
            <a:r>
              <a:rPr lang="da-DK" dirty="0"/>
              <a:t>: https://hjerteforeningen.dk/opskrifter/wraps-med-tun-tomatfyld-og-kaalsalat/</a:t>
            </a:r>
          </a:p>
          <a:p>
            <a:endParaRPr lang="da-DK" dirty="0"/>
          </a:p>
          <a:p>
            <a:r>
              <a:rPr lang="da-DK" dirty="0"/>
              <a:t>Spinatvafler: https://hjerteforeningen.dk/opskrifter/spinatvafler-med-rejer-avocado-og-spinat/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210146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DASH med hjerteforeningens opskrifter: </a:t>
            </a:r>
          </a:p>
          <a:p>
            <a:endParaRPr lang="da-DK" dirty="0"/>
          </a:p>
          <a:p>
            <a:r>
              <a:rPr lang="da-DK" dirty="0"/>
              <a:t>Laks med wokgrønt: https://hjerteforeningen.dk/opskrifter/laks-med-wokstegte-groensager/</a:t>
            </a:r>
          </a:p>
          <a:p>
            <a:endParaRPr lang="da-DK" dirty="0"/>
          </a:p>
          <a:p>
            <a:r>
              <a:rPr lang="da-DK" dirty="0"/>
              <a:t>Vegetar deller: https://hjerteforeningen.dk/opskrifter/vegetardeller-med-roedbede-quinoasalat/</a:t>
            </a:r>
          </a:p>
          <a:p>
            <a:endParaRPr lang="da-DK" dirty="0"/>
          </a:p>
          <a:p>
            <a:r>
              <a:rPr lang="da-DK" dirty="0"/>
              <a:t>Vietnamesiske ruller: https://hjerteforeningen.dk/opskrifter/vietnamesiske-ruller-med-chilisovs/</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22316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Mange benytter sig af kosttilskud i håb om en genvej til lavt kolesteroltal. </a:t>
            </a:r>
          </a:p>
          <a:p>
            <a:endParaRPr lang="da-DK" dirty="0">
              <a:latin typeface="+mn-lt"/>
            </a:endParaRPr>
          </a:p>
          <a:p>
            <a:r>
              <a:rPr lang="da-DK" dirty="0">
                <a:latin typeface="+mn-lt"/>
              </a:rPr>
              <a:t>Konsulter altid lægen: </a:t>
            </a:r>
          </a:p>
          <a:p>
            <a:r>
              <a:rPr lang="da-DK" b="0" i="0" dirty="0">
                <a:solidFill>
                  <a:srgbClr val="002A3A"/>
                </a:solidFill>
                <a:effectLst/>
                <a:latin typeface="+mn-lt"/>
              </a:rPr>
              <a:t>Hjerteforeningen opfordrer til, at man konsulterer sin læge, inden man begynder at tage naturlægemidler eller kosttilskud. Det kan potentielt nedsætte virkningen af den hjertemedicin du tager.</a:t>
            </a:r>
          </a:p>
          <a:p>
            <a:endParaRPr lang="da-DK" b="0" i="0" dirty="0">
              <a:solidFill>
                <a:srgbClr val="002A3A"/>
              </a:solidFill>
              <a:effectLst/>
              <a:latin typeface="+mn-lt"/>
            </a:endParaRPr>
          </a:p>
          <a:p>
            <a:r>
              <a:rPr lang="da-DK" b="0" i="0" dirty="0">
                <a:solidFill>
                  <a:srgbClr val="002A3A"/>
                </a:solidFill>
                <a:effectLst/>
                <a:latin typeface="+mn-lt"/>
              </a:rPr>
              <a:t>BAGGRUND: </a:t>
            </a:r>
            <a:r>
              <a:rPr lang="da-DK" b="1" i="0" dirty="0">
                <a:solidFill>
                  <a:srgbClr val="002A3A"/>
                </a:solidFill>
                <a:effectLst/>
                <a:latin typeface="+mn-lt"/>
              </a:rPr>
              <a:t>Forskellen på kosttilskud og naturlægemiddel: </a:t>
            </a:r>
          </a:p>
          <a:p>
            <a:r>
              <a:rPr lang="da-DK" b="1"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 Kosttilskud hører under fødevarelovgivningen og skal registreres i Fødevarestyrelsen, før de kan forhandles</a:t>
            </a:r>
          </a:p>
          <a:p>
            <a:endParaRPr lang="da-DK" b="0" i="0"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(fedt i blodet) har fiskeolie en effekt. Flere læger bruger fiskeolie i behandlingen af forhøjet triglycerid i dosis på 2-4 g. En høj dosis kan sænke triglycerid, men også medføre en stigning i LDL-kolesterolet.</a:t>
            </a:r>
          </a:p>
          <a:p>
            <a:endParaRPr lang="da-DK" b="0" i="0" dirty="0">
              <a:solidFill>
                <a:srgbClr val="002A3A"/>
              </a:solidFill>
              <a:effectLst/>
              <a:latin typeface="+mn-lt"/>
            </a:endParaRPr>
          </a:p>
          <a:p>
            <a:r>
              <a:rPr lang="da-DK" b="1" dirty="0">
                <a:latin typeface="+mn-lt"/>
              </a:rPr>
              <a:t>Røde </a:t>
            </a:r>
            <a:r>
              <a:rPr lang="da-DK" b="1" dirty="0" err="1">
                <a:latin typeface="+mn-lt"/>
              </a:rPr>
              <a:t>gærris</a:t>
            </a:r>
            <a:r>
              <a:rPr lang="da-DK" b="1" dirty="0">
                <a:latin typeface="+mn-lt"/>
              </a:rPr>
              <a:t> </a:t>
            </a:r>
          </a:p>
          <a:p>
            <a:pPr algn="l"/>
            <a:r>
              <a:rPr lang="da-DK" b="0" i="0" dirty="0">
                <a:solidFill>
                  <a:srgbClr val="002A3A"/>
                </a:solidFill>
                <a:effectLst/>
                <a:latin typeface="+mn-lt"/>
              </a:rPr>
              <a:t>Røde </a:t>
            </a:r>
            <a:r>
              <a:rPr lang="da-DK" b="0" i="0" dirty="0" err="1">
                <a:solidFill>
                  <a:srgbClr val="002A3A"/>
                </a:solidFill>
                <a:effectLst/>
                <a:latin typeface="+mn-lt"/>
              </a:rPr>
              <a:t>gærris</a:t>
            </a:r>
            <a:r>
              <a:rPr lang="da-DK" b="0" i="0" dirty="0">
                <a:solidFill>
                  <a:srgbClr val="002A3A"/>
                </a:solidFill>
                <a:effectLst/>
                <a:latin typeface="+mn-lt"/>
              </a:rPr>
              <a:t> er et traditionelt kinesisk lægemiddel, som er fermenteret med skimmelsvampen </a:t>
            </a:r>
            <a:r>
              <a:rPr lang="da-DK" b="0" i="0" dirty="0" err="1">
                <a:solidFill>
                  <a:srgbClr val="002A3A"/>
                </a:solidFill>
                <a:effectLst/>
                <a:latin typeface="+mn-lt"/>
              </a:rPr>
              <a:t>Monascus</a:t>
            </a:r>
            <a:r>
              <a:rPr lang="da-DK" b="0" i="0" dirty="0">
                <a:solidFill>
                  <a:srgbClr val="002A3A"/>
                </a:solidFill>
                <a:effectLst/>
                <a:latin typeface="+mn-lt"/>
              </a:rPr>
              <a:t> </a:t>
            </a:r>
            <a:r>
              <a:rPr lang="da-DK" b="0" i="0" dirty="0" err="1">
                <a:solidFill>
                  <a:srgbClr val="002A3A"/>
                </a:solidFill>
                <a:effectLst/>
                <a:latin typeface="+mn-lt"/>
              </a:rPr>
              <a:t>purpureus</a:t>
            </a:r>
            <a:r>
              <a:rPr lang="da-DK" b="0" i="0" dirty="0">
                <a:solidFill>
                  <a:srgbClr val="002A3A"/>
                </a:solidFill>
                <a:effectLst/>
                <a:latin typeface="+mn-lt"/>
              </a:rPr>
              <a:t>, der er dyrket på hvide polerede ris. Røde </a:t>
            </a:r>
            <a:r>
              <a:rPr lang="da-DK" b="0" i="0" dirty="0" err="1">
                <a:solidFill>
                  <a:srgbClr val="002A3A"/>
                </a:solidFill>
                <a:effectLst/>
                <a:latin typeface="+mn-lt"/>
              </a:rPr>
              <a:t>gærris</a:t>
            </a:r>
            <a:r>
              <a:rPr lang="da-DK" b="0" i="0" dirty="0">
                <a:solidFill>
                  <a:srgbClr val="002A3A"/>
                </a:solidFill>
                <a:effectLst/>
                <a:latin typeface="+mn-lt"/>
              </a:rPr>
              <a:t> er altså et naturlægemiddel i kapselform, som indeholder ”naturlige </a:t>
            </a:r>
            <a:r>
              <a:rPr lang="da-DK" b="0" i="0" dirty="0" err="1">
                <a:solidFill>
                  <a:srgbClr val="002A3A"/>
                </a:solidFill>
                <a:effectLst/>
                <a:latin typeface="+mn-lt"/>
              </a:rPr>
              <a:t>statiner</a:t>
            </a:r>
            <a:r>
              <a:rPr lang="da-DK" b="0" i="0" dirty="0">
                <a:solidFill>
                  <a:srgbClr val="002A3A"/>
                </a:solidFill>
                <a:effectLst/>
                <a:latin typeface="+mn-lt"/>
              </a:rPr>
              <a:t>”. En række studier har vist positive resultater i form af fald i LDL-kolesterol og det er nyligt skrevet ind i ECS guidelines (europæiske). Røde </a:t>
            </a:r>
            <a:r>
              <a:rPr lang="da-DK" b="0" i="0" dirty="0" err="1">
                <a:solidFill>
                  <a:srgbClr val="002A3A"/>
                </a:solidFill>
                <a:effectLst/>
                <a:latin typeface="+mn-lt"/>
              </a:rPr>
              <a:t>gærris</a:t>
            </a:r>
            <a:r>
              <a:rPr lang="da-DK" b="0" i="0" dirty="0">
                <a:solidFill>
                  <a:srgbClr val="002A3A"/>
                </a:solidFill>
                <a:effectLst/>
                <a:latin typeface="+mn-lt"/>
              </a:rPr>
              <a:t> synes at mindske kolesterolproduktionen i kroppen, nedsætte optagelsen af kolesterol fra tarmen og hermed sænke kolesterolindholdet i blodet. På denne baggrund kan røde </a:t>
            </a:r>
            <a:r>
              <a:rPr lang="da-DK" b="0" i="0" dirty="0" err="1">
                <a:solidFill>
                  <a:srgbClr val="002A3A"/>
                </a:solidFill>
                <a:effectLst/>
                <a:latin typeface="+mn-lt"/>
              </a:rPr>
              <a:t>gærris</a:t>
            </a:r>
            <a:r>
              <a:rPr lang="da-DK" b="0" i="0" dirty="0">
                <a:solidFill>
                  <a:srgbClr val="002A3A"/>
                </a:solidFill>
                <a:effectLst/>
                <a:latin typeface="+mn-lt"/>
              </a:rPr>
              <a:t> overvejes i de situationer, hvor højdosis af </a:t>
            </a:r>
            <a:r>
              <a:rPr lang="da-DK" b="0" i="0" dirty="0" err="1">
                <a:solidFill>
                  <a:srgbClr val="002A3A"/>
                </a:solidFill>
                <a:effectLst/>
                <a:latin typeface="+mn-lt"/>
              </a:rPr>
              <a:t>statiner</a:t>
            </a:r>
            <a:r>
              <a:rPr lang="da-DK" b="0" i="0" dirty="0">
                <a:solidFill>
                  <a:srgbClr val="002A3A"/>
                </a:solidFill>
                <a:effectLst/>
                <a:latin typeface="+mn-lt"/>
              </a:rPr>
              <a:t> ikke tåles. Her gives naturlægemidlet som supplement til en mindre dosis </a:t>
            </a:r>
            <a:r>
              <a:rPr lang="da-DK" b="0" i="0" dirty="0" err="1">
                <a:solidFill>
                  <a:srgbClr val="002A3A"/>
                </a:solidFill>
                <a:effectLst/>
                <a:latin typeface="+mn-lt"/>
              </a:rPr>
              <a:t>statin</a:t>
            </a:r>
            <a:r>
              <a:rPr lang="da-DK" b="0" i="0" dirty="0">
                <a:solidFill>
                  <a:srgbClr val="002A3A"/>
                </a:solidFill>
                <a:effectLst/>
                <a:latin typeface="+mn-lt"/>
              </a:rPr>
              <a:t>. Konklusionen er, at det endnu er for tidligt at fastslå, om røde </a:t>
            </a:r>
            <a:r>
              <a:rPr lang="da-DK" b="0" i="0" dirty="0" err="1">
                <a:solidFill>
                  <a:srgbClr val="002A3A"/>
                </a:solidFill>
                <a:effectLst/>
                <a:latin typeface="+mn-lt"/>
              </a:rPr>
              <a:t>gærris</a:t>
            </a:r>
            <a:r>
              <a:rPr lang="da-DK" b="0" i="0" dirty="0">
                <a:solidFill>
                  <a:srgbClr val="002A3A"/>
                </a:solidFill>
                <a:effectLst/>
                <a:latin typeface="+mn-lt"/>
              </a:rPr>
              <a:t> kan nedsætte risikoen for udvikling af hjerte-kar-sygdomme. På denne baggrund kan røde </a:t>
            </a:r>
            <a:r>
              <a:rPr lang="da-DK" b="0" i="0" dirty="0" err="1">
                <a:solidFill>
                  <a:srgbClr val="002A3A"/>
                </a:solidFill>
                <a:effectLst/>
                <a:latin typeface="+mn-lt"/>
              </a:rPr>
              <a:t>gærris</a:t>
            </a:r>
            <a:r>
              <a:rPr lang="da-DK" b="0" i="0" dirty="0">
                <a:solidFill>
                  <a:srgbClr val="002A3A"/>
                </a:solidFill>
                <a:effectLst/>
                <a:latin typeface="+mn-lt"/>
              </a:rPr>
              <a:t> ikke erstatte medicinsk behandling med </a:t>
            </a:r>
            <a:r>
              <a:rPr lang="da-DK" b="0" i="0" dirty="0" err="1">
                <a:solidFill>
                  <a:srgbClr val="002A3A"/>
                </a:solidFill>
                <a:effectLst/>
                <a:latin typeface="+mn-lt"/>
              </a:rPr>
              <a:t>statin</a:t>
            </a:r>
            <a:r>
              <a:rPr lang="da-DK" b="0" i="0" dirty="0">
                <a:solidFill>
                  <a:srgbClr val="002A3A"/>
                </a:solidFill>
                <a:effectLst/>
                <a:latin typeface="+mn-lt"/>
              </a:rPr>
              <a:t>. Røde </a:t>
            </a:r>
            <a:r>
              <a:rPr lang="da-DK" b="0" i="0" dirty="0" err="1">
                <a:solidFill>
                  <a:srgbClr val="002A3A"/>
                </a:solidFill>
                <a:effectLst/>
                <a:latin typeface="+mn-lt"/>
              </a:rPr>
              <a:t>gærris</a:t>
            </a:r>
            <a:r>
              <a:rPr lang="da-DK" b="0" i="0" dirty="0">
                <a:solidFill>
                  <a:srgbClr val="002A3A"/>
                </a:solidFill>
                <a:effectLst/>
                <a:latin typeface="+mn-lt"/>
              </a:rPr>
              <a:t> kan give samme bivirkninger, som </a:t>
            </a:r>
            <a:r>
              <a:rPr lang="da-DK" b="0" i="0" dirty="0" err="1">
                <a:solidFill>
                  <a:srgbClr val="002A3A"/>
                </a:solidFill>
                <a:effectLst/>
                <a:latin typeface="+mn-lt"/>
              </a:rPr>
              <a:t>statin</a:t>
            </a:r>
            <a:endParaRPr lang="da-DK" dirty="0">
              <a:latin typeface="+mn-lt"/>
            </a:endParaRPr>
          </a:p>
          <a:p>
            <a:endParaRPr lang="da-DK" b="0" i="0" dirty="0">
              <a:solidFill>
                <a:srgbClr val="002A3A"/>
              </a:solidFill>
              <a:effectLst/>
              <a:latin typeface="+mn-lt"/>
            </a:endParaRPr>
          </a:p>
          <a:p>
            <a:r>
              <a:rPr lang="da-DK" b="1" i="0" dirty="0">
                <a:solidFill>
                  <a:srgbClr val="002A3A"/>
                </a:solidFill>
                <a:effectLst/>
                <a:latin typeface="+mn-lt"/>
              </a:rPr>
              <a:t>HUSK / LOPPEFRØSKALLER</a:t>
            </a:r>
          </a:p>
          <a:p>
            <a:r>
              <a:rPr lang="da-DK" b="0" i="0" dirty="0">
                <a:solidFill>
                  <a:srgbClr val="002A3A"/>
                </a:solidFill>
                <a:effectLst/>
                <a:latin typeface="+mn-lt"/>
              </a:rPr>
              <a:t>Der er evidens (om end den er lav) på at </a:t>
            </a:r>
            <a:r>
              <a:rPr lang="da-DK" b="0" i="0" dirty="0" err="1">
                <a:solidFill>
                  <a:srgbClr val="002A3A"/>
                </a:solidFill>
                <a:effectLst/>
                <a:latin typeface="+mn-lt"/>
              </a:rPr>
              <a:t>loppefrøskaller</a:t>
            </a:r>
            <a:r>
              <a:rPr lang="da-DK" b="0" i="0" dirty="0">
                <a:solidFill>
                  <a:srgbClr val="002A3A"/>
                </a:solidFill>
                <a:effectLst/>
                <a:latin typeface="+mn-lt"/>
              </a:rPr>
              <a:t> har en kolesterolsænkende effekt. </a:t>
            </a:r>
            <a:r>
              <a:rPr lang="da-DK" b="0" i="0" dirty="0" err="1">
                <a:solidFill>
                  <a:srgbClr val="002A3A"/>
                </a:solidFill>
                <a:effectLst/>
                <a:latin typeface="+mn-lt"/>
              </a:rPr>
              <a:t>Loppefrøskaller</a:t>
            </a:r>
            <a:r>
              <a:rPr lang="da-DK" b="0" i="0" dirty="0">
                <a:solidFill>
                  <a:srgbClr val="002A3A"/>
                </a:solidFill>
                <a:effectLst/>
                <a:latin typeface="+mn-lt"/>
              </a:rPr>
              <a:t> kan derfor godt anbefales som supplement til kolesterolsænkende kost.</a:t>
            </a:r>
          </a:p>
          <a:p>
            <a:endParaRPr lang="da-DK" b="1"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Ingefær bruges ofte til kvalme, samt til bedring af gigt og betændelsestilstande.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I celle- og reagensglasforsøg har forskerne fundet, at ginseng muligvis kan have en positiv effekt på blodårernes evne til at slappe af, samt kroppens evne til at nedsætte betændelse og kan beskytte mod kræft. Effekten er dog kun påvist hos forsøgsdyr, ikke hos mennesker.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27</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Kolesteroltallet afhænger ofte af din livsstil, men kan også skyldes genetik. At jeres familie er arveligt disponerede for et højere kolesteroltal betyder, at det er generne, som primært er årsagen til dit forhøjede kolesterol.</a:t>
            </a:r>
          </a:p>
          <a:p>
            <a:r>
              <a:rPr lang="da-DK" dirty="0"/>
              <a:t>Hjertesund kost kan sammen med øget grad af motion medvirke til at sænke dit kolesteroltal, når livsstil er årsagen til forhøjet kolesterol.</a:t>
            </a:r>
          </a:p>
          <a:p>
            <a:r>
              <a:rPr lang="da-DK" dirty="0"/>
              <a:t>Hjertesund kost = de 5 F’er. Hjertesund kost forebygger udviklingen af hjerte-kar-sygdom</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Tidligere troede man at forhøjet kolesterol handlede om den samlede mængde af fedtstof i kosten. Men det handler om typen af fedt og ikke om mængden af fedt. Fokus er på ombytninger - at erstatte mættet fedt med umættet fedt. </a:t>
            </a:r>
          </a:p>
          <a:p>
            <a:endParaRPr lang="da-DK" b="0" dirty="0"/>
          </a:p>
          <a:p>
            <a:r>
              <a:rPr lang="da-DK" b="1" dirty="0"/>
              <a:t>Umættet og mættet fedt? </a:t>
            </a:r>
            <a:r>
              <a:rPr lang="da-DK" dirty="0"/>
              <a:t>– der findes to overordnede fedtsyrer, de mættede og de umættede fedtsyrer. </a:t>
            </a:r>
          </a:p>
          <a:p>
            <a:pPr marL="171450" indent="-171450">
              <a:buFont typeface="Arial" panose="020B0604020202020204" pitchFamily="34" charset="0"/>
              <a:buChar char="•"/>
            </a:pPr>
            <a:r>
              <a:rPr lang="da-DK" dirty="0"/>
              <a:t>Når kostens indhold af mættet fedt nedsættes, så sænkes LDL-kolesterol</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pPr marL="171450" indent="-171450">
              <a:buFont typeface="Arial" panose="020B0604020202020204" pitchFamily="34" charset="0"/>
              <a:buChar char="•"/>
            </a:pPr>
            <a:r>
              <a:rPr lang="da-DK" dirty="0"/>
              <a:t>Vigtigt hvad der spises i stedet, når der skæres ned på mættet fedt. Erstat mættet fedt med umættet fedt. </a:t>
            </a:r>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10872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r>
              <a:rPr lang="da-DK" dirty="0"/>
              <a:t>anbefaler at du vælger planteolier. En typisk dansk kost indeholder for meget mættet fedt fra kød, kødprodukter, smør og fede mejeriprodukter (fx ost). Planteolier, fx raps- og olivenolie, er gode kilder til fedtstof, når du vil spise sundt og klimavenligt. Vælg planteolier frem for hårde fedtstoffer, fx smør og kokosolie. </a:t>
            </a:r>
          </a:p>
          <a:p>
            <a:endParaRPr lang="da-DK" dirty="0"/>
          </a:p>
          <a:p>
            <a:endParaRPr lang="da-DK" dirty="0"/>
          </a:p>
          <a:p>
            <a:r>
              <a:rPr lang="da-DK" dirty="0"/>
              <a:t>Vælg umættet fedt fra planteriget</a:t>
            </a:r>
          </a:p>
          <a:p>
            <a:r>
              <a:rPr lang="da-DK" dirty="0"/>
              <a:t>Ombyt mættet fedt fra dyreriget med det sunde umættede fedt på de områder, hvor det er muligt. </a:t>
            </a:r>
          </a:p>
          <a:p>
            <a:r>
              <a:rPr lang="da-DK" dirty="0"/>
              <a:t>Brug </a:t>
            </a:r>
            <a:r>
              <a:rPr lang="da-DK" dirty="0" err="1"/>
              <a:t>Hjerteforeningens</a:t>
            </a:r>
            <a:r>
              <a:rPr lang="da-DK" dirty="0"/>
              <a:t> indkøbsguide for at vælge fedtfattig, når det handler om fødevarer med indhold af mættet fedt </a:t>
            </a:r>
          </a:p>
          <a:p>
            <a:endParaRPr lang="da-DK" dirty="0"/>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Begræns brugen af smør på brød og sandwich, vælg i stedet fx hummus, mayonnaise eller lidt pesto</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Fisk medvirker til at sænke triglycerid</a:t>
            </a:r>
          </a:p>
          <a:p>
            <a:r>
              <a:rPr lang="da-DK" b="0" dirty="0"/>
              <a:t>En anden fordel er at når du spiser fisk, så erstatter du mættet fedt fra dyreriget med umættet fedt </a:t>
            </a:r>
          </a:p>
          <a:p>
            <a:endParaRPr lang="da-DK" b="0" dirty="0"/>
          </a:p>
          <a:p>
            <a:r>
              <a:rPr lang="da-DK" b="1" dirty="0"/>
              <a:t>De officielle anbefalinger </a:t>
            </a:r>
          </a:p>
          <a:p>
            <a:r>
              <a:rPr lang="da-DK" dirty="0"/>
              <a:t>Spis 350 g. fisk om ugen, heraf 200 g fede fisk. Fede fisk er fx sild, makrel, laks og ørred. Hjerteforeningen anbefaler at hvis du har fået konstateret en hjerte-kar-sygdom, bør du spise 300 g fede fisk om ugen ud af de 350 g. </a:t>
            </a:r>
          </a:p>
          <a:p>
            <a:endParaRPr lang="da-DK" dirty="0"/>
          </a:p>
          <a:p>
            <a:r>
              <a:rPr lang="da-DK" dirty="0"/>
              <a:t>I alle aldersgrupper lever en mindre andel blandt mænd (82,2 %) end blandt kvinder (83,7 %) ikke op til anbefalingen for indtag af </a:t>
            </a:r>
            <a:r>
              <a:rPr lang="da-DK" dirty="0" err="1"/>
              <a:t>fsk</a:t>
            </a:r>
            <a:r>
              <a:rPr lang="da-DK" dirty="0"/>
              <a:t>.</a:t>
            </a:r>
          </a:p>
          <a:p>
            <a:endParaRPr lang="da-DK" dirty="0"/>
          </a:p>
          <a:p>
            <a:r>
              <a:rPr lang="da-DK" b="1" dirty="0"/>
              <a:t>Hvorfor skal vi spise fisk?</a:t>
            </a:r>
          </a:p>
          <a:p>
            <a:r>
              <a:rPr lang="da-DK" dirty="0"/>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p>
          <a:p>
            <a:r>
              <a:rPr lang="da-DK" dirty="0"/>
              <a:t>Hvis man spiser fisk flere gange om ugen, mindskes risikoen for hjerte-kar-sygdomme. De sunde Omega-3-fedtsyrer har en lang række gavnlige effekter på hjertet og kredsløbet og det betyder, at du mindsker risikoen for åreforkalkning, dannelse af blodpropper og forhøjet blodtryk.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du spiser fisk og fiskepålæg, så erstatter det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a:p>
            <a:r>
              <a:rPr lang="da-DK" dirty="0"/>
              <a:t>Hvad med frossen fisk vs. frisk fisk? </a:t>
            </a:r>
          </a:p>
          <a:p>
            <a:r>
              <a:rPr lang="da-DK" dirty="0"/>
              <a:t>Når fisk fryses kort tid efter fangsten, er det med til at bibeholde kvaliteten og indkapsle vitaminer og smagsstoffer. Derfor kan man sagtens vælge den frosne fisk.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Frugt og grønt er en vigtig del af kosten ved forhøjet kolesterol. </a:t>
            </a:r>
          </a:p>
          <a:p>
            <a:endParaRPr lang="da-DK" b="0" dirty="0"/>
          </a:p>
          <a:p>
            <a:r>
              <a:rPr lang="da-DK" b="1" dirty="0"/>
              <a:t>De officielle anbefalinger?</a:t>
            </a:r>
          </a:p>
          <a:p>
            <a:r>
              <a:rPr lang="da-DK" dirty="0"/>
              <a:t>Det anbefales at spise 600 g frugt og grønt om dagen. Mindst halvdelen skal være grøntsager og meget gerne grove typer som kål og rodfrugter. </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r>
              <a:rPr lang="da-DK" b="0" dirty="0"/>
              <a:t>Øge kroppens immunforsvar. </a:t>
            </a:r>
          </a:p>
          <a:p>
            <a:endParaRPr lang="da-DK" b="1" dirty="0"/>
          </a:p>
          <a:p>
            <a:r>
              <a:rPr lang="da-DK" b="1" dirty="0"/>
              <a:t>Hvordan? </a:t>
            </a:r>
          </a:p>
          <a:p>
            <a:r>
              <a:rPr lang="da-DK" dirty="0"/>
              <a:t>Det er med at finde metoder, som gør hverdagen nemmere for sit fremtidige jeg. </a:t>
            </a:r>
          </a:p>
          <a:p>
            <a:r>
              <a:rPr lang="da-DK" dirty="0"/>
              <a:t>Tips til at få mere grønt er at gøre det mere tilgængeligt. </a:t>
            </a:r>
          </a:p>
          <a:p>
            <a:r>
              <a:rPr lang="da-DK" dirty="0"/>
              <a:t>Det kan være en god tommelfingerregel at spise grøntsager til alle hovedmåltider og gerne frugt og grønt til mellemmåltider. </a:t>
            </a:r>
          </a:p>
          <a:p>
            <a:r>
              <a:rPr lang="da-DK" dirty="0"/>
              <a:t>Både de friske, frosne og tilberedte frugter og grøntsager tæller med.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Fuldkorn er gavnligt for hjertet. Fuldkorn er med til at sænke LDL-kolesterol og hermed nedsættes risiko for åreforkalkning. Fuldkorn bryder genanvendelseskredsløbet for kolesterol. Normalvis optages kolesterol i tarmen og indgår i produktionen af galde. Højt indtag af fibre fra fuldkorn binder kolesterol i tarmen og trækker det med ud med afføringen. Når leveren skal producere ny galde, da trækkes på kolesterol fra blodbanen, hvorfor LDL-kolesterol i blodet falder. </a:t>
            </a:r>
          </a:p>
          <a:p>
            <a:r>
              <a:rPr lang="da-DK" dirty="0"/>
              <a:t>Der er rigtig solid evidens bag anbefalingen for fuldkorn. </a:t>
            </a:r>
          </a:p>
          <a:p>
            <a:endParaRPr lang="da-DK" dirty="0"/>
          </a:p>
          <a:p>
            <a:r>
              <a:rPr lang="da-DK" dirty="0"/>
              <a:t>BAGGRUND: </a:t>
            </a:r>
            <a:r>
              <a:rPr lang="da-DK" b="1" dirty="0"/>
              <a:t>Kilde på tabel: https://fuldkorn.dk/front-page/hvad-er-fuldkorn/</a:t>
            </a:r>
          </a:p>
          <a:p>
            <a:endParaRPr lang="da-DK" b="1" dirty="0"/>
          </a:p>
          <a:p>
            <a:r>
              <a:rPr lang="da-DK" b="1" dirty="0"/>
              <a:t>De officielle kostråd: </a:t>
            </a:r>
          </a:p>
          <a:p>
            <a:r>
              <a:rPr lang="da-DK" dirty="0"/>
              <a:t>Spis mad med fuldkorn. </a:t>
            </a:r>
          </a:p>
          <a:p>
            <a:r>
              <a:rPr lang="da-DK" dirty="0"/>
              <a:t>Spis 75 g fuldkorn om dagen og gerne mere. </a:t>
            </a:r>
          </a:p>
          <a:p>
            <a:endParaRPr lang="da-DK" b="1"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LDL-kolesterol og hermed nedsættes risiko for åreforkalkning derudover har det også en positiv indvirkning på blodtrykket. </a:t>
            </a:r>
          </a:p>
          <a:p>
            <a:endParaRPr lang="da-DK" dirty="0"/>
          </a:p>
          <a:p>
            <a:r>
              <a:rPr lang="da-DK" b="1" dirty="0"/>
              <a:t>Kolesterol: </a:t>
            </a:r>
            <a:r>
              <a:rPr lang="da-DK" dirty="0"/>
              <a:t>Fuldkorn bryder genanvendelseskredsløbet for kolesterol. Normalvis optages kolesterol i tarmen og indgår i produktionen af galde. Højt indtag af fibre fra fuldkorn binder kolesterol i tarmen og trækker det med ud med afføringen. Når leveren skal producere ny galde, da trækkes på kolesterol fra blodbanen, hvorfor LDL-kolesterol i blodet falder. </a:t>
            </a:r>
          </a:p>
          <a:p>
            <a:endParaRPr lang="da-DK" dirty="0"/>
          </a:p>
          <a:p>
            <a:r>
              <a:rPr lang="da-DK" dirty="0"/>
              <a:t>Fuldkorn kan også være med til at nedsætte risikoen for hjerte-kar-sygdomme. </a:t>
            </a:r>
          </a:p>
          <a:p>
            <a:r>
              <a:rPr lang="da-DK" dirty="0"/>
              <a:t>Fuldkorn giver en god mæthedsfornemmelse og sørger for at vi er mætte i længere tid. Kroppens blodsukker bliver mere stabilt. </a:t>
            </a:r>
          </a:p>
          <a:p>
            <a:r>
              <a:rPr lang="da-DK" dirty="0"/>
              <a:t>Derudover har det et lavt klimaaftryk.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BAGGRUND: </a:t>
            </a:r>
            <a:r>
              <a:rPr lang="da-DK" b="1" dirty="0"/>
              <a:t>Fuldkorn.dk</a:t>
            </a:r>
          </a:p>
          <a:p>
            <a:r>
              <a:rPr lang="da-DK" dirty="0"/>
              <a:t>Eksempler på hvordan man i løbet af en dag kan få 75 g. fuldkorn: </a:t>
            </a:r>
          </a:p>
          <a:p>
            <a:endParaRPr lang="da-DK" dirty="0"/>
          </a:p>
          <a:p>
            <a:r>
              <a:rPr lang="da-DK" dirty="0"/>
              <a:t>Billede 1 (Øverst til venstre): En lille portion havregrød, en skive rugbrød og en lys fuldkornsbolle. </a:t>
            </a:r>
          </a:p>
          <a:p>
            <a:r>
              <a:rPr lang="da-DK" dirty="0"/>
              <a:t>Billede 2 (Øverst til højre): Fuldkornsmysli, fuldkornsnudler og en lys fuldkornsbolle. </a:t>
            </a:r>
          </a:p>
          <a:p>
            <a:r>
              <a:rPr lang="da-DK" dirty="0"/>
              <a:t>Billede 3 (Nederst til venstre): En skive lys fuldkorns toastbrød, en skive fuldkornsrugbrød og en gang fuldkornspasta. </a:t>
            </a:r>
          </a:p>
          <a:p>
            <a:r>
              <a:rPr lang="da-DK" dirty="0"/>
              <a:t>Billede 4 (Nederst til højre): et fuldkornspitabrød, én portion fuldkornsris og et stykke knækbrød. </a:t>
            </a:r>
          </a:p>
          <a:p>
            <a:endParaRPr lang="da-DK" dirty="0"/>
          </a:p>
          <a:p>
            <a:r>
              <a:rPr lang="da-DK" b="1" dirty="0"/>
              <a:t>Hvordan</a:t>
            </a:r>
            <a:r>
              <a:rPr lang="da-DK" dirty="0"/>
              <a:t> </a:t>
            </a:r>
          </a:p>
          <a:p>
            <a:r>
              <a:rPr lang="da-DK" dirty="0"/>
              <a:t>Går efter fuldkornsmærket når du handler ind.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54778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28-07-2022</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28-07-2022</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28-07-2022</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28-07-2022</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28-07-2022</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28-07-2022</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28-07-2022</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28-07-2022</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28-07-2022</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28-07-2022</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28-07-2022</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28-07-2022</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28-07-2022</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28-07-2022</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28-07-2022</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28-07-2022</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28-07-2022</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28-07-2022</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28-07-2022</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28-07-2022</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28-07-2022</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28-07-2022</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28-07-2022</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forhøjet kolesterol</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28-07-2022</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Fysisk aktivitet</a:t>
            </a:r>
          </a:p>
        </p:txBody>
      </p:sp>
      <p:sp>
        <p:nvSpPr>
          <p:cNvPr id="7" name="Text Placeholder 5">
            <a:extLst>
              <a:ext uri="{FF2B5EF4-FFF2-40B4-BE49-F238E27FC236}">
                <a16:creationId xmlns:a16="http://schemas.microsoft.com/office/drawing/2014/main" id="{D87336FD-2EBC-421D-B8CF-C99016E9CC2B}"/>
              </a:ext>
            </a:extLst>
          </p:cNvPr>
          <p:cNvSpPr>
            <a:spLocks noGrp="1"/>
          </p:cNvSpPr>
          <p:nvPr>
            <p:ph type="body" sz="quarter" idx="13"/>
          </p:nvPr>
        </p:nvSpPr>
        <p:spPr>
          <a:xfrm>
            <a:off x="540000" y="1805052"/>
            <a:ext cx="8899275"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
        <p:nvSpPr>
          <p:cNvPr id="6" name="Rektangel 5">
            <a:extLst>
              <a:ext uri="{FF2B5EF4-FFF2-40B4-BE49-F238E27FC236}">
                <a16:creationId xmlns:a16="http://schemas.microsoft.com/office/drawing/2014/main" id="{0FD63331-33B5-436D-BEA4-AD1DB1194071}"/>
              </a:ext>
            </a:extLst>
          </p:cNvPr>
          <p:cNvSpPr/>
          <p:nvPr/>
        </p:nvSpPr>
        <p:spPr>
          <a:xfrm>
            <a:off x="5976157" y="0"/>
            <a:ext cx="5188146" cy="6858000"/>
          </a:xfrm>
          <a:prstGeom prst="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4098" name="Picture 2" descr="Spanish male and female enjoying early morning kayaking Affectionate and lighthearted senior male sitting on side of kayak with young female friend enjoying the pleasure of early morning exercise and good company. happy active people stock pictures, royalty-free photos &amp; images">
            <a:extLst>
              <a:ext uri="{FF2B5EF4-FFF2-40B4-BE49-F238E27FC236}">
                <a16:creationId xmlns:a16="http://schemas.microsoft.com/office/drawing/2014/main" id="{F33043B8-74DC-45A5-AEFD-0793F81D8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57" y="1805052"/>
            <a:ext cx="5188146" cy="34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6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4F75DDC-EC52-40B8-BD5A-B93EACAEE2DC}"/>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0C0FE595-FC03-48B8-9449-4B3CE5CF58E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A14E98A-0118-4A06-9F2F-276F435C48F4}"/>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B1261C0F-57E6-434A-94AD-17B34BF601A7}"/>
              </a:ext>
            </a:extLst>
          </p:cNvPr>
          <p:cNvSpPr>
            <a:spLocks noGrp="1"/>
          </p:cNvSpPr>
          <p:nvPr>
            <p:ph type="title"/>
          </p:nvPr>
        </p:nvSpPr>
        <p:spPr>
          <a:xfrm>
            <a:off x="540000" y="495029"/>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261EA86D-6C12-48BE-B724-25430C05BFDF}"/>
              </a:ext>
            </a:extLst>
          </p:cNvPr>
          <p:cNvSpPr>
            <a:spLocks noGrp="1"/>
          </p:cNvSpPr>
          <p:nvPr>
            <p:ph type="body" sz="quarter" idx="13"/>
          </p:nvPr>
        </p:nvSpPr>
        <p:spPr>
          <a:xfrm>
            <a:off x="538800" y="1343722"/>
            <a:ext cx="6688800" cy="4502442"/>
          </a:xfrm>
        </p:spPr>
        <p:txBody>
          <a:bodyPr/>
          <a:lstStyle/>
          <a:p>
            <a:pPr marL="342900" indent="-342900">
              <a:buFont typeface="Courier New" panose="02070309020205020404" pitchFamily="49" charset="0"/>
              <a:buChar char="o"/>
            </a:pPr>
            <a:r>
              <a:rPr lang="da-DK" dirty="0"/>
              <a:t>De officielle anbefalinger</a:t>
            </a:r>
          </a:p>
          <a:p>
            <a:pPr>
              <a:buNone/>
            </a:pPr>
            <a:r>
              <a:rPr lang="da-DK" sz="2400" i="1" dirty="0">
                <a:latin typeface="+mn-lt"/>
              </a:rPr>
              <a:t>	Spis mindre af det søde, salte </a:t>
            </a:r>
            <a:br>
              <a:rPr lang="da-DK" sz="2400" i="1" dirty="0">
                <a:latin typeface="+mn-lt"/>
              </a:rPr>
            </a:br>
            <a:r>
              <a:rPr lang="da-DK" sz="2400" i="1" dirty="0">
                <a:latin typeface="+mn-lt"/>
              </a:rPr>
              <a:t>	og fede</a:t>
            </a:r>
          </a:p>
          <a:p>
            <a:pPr>
              <a:buNone/>
            </a:pPr>
            <a:endParaRPr lang="da-DK" dirty="0"/>
          </a:p>
          <a:p>
            <a:pPr marL="342900" indent="-342900">
              <a:buFont typeface="Courier New" panose="02070309020205020404" pitchFamily="49" charset="0"/>
              <a:buChar char="o"/>
            </a:pPr>
            <a:r>
              <a:rPr lang="da-DK" dirty="0"/>
              <a:t>Hvad er sukker? </a:t>
            </a:r>
          </a:p>
          <a:p>
            <a:pPr>
              <a:buNone/>
            </a:pPr>
            <a:endParaRPr lang="da-DK" dirty="0"/>
          </a:p>
          <a:p>
            <a:pPr marL="342900" indent="-342900">
              <a:buFont typeface="Courier New" panose="02070309020205020404" pitchFamily="49" charset="0"/>
              <a:buChar char="o"/>
            </a:pPr>
            <a:r>
              <a:rPr lang="da-DK" dirty="0"/>
              <a:t>Risiko for hjerte-kar-sygdom</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Det københavnske studie </a:t>
            </a:r>
          </a:p>
          <a:p>
            <a:pPr>
              <a:buNone/>
            </a:pPr>
            <a:endParaRPr lang="da-DK" dirty="0"/>
          </a:p>
          <a:p>
            <a:pPr marL="342900" indent="-342900">
              <a:buFont typeface="Courier New" panose="02070309020205020404" pitchFamily="49" charset="0"/>
              <a:buChar char="o"/>
            </a:pPr>
            <a:r>
              <a:rPr lang="da-DK" dirty="0"/>
              <a:t>Hvad med chokolade?</a:t>
            </a:r>
          </a:p>
        </p:txBody>
      </p:sp>
      <p:sp>
        <p:nvSpPr>
          <p:cNvPr id="8" name="Rektangel 7">
            <a:extLst>
              <a:ext uri="{FF2B5EF4-FFF2-40B4-BE49-F238E27FC236}">
                <a16:creationId xmlns:a16="http://schemas.microsoft.com/office/drawing/2014/main" id="{B4CCC873-21B5-4056-B32A-EC7435806480}"/>
              </a:ext>
            </a:extLst>
          </p:cNvPr>
          <p:cNvSpPr/>
          <p:nvPr/>
        </p:nvSpPr>
        <p:spPr>
          <a:xfrm>
            <a:off x="5934124" y="0"/>
            <a:ext cx="5829300" cy="6858000"/>
          </a:xfrm>
          <a:prstGeom prst="rect">
            <a:avLst/>
          </a:prstGeom>
          <a:solidFill>
            <a:srgbClr val="D3D4CF"/>
          </a:solidFill>
          <a:ln>
            <a:solidFill>
              <a:srgbClr val="D3D4CF"/>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5122" name="Picture 2" descr="Close-up of unrecognizable businesswoman sitting at table and eating sweet beans while working in office  sweets stock pictures, royalty-free photos &amp; images">
            <a:extLst>
              <a:ext uri="{FF2B5EF4-FFF2-40B4-BE49-F238E27FC236}">
                <a16:creationId xmlns:a16="http://schemas.microsoft.com/office/drawing/2014/main" id="{9C1ACEE3-7E74-45AD-A761-2FA4C645E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2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1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53D0E1F-A1CF-4FDB-A4CF-6E42DD6787B9}"/>
              </a:ext>
            </a:extLst>
          </p:cNvPr>
          <p:cNvSpPr/>
          <p:nvPr/>
        </p:nvSpPr>
        <p:spPr>
          <a:xfrm>
            <a:off x="5526374" y="0"/>
            <a:ext cx="5829300" cy="6858000"/>
          </a:xfrm>
          <a:prstGeom prst="rect">
            <a:avLst/>
          </a:prstGeom>
          <a:solidFill>
            <a:srgbClr val="EFD1C9"/>
          </a:solidFill>
          <a:ln>
            <a:solidFill>
              <a:srgbClr val="EFD1C9"/>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Hjertesunde drikkevarer</a:t>
            </a:r>
          </a:p>
          <a:p>
            <a:pPr>
              <a:buNone/>
            </a:pPr>
            <a:r>
              <a:rPr lang="da-DK" dirty="0"/>
              <a:t>	Juice?</a:t>
            </a:r>
          </a:p>
          <a:p>
            <a:pPr>
              <a:buNone/>
            </a:pPr>
            <a:r>
              <a:rPr lang="da-DK" dirty="0"/>
              <a:t>	Kaffe og te?</a:t>
            </a:r>
          </a:p>
          <a:p>
            <a:pPr>
              <a:buNone/>
            </a:pPr>
            <a:r>
              <a:rPr lang="da-DK" dirty="0"/>
              <a:t>	Sodavand? </a:t>
            </a:r>
          </a:p>
          <a:p>
            <a:pPr>
              <a:buNone/>
            </a:pPr>
            <a:r>
              <a:rPr lang="da-DK" dirty="0"/>
              <a:t>	Mælk?</a:t>
            </a:r>
          </a:p>
          <a:p>
            <a:pPr>
              <a:buNone/>
            </a:pPr>
            <a:r>
              <a:rPr lang="da-DK" dirty="0"/>
              <a:t>	Kakao?</a:t>
            </a:r>
          </a:p>
          <a:p>
            <a:pPr>
              <a:buNone/>
            </a:pPr>
            <a:r>
              <a:rPr lang="da-DK" dirty="0"/>
              <a:t>	Alkohol?</a:t>
            </a:r>
          </a:p>
          <a:p>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87749"/>
            <a:ext cx="11113200" cy="1258638"/>
          </a:xfrm>
        </p:spPr>
        <p:txBody>
          <a:bodyPr/>
          <a:lstStyle/>
          <a:p>
            <a:r>
              <a:rPr lang="da-DK" b="0" dirty="0"/>
              <a:t>Hvordan gør man så i praksis?</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959002" y="1506544"/>
            <a:ext cx="4753322" cy="4137774"/>
          </a:xfrm>
        </p:spPr>
        <p:txBody>
          <a:bodyPr/>
          <a:lstStyle/>
          <a:p>
            <a:pPr>
              <a:buNone/>
            </a:pPr>
            <a:endParaRPr lang="da-DK" sz="2200" dirty="0">
              <a:latin typeface="+mn-lt"/>
            </a:endParaRPr>
          </a:p>
          <a:p>
            <a:pPr marL="342900" indent="-342900">
              <a:buFont typeface="Courier New" panose="02070309020205020404" pitchFamily="49" charset="0"/>
              <a:buChar char="o"/>
            </a:pPr>
            <a:r>
              <a:rPr lang="da-DK" sz="2200" dirty="0">
                <a:latin typeface="+mn-lt"/>
              </a:rPr>
              <a:t>Gå efter fuldkorn i både brød, pasta og morgenmadsprodukter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Spis frugt eller grøntsager til alle hoved- og mellemmåltider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Vælg mere fisk både til aftensmad og til frokost</a:t>
            </a:r>
            <a:br>
              <a:rPr lang="da-DK" sz="2200" dirty="0">
                <a:latin typeface="+mn-lt"/>
              </a:rPr>
            </a:br>
            <a:endParaRPr lang="da-DK" sz="2200" dirty="0">
              <a:latin typeface="+mn-lt"/>
            </a:endParaRPr>
          </a:p>
          <a:p>
            <a:pPr marL="342900" indent="-342900">
              <a:buFont typeface="Courier New" panose="02070309020205020404" pitchFamily="49" charset="0"/>
              <a:buChar char="o"/>
            </a:pPr>
            <a:r>
              <a:rPr lang="da-DK" sz="2200" dirty="0">
                <a:latin typeface="+mn-lt"/>
              </a:rPr>
              <a:t>Nyd dagligt en lille håndfuld nødder og mandler som snack </a:t>
            </a:r>
          </a:p>
          <a:p>
            <a:pPr marL="342900" indent="-342900">
              <a:buFont typeface="Courier New" panose="02070309020205020404" pitchFamily="49" charset="0"/>
              <a:buChar char="o"/>
            </a:pPr>
            <a:endParaRPr lang="da-DK" dirty="0"/>
          </a:p>
          <a:p>
            <a:r>
              <a:rPr lang="da-DK" dirty="0"/>
              <a:t>  </a:t>
            </a:r>
          </a:p>
        </p:txBody>
      </p:sp>
      <p:sp>
        <p:nvSpPr>
          <p:cNvPr id="7" name="Text Placeholder 5">
            <a:extLst>
              <a:ext uri="{FF2B5EF4-FFF2-40B4-BE49-F238E27FC236}">
                <a16:creationId xmlns:a16="http://schemas.microsoft.com/office/drawing/2014/main" id="{6EA84984-2F52-468B-941F-032B1131C0D6}"/>
              </a:ext>
            </a:extLst>
          </p:cNvPr>
          <p:cNvSpPr txBox="1">
            <a:spLocks/>
          </p:cNvSpPr>
          <p:nvPr/>
        </p:nvSpPr>
        <p:spPr bwMode="white">
          <a:xfrm>
            <a:off x="6096000" y="1783896"/>
            <a:ext cx="5373189" cy="413777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marL="342900" indent="-342900">
              <a:buFont typeface="Courier New" panose="02070309020205020404" pitchFamily="49" charset="0"/>
              <a:buChar char="o"/>
            </a:pPr>
            <a:r>
              <a:rPr lang="da-DK" sz="2200" dirty="0">
                <a:latin typeface="+mn-lt"/>
              </a:rPr>
              <a:t>Begræns forarbejdet mad mest muligt</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pesto, hummus, avokadomos eller mayonnaise og remoulade i dine retter</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Vælg raps- og olivenolie til både bagning og stegning</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indkøbsguiden, når du handler og se efter nøglehulsmærket</a:t>
            </a:r>
          </a:p>
          <a:p>
            <a:pPr marL="342900" indent="-342900">
              <a:buFont typeface="Courier New" panose="02070309020205020404" pitchFamily="49" charset="0"/>
              <a:buChar char="o"/>
            </a:pPr>
            <a:endParaRPr lang="da-DK" sz="2200" dirty="0">
              <a:latin typeface="+mn-lt"/>
            </a:endParaRPr>
          </a:p>
          <a:p>
            <a:r>
              <a:rPr lang="da-DK" dirty="0"/>
              <a:t>  </a:t>
            </a:r>
          </a:p>
        </p:txBody>
      </p:sp>
    </p:spTree>
    <p:extLst>
      <p:ext uri="{BB962C8B-B14F-4D97-AF65-F5344CB8AC3E}">
        <p14:creationId xmlns:p14="http://schemas.microsoft.com/office/powerpoint/2010/main" val="275420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7423B4D-F771-43F1-975E-63134D45483A}"/>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780ABED8-C989-47E5-AA12-7AA1DE5361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15ED815-AE2F-43FC-9B9C-D85136E282F9}"/>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8C044844-6FB6-4CB7-B866-76622E049D44}"/>
              </a:ext>
            </a:extLst>
          </p:cNvPr>
          <p:cNvSpPr>
            <a:spLocks noGrp="1"/>
          </p:cNvSpPr>
          <p:nvPr>
            <p:ph type="title"/>
          </p:nvPr>
        </p:nvSpPr>
        <p:spPr>
          <a:xfrm>
            <a:off x="802796" y="540000"/>
            <a:ext cx="10586408" cy="1258638"/>
          </a:xfrm>
        </p:spPr>
        <p:txBody>
          <a:bodyPr/>
          <a:lstStyle/>
          <a:p>
            <a:r>
              <a:rPr lang="da-DK" b="0" dirty="0"/>
              <a:t>Hjerteforeningens indkøbsguide</a:t>
            </a:r>
          </a:p>
        </p:txBody>
      </p:sp>
      <p:pic>
        <p:nvPicPr>
          <p:cNvPr id="7170" name="Picture 2" descr="Få de rigtige varer i indkøbsvognen - Hjerteforeningen">
            <a:extLst>
              <a:ext uri="{FF2B5EF4-FFF2-40B4-BE49-F238E27FC236}">
                <a16:creationId xmlns:a16="http://schemas.microsoft.com/office/drawing/2014/main" id="{01BE5E1D-017E-4A7E-8495-AD24F362E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70" b="3514"/>
          <a:stretch/>
        </p:blipFill>
        <p:spPr bwMode="auto">
          <a:xfrm>
            <a:off x="2623279" y="1259260"/>
            <a:ext cx="8833413" cy="563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Mærker du kan gå efter på Indkøbsturen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1719714" y="5051684"/>
            <a:ext cx="2312640" cy="1114302"/>
          </a:xfrm>
        </p:spPr>
        <p:txBody>
          <a:bodyPr/>
          <a:lstStyle/>
          <a:p>
            <a:r>
              <a:rPr lang="da-DK" dirty="0"/>
              <a:t>Fuldkornsmærket</a:t>
            </a:r>
          </a:p>
          <a:p>
            <a:endParaRPr lang="da-DK" dirty="0"/>
          </a:p>
          <a:p>
            <a:pPr>
              <a:buNone/>
            </a:pPr>
            <a:endParaRPr lang="da-DK" dirty="0"/>
          </a:p>
        </p:txBody>
      </p:sp>
      <p:sp>
        <p:nvSpPr>
          <p:cNvPr id="15" name="Text Placeholder 5">
            <a:extLst>
              <a:ext uri="{FF2B5EF4-FFF2-40B4-BE49-F238E27FC236}">
                <a16:creationId xmlns:a16="http://schemas.microsoft.com/office/drawing/2014/main" id="{F84BF511-562F-460C-8646-232243559B53}"/>
              </a:ext>
            </a:extLst>
          </p:cNvPr>
          <p:cNvSpPr txBox="1">
            <a:spLocks/>
          </p:cNvSpPr>
          <p:nvPr/>
        </p:nvSpPr>
        <p:spPr bwMode="white">
          <a:xfrm>
            <a:off x="5836558" y="5051684"/>
            <a:ext cx="284632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dirty="0"/>
              <a:t>Nøglehulsmærket </a:t>
            </a:r>
          </a:p>
        </p:txBody>
      </p:sp>
      <p:pic>
        <p:nvPicPr>
          <p:cNvPr id="14" name="Billede 13">
            <a:extLst>
              <a:ext uri="{FF2B5EF4-FFF2-40B4-BE49-F238E27FC236}">
                <a16:creationId xmlns:a16="http://schemas.microsoft.com/office/drawing/2014/main" id="{C00D182F-45C1-4EB2-A140-33132FBC9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397" y="1977932"/>
            <a:ext cx="6560932" cy="3073752"/>
          </a:xfrm>
          <a:prstGeom prst="rect">
            <a:avLst/>
          </a:prstGeom>
        </p:spPr>
      </p:pic>
      <p:pic>
        <p:nvPicPr>
          <p:cNvPr id="1032" name="Picture 8" descr="Fuldkornslogoet &amp;amp; Fuldkornsmærket - Nemt at vælge fuldkorn">
            <a:extLst>
              <a:ext uri="{FF2B5EF4-FFF2-40B4-BE49-F238E27FC236}">
                <a16:creationId xmlns:a16="http://schemas.microsoft.com/office/drawing/2014/main" id="{F8901241-8780-4D68-B18E-D3694D5F6D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val="0"/>
              </a:ext>
            </a:extLst>
          </a:blip>
          <a:srcRect/>
          <a:stretch>
            <a:fillRect/>
          </a:stretch>
        </p:blipFill>
        <p:spPr bwMode="auto">
          <a:xfrm>
            <a:off x="127454" y="1868488"/>
            <a:ext cx="5305425" cy="3190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5">
            <a:extLst>
              <a:ext uri="{FF2B5EF4-FFF2-40B4-BE49-F238E27FC236}">
                <a16:creationId xmlns:a16="http://schemas.microsoft.com/office/drawing/2014/main" id="{DFE8D0D5-C90F-40D7-9F12-08CCF8C2D731}"/>
              </a:ext>
            </a:extLst>
          </p:cNvPr>
          <p:cNvSpPr txBox="1">
            <a:spLocks/>
          </p:cNvSpPr>
          <p:nvPr/>
        </p:nvSpPr>
        <p:spPr bwMode="white">
          <a:xfrm>
            <a:off x="8928822" y="2906774"/>
            <a:ext cx="291265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200" dirty="0">
                <a:latin typeface="+mn-lt"/>
              </a:rPr>
              <a:t>Mærkerne gør det nemt for dig selv, at leve efter de officielle kostråd </a:t>
            </a:r>
          </a:p>
        </p:txBody>
      </p:sp>
    </p:spTree>
    <p:extLst>
      <p:ext uri="{BB962C8B-B14F-4D97-AF65-F5344CB8AC3E}">
        <p14:creationId xmlns:p14="http://schemas.microsoft.com/office/powerpoint/2010/main" val="121500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39400" y="472267"/>
            <a:ext cx="11113200" cy="1258638"/>
          </a:xfrm>
        </p:spPr>
        <p:txBody>
          <a:bodyPr/>
          <a:lstStyle/>
          <a:p>
            <a:r>
              <a:rPr lang="da-DK" b="0" dirty="0"/>
              <a:t>Eksempel på en dagskost</a:t>
            </a:r>
          </a:p>
        </p:txBody>
      </p:sp>
      <p:graphicFrame>
        <p:nvGraphicFramePr>
          <p:cNvPr id="7" name="Tabel 7">
            <a:extLst>
              <a:ext uri="{FF2B5EF4-FFF2-40B4-BE49-F238E27FC236}">
                <a16:creationId xmlns:a16="http://schemas.microsoft.com/office/drawing/2014/main" id="{0608FB53-D345-4347-A6AE-CC46B8D1B218}"/>
              </a:ext>
            </a:extLst>
          </p:cNvPr>
          <p:cNvGraphicFramePr>
            <a:graphicFrameLocks noGrp="1"/>
          </p:cNvGraphicFramePr>
          <p:nvPr>
            <p:extLst>
              <p:ext uri="{D42A27DB-BD31-4B8C-83A1-F6EECF244321}">
                <p14:modId xmlns:p14="http://schemas.microsoft.com/office/powerpoint/2010/main" val="3004276582"/>
              </p:ext>
            </p:extLst>
          </p:nvPr>
        </p:nvGraphicFramePr>
        <p:xfrm>
          <a:off x="2031999" y="1101586"/>
          <a:ext cx="8588375" cy="5089664"/>
        </p:xfrm>
        <a:graphic>
          <a:graphicData uri="http://schemas.openxmlformats.org/drawingml/2006/table">
            <a:tbl>
              <a:tblPr firstRow="1" bandRow="1">
                <a:tableStyleId>{17292A2E-F333-43FB-9621-5CBBE7FDCDCB}</a:tableStyleId>
              </a:tblPr>
              <a:tblGrid>
                <a:gridCol w="1568133">
                  <a:extLst>
                    <a:ext uri="{9D8B030D-6E8A-4147-A177-3AD203B41FA5}">
                      <a16:colId xmlns:a16="http://schemas.microsoft.com/office/drawing/2014/main" val="678042027"/>
                    </a:ext>
                  </a:extLst>
                </a:gridCol>
                <a:gridCol w="7020242">
                  <a:extLst>
                    <a:ext uri="{9D8B030D-6E8A-4147-A177-3AD203B41FA5}">
                      <a16:colId xmlns:a16="http://schemas.microsoft.com/office/drawing/2014/main" val="2663478520"/>
                    </a:ext>
                  </a:extLst>
                </a:gridCol>
              </a:tblGrid>
              <a:tr h="267325">
                <a:tc>
                  <a:txBody>
                    <a:bodyPr/>
                    <a:lstStyle/>
                    <a:p>
                      <a:endParaRPr lang="da-DK" sz="105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solidFill>
                          <a:schemeClr val="bg1"/>
                        </a:solidFill>
                        <a:latin typeface="+mn-lt"/>
                      </a:endParaRPr>
                    </a:p>
                  </a:txBody>
                  <a:tcPr/>
                </a:tc>
                <a:extLst>
                  <a:ext uri="{0D108BD9-81ED-4DB2-BD59-A6C34878D82A}">
                    <a16:rowId xmlns:a16="http://schemas.microsoft.com/office/drawing/2014/main" val="302857836"/>
                  </a:ext>
                </a:extLst>
              </a:tr>
              <a:tr h="660451">
                <a:tc>
                  <a:txBody>
                    <a:bodyPr/>
                    <a:lstStyle/>
                    <a:p>
                      <a:r>
                        <a:rPr lang="da-DK" sz="1800" dirty="0">
                          <a:solidFill>
                            <a:schemeClr val="bg1"/>
                          </a:solidFill>
                        </a:rPr>
                        <a:t>Morgenmad</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½ dl. Havregryn med minimælk toppet med mandler og friske bær</a:t>
                      </a:r>
                      <a:endParaRPr lang="da-DK" sz="1800" dirty="0">
                        <a:solidFill>
                          <a:schemeClr val="bg1"/>
                        </a:solidFill>
                        <a:latin typeface="+mn-lt"/>
                      </a:endParaRPr>
                    </a:p>
                  </a:txBody>
                  <a:tcPr/>
                </a:tc>
                <a:extLst>
                  <a:ext uri="{0D108BD9-81ED-4DB2-BD59-A6C34878D82A}">
                    <a16:rowId xmlns:a16="http://schemas.microsoft.com/office/drawing/2014/main" val="2479380046"/>
                  </a:ext>
                </a:extLst>
              </a:tr>
              <a:tr h="382642">
                <a:tc>
                  <a:txBody>
                    <a:bodyPr/>
                    <a:lstStyle/>
                    <a:p>
                      <a:r>
                        <a:rPr lang="da-DK" sz="1800" dirty="0">
                          <a:solidFill>
                            <a:schemeClr val="bg1"/>
                          </a:solidFill>
                        </a:rPr>
                        <a:t>Formiddag</a:t>
                      </a:r>
                      <a:endParaRPr lang="da-DK" dirty="0">
                        <a:solidFill>
                          <a:schemeClr val="bg1"/>
                        </a:solidFill>
                        <a:latin typeface="+mn-lt"/>
                      </a:endParaRPr>
                    </a:p>
                  </a:txBody>
                  <a:tcPr/>
                </a:tc>
                <a:tc>
                  <a:txBody>
                    <a:bodyPr/>
                    <a:lstStyle/>
                    <a:p>
                      <a:r>
                        <a:rPr lang="da-DK" sz="1800" dirty="0">
                          <a:solidFill>
                            <a:schemeClr val="bg1"/>
                          </a:solidFill>
                        </a:rPr>
                        <a:t>1 stykke frugt</a:t>
                      </a:r>
                      <a:endParaRPr lang="da-DK" dirty="0">
                        <a:solidFill>
                          <a:schemeClr val="bg1"/>
                        </a:solidFill>
                        <a:latin typeface="+mn-lt"/>
                      </a:endParaRPr>
                    </a:p>
                  </a:txBody>
                  <a:tcPr/>
                </a:tc>
                <a:extLst>
                  <a:ext uri="{0D108BD9-81ED-4DB2-BD59-A6C34878D82A}">
                    <a16:rowId xmlns:a16="http://schemas.microsoft.com/office/drawing/2014/main" val="4034621680"/>
                  </a:ext>
                </a:extLst>
              </a:tr>
              <a:tr h="1226551">
                <a:tc>
                  <a:txBody>
                    <a:bodyPr/>
                    <a:lstStyle/>
                    <a:p>
                      <a:r>
                        <a:rPr lang="da-DK" sz="1800" dirty="0">
                          <a:solidFill>
                            <a:schemeClr val="bg1"/>
                          </a:solidFill>
                        </a:rPr>
                        <a:t>Frokost</a:t>
                      </a:r>
                      <a:endParaRPr lang="da-DK" dirty="0">
                        <a:solidFill>
                          <a:schemeClr val="bg1"/>
                        </a:solidFill>
                        <a:latin typeface="+mn-lt"/>
                      </a:endParaRPr>
                    </a:p>
                  </a:txBody>
                  <a:tcPr/>
                </a:tc>
                <a:tc>
                  <a:txBody>
                    <a:bodyPr/>
                    <a:lstStyle/>
                    <a:p>
                      <a:r>
                        <a:rPr lang="da-DK" sz="1800" dirty="0">
                          <a:solidFill>
                            <a:schemeClr val="bg1"/>
                          </a:solidFill>
                        </a:rPr>
                        <a:t>2-3 skiver fuldkornsrugbrød, </a:t>
                      </a:r>
                    </a:p>
                    <a:p>
                      <a:r>
                        <a:rPr lang="da-DK" sz="1800" dirty="0">
                          <a:solidFill>
                            <a:schemeClr val="bg1"/>
                          </a:solidFill>
                        </a:rPr>
                        <a:t>med fiskepålæg, kartoffel, avokado, æg eller rejer</a:t>
                      </a:r>
                    </a:p>
                    <a:p>
                      <a:r>
                        <a:rPr lang="da-DK" sz="1800" dirty="0">
                          <a:solidFill>
                            <a:schemeClr val="bg1"/>
                          </a:solidFill>
                          <a:latin typeface="+mn-lt"/>
                        </a:rPr>
                        <a:t>Pynt: Mayonnaise, remoulade, hummus, pesto, hytteost</a:t>
                      </a:r>
                    </a:p>
                    <a:p>
                      <a:r>
                        <a:rPr lang="da-DK" sz="1800" dirty="0">
                          <a:solidFill>
                            <a:schemeClr val="bg1"/>
                          </a:solidFill>
                          <a:latin typeface="+mn-lt"/>
                        </a:rPr>
                        <a:t>150 g grønt</a:t>
                      </a:r>
                      <a:endParaRPr lang="da-DK" dirty="0">
                        <a:solidFill>
                          <a:schemeClr val="bg1"/>
                        </a:solidFill>
                        <a:latin typeface="+mn-lt"/>
                      </a:endParaRPr>
                    </a:p>
                  </a:txBody>
                  <a:tcPr/>
                </a:tc>
                <a:extLst>
                  <a:ext uri="{0D108BD9-81ED-4DB2-BD59-A6C34878D82A}">
                    <a16:rowId xmlns:a16="http://schemas.microsoft.com/office/drawing/2014/main" val="1295064548"/>
                  </a:ext>
                </a:extLst>
              </a:tr>
              <a:tr h="660451">
                <a:tc>
                  <a:txBody>
                    <a:bodyPr/>
                    <a:lstStyle/>
                    <a:p>
                      <a:r>
                        <a:rPr lang="da-DK" sz="1800" dirty="0">
                          <a:solidFill>
                            <a:schemeClr val="bg1"/>
                          </a:solidFill>
                        </a:rPr>
                        <a:t>Eftermiddag</a:t>
                      </a:r>
                      <a:endParaRPr lang="da-DK" dirty="0">
                        <a:solidFill>
                          <a:schemeClr val="bg1"/>
                        </a:solidFill>
                        <a:latin typeface="+mn-lt"/>
                      </a:endParaRPr>
                    </a:p>
                  </a:txBody>
                  <a:tcPr/>
                </a:tc>
                <a:tc>
                  <a:txBody>
                    <a:bodyPr/>
                    <a:lstStyle/>
                    <a:p>
                      <a:r>
                        <a:rPr lang="da-DK" dirty="0">
                          <a:solidFill>
                            <a:schemeClr val="bg1"/>
                          </a:solidFill>
                          <a:latin typeface="+mn-lt"/>
                        </a:rPr>
                        <a:t>1 fuldkornsbolle med 1 skive ost (30+) og 1 skefuld marmelade</a:t>
                      </a:r>
                    </a:p>
                    <a:p>
                      <a:r>
                        <a:rPr lang="da-DK" dirty="0">
                          <a:solidFill>
                            <a:schemeClr val="bg1"/>
                          </a:solidFill>
                          <a:latin typeface="+mn-lt"/>
                        </a:rPr>
                        <a:t>Snackgrønt </a:t>
                      </a:r>
                    </a:p>
                  </a:txBody>
                  <a:tcPr/>
                </a:tc>
                <a:extLst>
                  <a:ext uri="{0D108BD9-81ED-4DB2-BD59-A6C34878D82A}">
                    <a16:rowId xmlns:a16="http://schemas.microsoft.com/office/drawing/2014/main" val="1791138893"/>
                  </a:ext>
                </a:extLst>
              </a:tr>
              <a:tr h="1509602">
                <a:tc>
                  <a:txBody>
                    <a:bodyPr/>
                    <a:lstStyle/>
                    <a:p>
                      <a:r>
                        <a:rPr lang="da-DK" sz="1800" dirty="0">
                          <a:solidFill>
                            <a:schemeClr val="bg1"/>
                          </a:solidFill>
                        </a:rPr>
                        <a:t>Aftensmad</a:t>
                      </a:r>
                      <a:endParaRPr lang="da-DK" dirty="0">
                        <a:solidFill>
                          <a:schemeClr val="bg1"/>
                        </a:solidFill>
                        <a:latin typeface="+mn-lt"/>
                      </a:endParaRPr>
                    </a:p>
                  </a:txBody>
                  <a:tcPr/>
                </a:tc>
                <a:tc>
                  <a:txBody>
                    <a:bodyPr/>
                    <a:lstStyle/>
                    <a:p>
                      <a:r>
                        <a:rPr lang="da-DK" dirty="0">
                          <a:solidFill>
                            <a:schemeClr val="bg1"/>
                          </a:solidFill>
                          <a:latin typeface="+mn-lt"/>
                        </a:rPr>
                        <a:t>125 g fisk eller 80 g kylling (80 g magert kød (max 10%))</a:t>
                      </a:r>
                    </a:p>
                    <a:p>
                      <a:r>
                        <a:rPr lang="da-DK" dirty="0">
                          <a:solidFill>
                            <a:schemeClr val="bg1"/>
                          </a:solidFill>
                          <a:latin typeface="+mn-lt"/>
                        </a:rPr>
                        <a:t>100 g kogte bælgfrugter </a:t>
                      </a:r>
                    </a:p>
                    <a:p>
                      <a:r>
                        <a:rPr lang="da-DK" dirty="0">
                          <a:solidFill>
                            <a:schemeClr val="bg1"/>
                          </a:solidFill>
                          <a:latin typeface="+mn-lt"/>
                        </a:rPr>
                        <a:t>3 kartofler, 100 g kogte brune ris / 100 g kogte fuldkornspasta</a:t>
                      </a:r>
                    </a:p>
                    <a:p>
                      <a:r>
                        <a:rPr lang="da-DK" dirty="0">
                          <a:solidFill>
                            <a:schemeClr val="bg1"/>
                          </a:solidFill>
                          <a:latin typeface="+mn-lt"/>
                        </a:rPr>
                        <a:t>1 tsk. Rapsolie /olivenolie til tilberedning </a:t>
                      </a:r>
                    </a:p>
                    <a:p>
                      <a:r>
                        <a:rPr lang="da-DK" dirty="0">
                          <a:solidFill>
                            <a:schemeClr val="bg1"/>
                          </a:solidFill>
                          <a:latin typeface="+mn-lt"/>
                        </a:rPr>
                        <a:t>150-200 g grøntsager/salat </a:t>
                      </a:r>
                    </a:p>
                  </a:txBody>
                  <a:tcPr/>
                </a:tc>
                <a:extLst>
                  <a:ext uri="{0D108BD9-81ED-4DB2-BD59-A6C34878D82A}">
                    <a16:rowId xmlns:a16="http://schemas.microsoft.com/office/drawing/2014/main" val="1187356064"/>
                  </a:ext>
                </a:extLst>
              </a:tr>
              <a:tr h="382642">
                <a:tc>
                  <a:txBody>
                    <a:bodyPr/>
                    <a:lstStyle/>
                    <a:p>
                      <a:r>
                        <a:rPr lang="da-DK" sz="1800" dirty="0">
                          <a:solidFill>
                            <a:schemeClr val="bg1"/>
                          </a:solidFill>
                        </a:rPr>
                        <a:t>Sen aften </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dl skyr med mandler, nødder og bær</a:t>
                      </a:r>
                      <a:endParaRPr lang="da-DK" sz="1800" dirty="0">
                        <a:solidFill>
                          <a:schemeClr val="bg1"/>
                        </a:solidFill>
                        <a:latin typeface="+mn-lt"/>
                      </a:endParaRPr>
                    </a:p>
                  </a:txBody>
                  <a:tcPr/>
                </a:tc>
                <a:extLst>
                  <a:ext uri="{0D108BD9-81ED-4DB2-BD59-A6C34878D82A}">
                    <a16:rowId xmlns:a16="http://schemas.microsoft.com/office/drawing/2014/main" val="2217157289"/>
                  </a:ext>
                </a:extLst>
              </a:tr>
            </a:tbl>
          </a:graphicData>
        </a:graphic>
      </p:graphicFrame>
    </p:spTree>
    <p:extLst>
      <p:ext uri="{BB962C8B-B14F-4D97-AF65-F5344CB8AC3E}">
        <p14:creationId xmlns:p14="http://schemas.microsoft.com/office/powerpoint/2010/main" val="103167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EA753-B390-4209-993A-B0DE4FB826C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CB349DC4-68FB-4E64-84B9-E759FB2383E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252DE6F-8178-4297-AF5B-8E5F8EF4644D}"/>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E0F34C12-C950-4F4D-966C-ABE1EA591CD1}"/>
              </a:ext>
            </a:extLst>
          </p:cNvPr>
          <p:cNvSpPr>
            <a:spLocks noGrp="1"/>
          </p:cNvSpPr>
          <p:nvPr>
            <p:ph type="title"/>
          </p:nvPr>
        </p:nvSpPr>
        <p:spPr/>
        <p:txBody>
          <a:bodyPr/>
          <a:lstStyle/>
          <a:p>
            <a:r>
              <a:rPr lang="da-DK" dirty="0"/>
              <a:t>Fup og fakta om </a:t>
            </a:r>
            <a:br>
              <a:rPr lang="da-DK" dirty="0"/>
            </a:br>
            <a:r>
              <a:rPr lang="da-DK" dirty="0"/>
              <a:t>kost og kolesterol</a:t>
            </a:r>
          </a:p>
        </p:txBody>
      </p:sp>
      <p:sp>
        <p:nvSpPr>
          <p:cNvPr id="6" name="Pladsholder til tekst 5">
            <a:extLst>
              <a:ext uri="{FF2B5EF4-FFF2-40B4-BE49-F238E27FC236}">
                <a16:creationId xmlns:a16="http://schemas.microsoft.com/office/drawing/2014/main" id="{5D25CC45-2236-46A6-BEB7-029D9E25FC9F}"/>
              </a:ext>
            </a:extLst>
          </p:cNvPr>
          <p:cNvSpPr>
            <a:spLocks noGrp="1"/>
          </p:cNvSpPr>
          <p:nvPr>
            <p:ph type="body" sz="quarter" idx="13"/>
          </p:nvPr>
        </p:nvSpPr>
        <p:spPr>
          <a:xfrm>
            <a:off x="2751600" y="2091387"/>
            <a:ext cx="8431062" cy="3200141"/>
          </a:xfrm>
        </p:spPr>
        <p:txBody>
          <a:bodyPr/>
          <a:lstStyle/>
          <a:p>
            <a:pPr>
              <a:buNone/>
            </a:pPr>
            <a:r>
              <a:rPr lang="da-DK" b="1" dirty="0"/>
              <a:t>FAKTA</a:t>
            </a:r>
          </a:p>
          <a:p>
            <a:pPr marL="342900" indent="-342900">
              <a:buFont typeface="Courier New" panose="02070309020205020404" pitchFamily="49" charset="0"/>
              <a:buChar char="o"/>
            </a:pPr>
            <a:r>
              <a:rPr lang="da-DK" dirty="0"/>
              <a:t>LDL-kolesterol stiger ved stort indtag af mættet fedt</a:t>
            </a:r>
          </a:p>
          <a:p>
            <a:pPr marL="342900" indent="-342900">
              <a:buFont typeface="Courier New" panose="02070309020205020404" pitchFamily="49" charset="0"/>
              <a:buChar char="o"/>
            </a:pPr>
            <a:r>
              <a:rPr lang="da-DK" dirty="0"/>
              <a:t>LDL-kolesterol sænkes af stort indtag af fuldkorn</a:t>
            </a:r>
          </a:p>
          <a:p>
            <a:pPr marL="342900" indent="-342900">
              <a:buFont typeface="Courier New" panose="02070309020205020404" pitchFamily="49" charset="0"/>
              <a:buChar char="o"/>
            </a:pPr>
            <a:r>
              <a:rPr lang="da-DK" dirty="0"/>
              <a:t>LDL- kolesterol sænkes af 30 g nødder og mandler dagligt</a:t>
            </a:r>
          </a:p>
          <a:p>
            <a:pPr marL="342900" indent="-342900">
              <a:buFont typeface="Courier New" panose="02070309020205020404" pitchFamily="49" charset="0"/>
              <a:buChar char="o"/>
            </a:pPr>
            <a:r>
              <a:rPr lang="da-DK" dirty="0"/>
              <a:t>Risikoen for forkalkninger sænkes ved øget indtag af frugt og grønt</a:t>
            </a:r>
          </a:p>
          <a:p>
            <a:pPr marL="342900" indent="-342900">
              <a:buFont typeface="Courier New" panose="02070309020205020404" pitchFamily="49" charset="0"/>
              <a:buChar char="o"/>
            </a:pPr>
            <a:r>
              <a:rPr lang="da-DK" dirty="0"/>
              <a:t>Risikoen for blodpropper nedsættes ved øget indtag af fisk</a:t>
            </a:r>
          </a:p>
          <a:p>
            <a:pPr marL="342900" indent="-342900"/>
            <a:endParaRPr lang="da-DK" dirty="0"/>
          </a:p>
          <a:p>
            <a:pPr>
              <a:buNone/>
            </a:pPr>
            <a:r>
              <a:rPr lang="da-DK" b="1" dirty="0"/>
              <a:t>MYTE</a:t>
            </a:r>
          </a:p>
          <a:p>
            <a:pPr marL="342900" indent="-342900">
              <a:buFont typeface="Courier New" panose="02070309020205020404" pitchFamily="49" charset="0"/>
              <a:buChar char="o"/>
            </a:pPr>
            <a:r>
              <a:rPr lang="da-DK" dirty="0"/>
              <a:t>Det er en myte at kolesterol fra fx æg og rejer øger kolesteroltallet</a:t>
            </a:r>
          </a:p>
          <a:p>
            <a:pPr marL="342900" indent="-342900">
              <a:buFont typeface="Courier New" panose="02070309020205020404" pitchFamily="49" charset="0"/>
              <a:buChar char="o"/>
            </a:pPr>
            <a:r>
              <a:rPr lang="da-DK" dirty="0"/>
              <a:t>Det er en myte at mængden fedt i kosten øger kolesteroltallet</a:t>
            </a:r>
          </a:p>
          <a:p>
            <a:pPr marL="342900" indent="-342900">
              <a:buFont typeface="Courier New" panose="02070309020205020404" pitchFamily="49" charset="0"/>
              <a:buChar char="o"/>
            </a:pPr>
            <a:r>
              <a:rPr lang="da-DK" dirty="0"/>
              <a:t>Det er en misforståelse af kalk fra maden giver forkalkninger</a:t>
            </a:r>
          </a:p>
        </p:txBody>
      </p:sp>
    </p:spTree>
    <p:extLst>
      <p:ext uri="{BB962C8B-B14F-4D97-AF65-F5344CB8AC3E}">
        <p14:creationId xmlns:p14="http://schemas.microsoft.com/office/powerpoint/2010/main" val="191457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08667C-ABF5-44E8-B9CE-C796DD63CDA2}"/>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85910BE7-5A15-4C86-8A97-823EAF46DBA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C2F6463-0B7C-424F-B0A4-19A801D393CF}"/>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E016175B-0BE5-4596-B374-602A3F1D865E}"/>
              </a:ext>
            </a:extLst>
          </p:cNvPr>
          <p:cNvSpPr>
            <a:spLocks noGrp="1"/>
          </p:cNvSpPr>
          <p:nvPr>
            <p:ph type="title"/>
          </p:nvPr>
        </p:nvSpPr>
        <p:spPr/>
        <p:txBody>
          <a:bodyPr/>
          <a:lstStyle/>
          <a:p>
            <a:r>
              <a:rPr lang="da-DK" dirty="0"/>
              <a:t>Betydning af vægttab </a:t>
            </a:r>
            <a:br>
              <a:rPr lang="da-DK" dirty="0"/>
            </a:br>
            <a:r>
              <a:rPr lang="da-DK" dirty="0"/>
              <a:t>for kolesteroltallet</a:t>
            </a:r>
          </a:p>
        </p:txBody>
      </p:sp>
      <p:sp>
        <p:nvSpPr>
          <p:cNvPr id="6" name="Pladsholder til tekst 5">
            <a:extLst>
              <a:ext uri="{FF2B5EF4-FFF2-40B4-BE49-F238E27FC236}">
                <a16:creationId xmlns:a16="http://schemas.microsoft.com/office/drawing/2014/main" id="{92F723BA-0EC7-4C9A-91CE-F99A29C7F1EF}"/>
              </a:ext>
            </a:extLst>
          </p:cNvPr>
          <p:cNvSpPr>
            <a:spLocks noGrp="1"/>
          </p:cNvSpPr>
          <p:nvPr>
            <p:ph type="body" sz="quarter" idx="13"/>
          </p:nvPr>
        </p:nvSpPr>
        <p:spPr>
          <a:xfrm>
            <a:off x="539749" y="2458387"/>
            <a:ext cx="11242520" cy="3139138"/>
          </a:xfrm>
        </p:spPr>
        <p:txBody>
          <a:bodyPr/>
          <a:lstStyle/>
          <a:p>
            <a:pPr marL="342900" indent="-342900">
              <a:buFont typeface="Courier New" panose="02070309020205020404" pitchFamily="49" charset="0"/>
              <a:buChar char="o"/>
            </a:pPr>
            <a:r>
              <a:rPr lang="da-DK" dirty="0"/>
              <a:t>Ved overvægt, kan et vægttab på blot 5-10 % forbedre kolesteroltallet </a:t>
            </a:r>
          </a:p>
          <a:p>
            <a:pPr marL="342900" indent="-342900">
              <a:buFont typeface="Courier New" panose="02070309020205020404" pitchFamily="49" charset="0"/>
              <a:buChar char="o"/>
            </a:pPr>
            <a:r>
              <a:rPr lang="da-DK" dirty="0"/>
              <a:t>MEN fordelene ved vægttabet forbedre hverken dødelighed eller risikoen for hjerte-kar-sygdom.</a:t>
            </a:r>
          </a:p>
          <a:p>
            <a:endParaRPr lang="da-DK" dirty="0"/>
          </a:p>
          <a:p>
            <a:r>
              <a:rPr lang="da-DK" dirty="0"/>
              <a:t> </a:t>
            </a:r>
            <a:r>
              <a:rPr lang="da-DK" b="1" dirty="0"/>
              <a:t>Konklusion: </a:t>
            </a:r>
            <a:r>
              <a:rPr lang="da-DK" dirty="0"/>
              <a:t>Flyt fokus fra vægttab til fokus på hjertesund kost</a:t>
            </a:r>
          </a:p>
        </p:txBody>
      </p:sp>
      <p:pic>
        <p:nvPicPr>
          <p:cNvPr id="1026" name="Picture 2" descr="Badevægt">
            <a:extLst>
              <a:ext uri="{FF2B5EF4-FFF2-40B4-BE49-F238E27FC236}">
                <a16:creationId xmlns:a16="http://schemas.microsoft.com/office/drawing/2014/main" id="{3389A04A-3FE2-44BF-889E-CBFA55FF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207" y="4462126"/>
            <a:ext cx="4222698" cy="20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6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8A4049B-21C2-4766-B36C-4F348DB49DFB}"/>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55D45C6A-31EC-4956-8C2B-645D5C610A9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8E62F27-3D59-43FA-823C-BE70C76D69CC}"/>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72B5C8D4-2E39-4B50-B8E3-103035C18A1B}"/>
              </a:ext>
            </a:extLst>
          </p:cNvPr>
          <p:cNvSpPr>
            <a:spLocks noGrp="1"/>
          </p:cNvSpPr>
          <p:nvPr>
            <p:ph type="title"/>
          </p:nvPr>
        </p:nvSpPr>
        <p:spPr/>
        <p:txBody>
          <a:bodyPr/>
          <a:lstStyle/>
          <a:p>
            <a:r>
              <a:rPr lang="da-DK" dirty="0"/>
              <a:t>Den nyeste forskning</a:t>
            </a:r>
          </a:p>
        </p:txBody>
      </p:sp>
      <p:sp>
        <p:nvSpPr>
          <p:cNvPr id="6" name="Pladsholder til tekst 5">
            <a:extLst>
              <a:ext uri="{FF2B5EF4-FFF2-40B4-BE49-F238E27FC236}">
                <a16:creationId xmlns:a16="http://schemas.microsoft.com/office/drawing/2014/main" id="{25AA5B1B-45A3-4ED3-BC03-DB7C05025EBA}"/>
              </a:ext>
            </a:extLst>
          </p:cNvPr>
          <p:cNvSpPr>
            <a:spLocks noGrp="1"/>
          </p:cNvSpPr>
          <p:nvPr>
            <p:ph type="body" sz="quarter" idx="13"/>
          </p:nvPr>
        </p:nvSpPr>
        <p:spPr>
          <a:xfrm>
            <a:off x="749924" y="1798638"/>
            <a:ext cx="9098926" cy="3790951"/>
          </a:xfrm>
        </p:spPr>
        <p:txBody>
          <a:bodyPr/>
          <a:lstStyle/>
          <a:p>
            <a:pPr marL="342900" indent="-342900">
              <a:buFont typeface="Wingdings" panose="05000000000000000000" pitchFamily="2" charset="2"/>
              <a:buChar char="Ø"/>
            </a:pPr>
            <a:r>
              <a:rPr lang="da-DK" dirty="0"/>
              <a:t>Mættet fedt i kosten - hvad sker der forskningsmæssigt?</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Det vi spiser i stedet – substitution har stor opmærksomhed i disse år</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Kulhydrats betydning for hjerte-kar-sygdom</a:t>
            </a:r>
          </a:p>
        </p:txBody>
      </p:sp>
      <p:pic>
        <p:nvPicPr>
          <p:cNvPr id="1026" name="Picture 2" descr="Ny forskning: Hvordan påvirker diabetes dit hjerte? - Hjerteforeningen">
            <a:extLst>
              <a:ext uri="{FF2B5EF4-FFF2-40B4-BE49-F238E27FC236}">
                <a16:creationId xmlns:a16="http://schemas.microsoft.com/office/drawing/2014/main" id="{BAF6D769-EAE7-45F1-BF85-A344662EC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22" y="4021298"/>
            <a:ext cx="4037351" cy="26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38800" y="1798638"/>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2 millioner</a:t>
            </a:r>
            <a:r>
              <a:rPr lang="da-DK" b="0" i="0" dirty="0">
                <a:effectLst/>
                <a:latin typeface="+mj-lt"/>
              </a:rPr>
              <a:t> danskere mellem 20-70 år</a:t>
            </a:r>
          </a:p>
          <a:p>
            <a:pPr>
              <a:buNone/>
            </a:pPr>
            <a:r>
              <a:rPr lang="da-DK" b="0" i="0" dirty="0">
                <a:effectLst/>
                <a:latin typeface="+mj-lt"/>
              </a:rPr>
              <a:t>lever med forhøjet kolesterol (LDL &gt; 3 mmol/l.) </a:t>
            </a:r>
            <a:br>
              <a:rPr lang="da-DK" b="0" i="0" dirty="0">
                <a:effectLst/>
                <a:latin typeface="+mj-lt"/>
              </a:rPr>
            </a:br>
            <a:endParaRPr lang="da-DK" b="0" i="0" dirty="0">
              <a:effectLst/>
              <a:latin typeface="+mj-lt"/>
            </a:endParaRP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dirty="0">
                <a:solidFill>
                  <a:schemeClr val="accent1"/>
                </a:solidFill>
                <a:latin typeface="+mj-lt"/>
              </a:rPr>
              <a:t>LDL &gt; 3 mmol/l. </a:t>
            </a:r>
            <a:r>
              <a:rPr lang="da-DK" b="0" i="0" dirty="0">
                <a:effectLst/>
                <a:latin typeface="+mj-lt"/>
              </a:rPr>
              <a:t>øger risikoen for blodprop</a:t>
            </a:r>
          </a:p>
          <a:p>
            <a:pPr>
              <a:buNone/>
            </a:pPr>
            <a:r>
              <a:rPr lang="da-DK" b="0" i="0" dirty="0">
                <a:effectLst/>
                <a:latin typeface="+mj-lt"/>
              </a:rPr>
              <a:t>med 70 % </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b="0" i="0" dirty="0">
                <a:effectLst/>
                <a:latin typeface="+mj-lt"/>
              </a:rPr>
              <a:t>Både </a:t>
            </a:r>
            <a:r>
              <a:rPr lang="da-DK" b="0" i="0" dirty="0">
                <a:solidFill>
                  <a:schemeClr val="accent1"/>
                </a:solidFill>
                <a:effectLst/>
                <a:latin typeface="+mj-lt"/>
              </a:rPr>
              <a:t>genetik og livsstil </a:t>
            </a:r>
            <a:r>
              <a:rPr lang="da-DK" b="0" i="0" dirty="0">
                <a:effectLst/>
                <a:latin typeface="+mj-lt"/>
              </a:rPr>
              <a:t>har betydning for</a:t>
            </a:r>
          </a:p>
          <a:p>
            <a:pPr>
              <a:buNone/>
            </a:pPr>
            <a:r>
              <a:rPr lang="da-DK" dirty="0">
                <a:solidFill>
                  <a:srgbClr val="EEEEEE"/>
                </a:solidFill>
                <a:latin typeface="+mj-lt"/>
              </a:rPr>
              <a:t>dit kolesteroltal</a:t>
            </a: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8" name="Picture 2">
            <a:extLst>
              <a:ext uri="{FF2B5EF4-FFF2-40B4-BE49-F238E27FC236}">
                <a16:creationId xmlns:a16="http://schemas.microsoft.com/office/drawing/2014/main" id="{ECEF2A7B-71B2-56D8-B4A1-A14649308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63839" y="1833562"/>
            <a:ext cx="9525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Opsummering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672836"/>
            <a:ext cx="8172985" cy="3790951"/>
          </a:xfrm>
        </p:spPr>
        <p:txBody>
          <a:bodyPr/>
          <a:lstStyle/>
          <a:p>
            <a:pPr marL="342900" indent="-342900">
              <a:lnSpc>
                <a:spcPct val="100000"/>
              </a:lnSpc>
              <a:buFont typeface="Courier New" panose="02070309020205020404" pitchFamily="49" charset="0"/>
              <a:buChar char="o"/>
            </a:pPr>
            <a:r>
              <a:rPr lang="da-DK" sz="4000" dirty="0"/>
              <a:t> </a:t>
            </a:r>
            <a:r>
              <a:rPr lang="da-DK" dirty="0"/>
              <a:t>Vælg umættet fedt fra planteriget i stedet </a:t>
            </a:r>
            <a:r>
              <a:rPr lang="da-DK"/>
              <a:t>for mættet fedt</a:t>
            </a:r>
            <a:endParaRPr lang="da-DK" dirty="0"/>
          </a:p>
          <a:p>
            <a:pPr marL="342900" indent="-342900">
              <a:lnSpc>
                <a:spcPct val="100000"/>
              </a:lnSpc>
              <a:buFont typeface="Courier New" panose="02070309020205020404" pitchFamily="49" charset="0"/>
              <a:buChar char="o"/>
            </a:pPr>
            <a:r>
              <a:rPr lang="da-DK" dirty="0"/>
              <a:t> 350 g fisk om ugen</a:t>
            </a:r>
          </a:p>
          <a:p>
            <a:pPr marL="342900" indent="-342900">
              <a:lnSpc>
                <a:spcPct val="100000"/>
              </a:lnSpc>
              <a:buFont typeface="Courier New" panose="02070309020205020404" pitchFamily="49" charset="0"/>
              <a:buChar char="o"/>
            </a:pPr>
            <a:r>
              <a:rPr lang="da-DK" dirty="0"/>
              <a:t> 600 g frugt og grønt hver dag </a:t>
            </a:r>
          </a:p>
          <a:p>
            <a:pPr marL="342900" indent="-342900">
              <a:lnSpc>
                <a:spcPct val="100000"/>
              </a:lnSpc>
              <a:buFont typeface="Courier New" panose="02070309020205020404" pitchFamily="49" charset="0"/>
              <a:buChar char="o"/>
            </a:pPr>
            <a:r>
              <a:rPr lang="da-DK" dirty="0"/>
              <a:t> 75 g fuldkorn dagligt</a:t>
            </a:r>
          </a:p>
          <a:p>
            <a:pPr marL="342900" indent="-342900">
              <a:lnSpc>
                <a:spcPct val="100000"/>
              </a:lnSpc>
              <a:buFont typeface="Courier New" panose="02070309020205020404" pitchFamily="49" charset="0"/>
              <a:buChar char="o"/>
            </a:pPr>
            <a:r>
              <a:rPr lang="da-DK" dirty="0"/>
              <a:t> 30 g nødder og mandler dagligt</a:t>
            </a:r>
          </a:p>
          <a:p>
            <a:pPr marL="342900" indent="-342900">
              <a:lnSpc>
                <a:spcPct val="100000"/>
              </a:lnSpc>
              <a:buFont typeface="Courier New" panose="02070309020205020404" pitchFamily="49" charset="0"/>
              <a:buChar char="o"/>
            </a:pPr>
            <a:r>
              <a:rPr lang="da-DK" dirty="0"/>
              <a:t>Begræns salt, sukker og alkohol</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1"/>
          <a:stretch/>
        </p:blipFill>
        <p:spPr bwMode="auto">
          <a:xfrm rot="5400000">
            <a:off x="7223641" y="1657846"/>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7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25" r="-1" b="5419"/>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83" r="3" b="12146"/>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morgenmad</a:t>
            </a:r>
          </a:p>
        </p:txBody>
      </p:sp>
      <p:sp>
        <p:nvSpPr>
          <p:cNvPr id="6" name="Pladsholder til tekst 5">
            <a:extLst>
              <a:ext uri="{FF2B5EF4-FFF2-40B4-BE49-F238E27FC236}">
                <a16:creationId xmlns:a16="http://schemas.microsoft.com/office/drawing/2014/main" id="{9B6D4C24-53DB-4485-8B01-8E684C1F3881}"/>
              </a:ext>
            </a:extLst>
          </p:cNvPr>
          <p:cNvSpPr>
            <a:spLocks noGrp="1"/>
          </p:cNvSpPr>
          <p:nvPr>
            <p:ph type="body" sz="quarter" idx="13"/>
          </p:nvPr>
        </p:nvSpPr>
        <p:spPr>
          <a:xfrm>
            <a:off x="709379" y="4603443"/>
            <a:ext cx="2834988" cy="424898"/>
          </a:xfrm>
        </p:spPr>
        <p:txBody>
          <a:bodyPr/>
          <a:lstStyle/>
          <a:p>
            <a:r>
              <a:rPr lang="da-DK" sz="2000" dirty="0">
                <a:latin typeface="+mn-lt"/>
              </a:rPr>
              <a:t>Boghvedegrød</a:t>
            </a:r>
          </a:p>
        </p:txBody>
      </p:sp>
      <p:sp>
        <p:nvSpPr>
          <p:cNvPr id="11" name="Pladsholder til tekst 5">
            <a:extLst>
              <a:ext uri="{FF2B5EF4-FFF2-40B4-BE49-F238E27FC236}">
                <a16:creationId xmlns:a16="http://schemas.microsoft.com/office/drawing/2014/main" id="{6535E682-8146-4E66-AEE3-20C2C1A02B8B}"/>
              </a:ext>
            </a:extLst>
          </p:cNvPr>
          <p:cNvSpPr txBox="1">
            <a:spLocks/>
          </p:cNvSpPr>
          <p:nvPr/>
        </p:nvSpPr>
        <p:spPr bwMode="white">
          <a:xfrm>
            <a:off x="5159418" y="4603444"/>
            <a:ext cx="1243899" cy="42489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Smoothie</a:t>
            </a:r>
          </a:p>
        </p:txBody>
      </p:sp>
      <p:sp>
        <p:nvSpPr>
          <p:cNvPr id="8" name="Tekstfelt 7">
            <a:extLst>
              <a:ext uri="{FF2B5EF4-FFF2-40B4-BE49-F238E27FC236}">
                <a16:creationId xmlns:a16="http://schemas.microsoft.com/office/drawing/2014/main" id="{1E7F099D-CAFF-44AE-A695-AF2903D111B6}"/>
              </a:ext>
            </a:extLst>
          </p:cNvPr>
          <p:cNvSpPr txBox="1"/>
          <p:nvPr/>
        </p:nvSpPr>
        <p:spPr>
          <a:xfrm>
            <a:off x="391066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14" name="Pladsholder til tekst 5">
            <a:extLst>
              <a:ext uri="{FF2B5EF4-FFF2-40B4-BE49-F238E27FC236}">
                <a16:creationId xmlns:a16="http://schemas.microsoft.com/office/drawing/2014/main" id="{7DB83AE7-9B8B-48D5-BD1E-69603FBEC629}"/>
              </a:ext>
            </a:extLst>
          </p:cNvPr>
          <p:cNvSpPr txBox="1">
            <a:spLocks/>
          </p:cNvSpPr>
          <p:nvPr/>
        </p:nvSpPr>
        <p:spPr bwMode="white">
          <a:xfrm>
            <a:off x="8281332" y="4603443"/>
            <a:ext cx="2330272" cy="42489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Rugtrekanter</a:t>
            </a:r>
          </a:p>
        </p:txBody>
      </p:sp>
      <p:pic>
        <p:nvPicPr>
          <p:cNvPr id="3074" name="Picture 2">
            <a:extLst>
              <a:ext uri="{FF2B5EF4-FFF2-40B4-BE49-F238E27FC236}">
                <a16:creationId xmlns:a16="http://schemas.microsoft.com/office/drawing/2014/main" id="{ED31A7CF-E2D9-192F-92FE-308727AAE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79" y="2352846"/>
            <a:ext cx="3173746" cy="20249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7DD8B8-8981-47FF-AFD2-F027D1DF5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126" y="2406233"/>
            <a:ext cx="3173747" cy="19716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AAC74CA-B706-FE6D-B2A3-4A492F5FF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874" y="2449306"/>
            <a:ext cx="2834988" cy="202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5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frokost</a:t>
            </a:r>
          </a:p>
        </p:txBody>
      </p:sp>
      <p:sp>
        <p:nvSpPr>
          <p:cNvPr id="6" name="Pladsholder til tekst 5">
            <a:extLst>
              <a:ext uri="{FF2B5EF4-FFF2-40B4-BE49-F238E27FC236}">
                <a16:creationId xmlns:a16="http://schemas.microsoft.com/office/drawing/2014/main" id="{9B6D4C24-53DB-4485-8B01-8E684C1F3881}"/>
              </a:ext>
            </a:extLst>
          </p:cNvPr>
          <p:cNvSpPr>
            <a:spLocks noGrp="1"/>
          </p:cNvSpPr>
          <p:nvPr>
            <p:ph type="body" sz="quarter" idx="13"/>
          </p:nvPr>
        </p:nvSpPr>
        <p:spPr>
          <a:xfrm>
            <a:off x="798856" y="4465236"/>
            <a:ext cx="3751445" cy="984159"/>
          </a:xfrm>
        </p:spPr>
        <p:txBody>
          <a:bodyPr/>
          <a:lstStyle/>
          <a:p>
            <a:r>
              <a:rPr lang="da-DK" sz="2000" dirty="0">
                <a:latin typeface="+mn-lt"/>
              </a:rPr>
              <a:t>Spinatvafler</a:t>
            </a:r>
          </a:p>
        </p:txBody>
      </p:sp>
      <p:sp>
        <p:nvSpPr>
          <p:cNvPr id="7" name="Tekstfelt 6">
            <a:extLst>
              <a:ext uri="{FF2B5EF4-FFF2-40B4-BE49-F238E27FC236}">
                <a16:creationId xmlns:a16="http://schemas.microsoft.com/office/drawing/2014/main" id="{005BAFE6-F597-41FE-9856-5DB92F910BF8}"/>
              </a:ext>
            </a:extLst>
          </p:cNvPr>
          <p:cNvSpPr txBox="1"/>
          <p:nvPr/>
        </p:nvSpPr>
        <p:spPr>
          <a:xfrm>
            <a:off x="391066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10" name="Pladsholder til tekst 5">
            <a:extLst>
              <a:ext uri="{FF2B5EF4-FFF2-40B4-BE49-F238E27FC236}">
                <a16:creationId xmlns:a16="http://schemas.microsoft.com/office/drawing/2014/main" id="{8E74762F-6082-4912-A9FE-166ADCF7BEBD}"/>
              </a:ext>
            </a:extLst>
          </p:cNvPr>
          <p:cNvSpPr txBox="1">
            <a:spLocks/>
          </p:cNvSpPr>
          <p:nvPr/>
        </p:nvSpPr>
        <p:spPr bwMode="white">
          <a:xfrm>
            <a:off x="4550301" y="4465235"/>
            <a:ext cx="3276627"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err="1">
                <a:latin typeface="+mn-lt"/>
              </a:rPr>
              <a:t>Fuldkornswraps</a:t>
            </a:r>
            <a:endParaRPr lang="da-DK" sz="2000" dirty="0">
              <a:latin typeface="+mn-lt"/>
            </a:endParaRPr>
          </a:p>
        </p:txBody>
      </p:sp>
      <p:sp>
        <p:nvSpPr>
          <p:cNvPr id="12" name="Pladsholder til tekst 5">
            <a:extLst>
              <a:ext uri="{FF2B5EF4-FFF2-40B4-BE49-F238E27FC236}">
                <a16:creationId xmlns:a16="http://schemas.microsoft.com/office/drawing/2014/main" id="{763C472A-F6A1-4453-B043-5A896F03395B}"/>
              </a:ext>
            </a:extLst>
          </p:cNvPr>
          <p:cNvSpPr txBox="1">
            <a:spLocks/>
          </p:cNvSpPr>
          <p:nvPr/>
        </p:nvSpPr>
        <p:spPr bwMode="white">
          <a:xfrm>
            <a:off x="8375373" y="4465235"/>
            <a:ext cx="3276627"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Sildemad</a:t>
            </a:r>
          </a:p>
        </p:txBody>
      </p:sp>
      <p:pic>
        <p:nvPicPr>
          <p:cNvPr id="2050" name="Picture 2">
            <a:extLst>
              <a:ext uri="{FF2B5EF4-FFF2-40B4-BE49-F238E27FC236}">
                <a16:creationId xmlns:a16="http://schemas.microsoft.com/office/drawing/2014/main" id="{2002A993-1220-D82E-5F27-E3018656F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499" y="1972390"/>
            <a:ext cx="3203000" cy="2287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inatvafler med rejer, avocado og spinat">
            <a:extLst>
              <a:ext uri="{FF2B5EF4-FFF2-40B4-BE49-F238E27FC236}">
                <a16:creationId xmlns:a16="http://schemas.microsoft.com/office/drawing/2014/main" id="{1DB2CF39-D171-C40F-D421-5A3822AD2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45" y="1928547"/>
            <a:ext cx="3621404" cy="2414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8886999-ADD1-692A-E9B1-36DB6598F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332" y="1972391"/>
            <a:ext cx="3621404" cy="22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60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65B6A57-E7C7-4EC0-85DF-F490BDCC1920}"/>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3342F8AB-4DA8-4278-96AD-F000161FAB7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990DDF3-2403-41DF-AA21-F3B452C80197}"/>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7573BB8A-8FB9-42C6-85E1-28508930A928}"/>
              </a:ext>
            </a:extLst>
          </p:cNvPr>
          <p:cNvSpPr>
            <a:spLocks noGrp="1"/>
          </p:cNvSpPr>
          <p:nvPr>
            <p:ph type="title"/>
          </p:nvPr>
        </p:nvSpPr>
        <p:spPr/>
        <p:txBody>
          <a:bodyPr/>
          <a:lstStyle/>
          <a:p>
            <a:r>
              <a:rPr lang="da-DK" dirty="0"/>
              <a:t>Idéer til aftensmad</a:t>
            </a:r>
          </a:p>
        </p:txBody>
      </p:sp>
      <p:sp>
        <p:nvSpPr>
          <p:cNvPr id="7" name="Tekstfelt 6">
            <a:extLst>
              <a:ext uri="{FF2B5EF4-FFF2-40B4-BE49-F238E27FC236}">
                <a16:creationId xmlns:a16="http://schemas.microsoft.com/office/drawing/2014/main" id="{5115FE4F-D81B-456A-833F-F1700A9F9826}"/>
              </a:ext>
            </a:extLst>
          </p:cNvPr>
          <p:cNvSpPr txBox="1"/>
          <p:nvPr/>
        </p:nvSpPr>
        <p:spPr>
          <a:xfrm>
            <a:off x="3675218" y="6041001"/>
            <a:ext cx="4370664" cy="276999"/>
          </a:xfrm>
          <a:prstGeom prst="rect">
            <a:avLst/>
          </a:prstGeom>
          <a:noFill/>
        </p:spPr>
        <p:txBody>
          <a:bodyPr wrap="square" lIns="0" tIns="0" rIns="0" bIns="0" rtlCol="0">
            <a:spAutoFit/>
          </a:bodyPr>
          <a:lstStyle/>
          <a:p>
            <a:pPr algn="l"/>
            <a:r>
              <a:rPr lang="da-DK" b="0" dirty="0">
                <a:solidFill>
                  <a:schemeClr val="bg1"/>
                </a:solidFill>
              </a:rPr>
              <a:t>Find flere opskrifter på </a:t>
            </a:r>
            <a:r>
              <a:rPr lang="da-DK" b="0" dirty="0">
                <a:solidFill>
                  <a:schemeClr val="accent1"/>
                </a:solidFill>
              </a:rPr>
              <a:t>Hjerteforeningen.dk</a:t>
            </a:r>
            <a:endParaRPr lang="da-DK" dirty="0"/>
          </a:p>
        </p:txBody>
      </p:sp>
      <p:sp>
        <p:nvSpPr>
          <p:cNvPr id="9" name="Pladsholder til tekst 5">
            <a:extLst>
              <a:ext uri="{FF2B5EF4-FFF2-40B4-BE49-F238E27FC236}">
                <a16:creationId xmlns:a16="http://schemas.microsoft.com/office/drawing/2014/main" id="{A799FF4E-675D-4856-B561-7B1854B00C0C}"/>
              </a:ext>
            </a:extLst>
          </p:cNvPr>
          <p:cNvSpPr>
            <a:spLocks noGrp="1"/>
          </p:cNvSpPr>
          <p:nvPr>
            <p:ph type="body" sz="quarter" idx="13"/>
          </p:nvPr>
        </p:nvSpPr>
        <p:spPr>
          <a:xfrm>
            <a:off x="771900" y="4507039"/>
            <a:ext cx="3751445" cy="984159"/>
          </a:xfrm>
        </p:spPr>
        <p:txBody>
          <a:bodyPr/>
          <a:lstStyle/>
          <a:p>
            <a:r>
              <a:rPr lang="da-DK" sz="2000" dirty="0">
                <a:latin typeface="+mn-lt"/>
              </a:rPr>
              <a:t>Laks</a:t>
            </a:r>
          </a:p>
        </p:txBody>
      </p:sp>
      <p:sp>
        <p:nvSpPr>
          <p:cNvPr id="11" name="Pladsholder til tekst 5">
            <a:extLst>
              <a:ext uri="{FF2B5EF4-FFF2-40B4-BE49-F238E27FC236}">
                <a16:creationId xmlns:a16="http://schemas.microsoft.com/office/drawing/2014/main" id="{69CE7D05-08BB-4278-9CA3-08EB8BD66902}"/>
              </a:ext>
            </a:extLst>
          </p:cNvPr>
          <p:cNvSpPr txBox="1">
            <a:spLocks/>
          </p:cNvSpPr>
          <p:nvPr/>
        </p:nvSpPr>
        <p:spPr bwMode="white">
          <a:xfrm>
            <a:off x="4884198" y="4495068"/>
            <a:ext cx="3751445"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000" dirty="0">
                <a:latin typeface="+mn-lt"/>
              </a:rPr>
              <a:t>Vegetardeller</a:t>
            </a:r>
          </a:p>
        </p:txBody>
      </p:sp>
      <p:sp>
        <p:nvSpPr>
          <p:cNvPr id="12" name="Pladsholder til tekst 5">
            <a:extLst>
              <a:ext uri="{FF2B5EF4-FFF2-40B4-BE49-F238E27FC236}">
                <a16:creationId xmlns:a16="http://schemas.microsoft.com/office/drawing/2014/main" id="{8ADD8DBD-13AF-4438-85B7-BEAF698E2743}"/>
              </a:ext>
            </a:extLst>
          </p:cNvPr>
          <p:cNvSpPr txBox="1">
            <a:spLocks/>
          </p:cNvSpPr>
          <p:nvPr/>
        </p:nvSpPr>
        <p:spPr bwMode="white">
          <a:xfrm>
            <a:off x="8395694" y="4567283"/>
            <a:ext cx="3751445" cy="98415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sz="2000" dirty="0">
                <a:latin typeface="+mn-lt"/>
              </a:rPr>
              <a:t>Vietnamesiske ruller</a:t>
            </a:r>
          </a:p>
        </p:txBody>
      </p:sp>
      <p:pic>
        <p:nvPicPr>
          <p:cNvPr id="1026" name="Picture 2">
            <a:extLst>
              <a:ext uri="{FF2B5EF4-FFF2-40B4-BE49-F238E27FC236}">
                <a16:creationId xmlns:a16="http://schemas.microsoft.com/office/drawing/2014/main" id="{D1E69051-A0AF-9212-842F-A339BFB9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4" y="2183105"/>
            <a:ext cx="2880135" cy="2057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2775B4-4DCD-072A-A725-F5322477C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842" y="2174899"/>
            <a:ext cx="3052997" cy="2247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BF69BB-B235-0E32-62C3-DC90A793A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218" y="2174899"/>
            <a:ext cx="3052997" cy="207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3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873615"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br>
              <a:rPr lang="da-DK" dirty="0"/>
            </a:b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r>
              <a:rPr lang="da-DK" dirty="0"/>
              <a:t>Er der forskel på kosttilskud </a:t>
            </a:r>
            <a:br>
              <a:rPr lang="da-DK" dirty="0"/>
            </a:br>
            <a:r>
              <a:rPr lang="da-DK" dirty="0"/>
              <a:t>og naturlægemidler?</a:t>
            </a:r>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val="0"/>
              </a:ext>
            </a:extLst>
          </a:blip>
          <a:srcRect/>
          <a:stretch>
            <a:fillRect/>
          </a:stretch>
        </p:blipFill>
        <p:spPr bwMode="auto">
          <a:xfrm rot="2828424">
            <a:off x="6354304" y="650092"/>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94" b="6626"/>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89E98BA1-B8FA-4158-813D-221CE8D0664E}"/>
              </a:ext>
            </a:extLst>
          </p:cNvPr>
          <p:cNvSpPr txBox="1"/>
          <p:nvPr/>
        </p:nvSpPr>
        <p:spPr>
          <a:xfrm>
            <a:off x="2750115" y="1174676"/>
            <a:ext cx="2831430" cy="553998"/>
          </a:xfrm>
          <a:prstGeom prst="rect">
            <a:avLst/>
          </a:prstGeom>
          <a:noFill/>
        </p:spPr>
        <p:txBody>
          <a:bodyPr wrap="square" lIns="0" tIns="0" rIns="0" bIns="0" rtlCol="0">
            <a:spAutoFit/>
          </a:bodyPr>
          <a:lstStyle/>
          <a:p>
            <a:pPr algn="l"/>
            <a:r>
              <a:rPr lang="da-DK" sz="3600" b="1" dirty="0">
                <a:solidFill>
                  <a:schemeClr val="accent1"/>
                </a:solidFill>
              </a:rPr>
              <a:t>Røde </a:t>
            </a:r>
            <a:r>
              <a:rPr lang="da-DK" sz="3600" b="1" dirty="0" err="1">
                <a:solidFill>
                  <a:schemeClr val="accent1"/>
                </a:solidFill>
              </a:rPr>
              <a:t>gærris</a:t>
            </a:r>
            <a:r>
              <a:rPr lang="da-DK" sz="3600" b="1" dirty="0">
                <a:solidFill>
                  <a:schemeClr val="accent1"/>
                </a:solidFill>
              </a:rPr>
              <a:t>?</a:t>
            </a:r>
          </a:p>
        </p:txBody>
      </p:sp>
    </p:spTree>
    <p:extLst>
      <p:ext uri="{BB962C8B-B14F-4D97-AF65-F5344CB8AC3E}">
        <p14:creationId xmlns:p14="http://schemas.microsoft.com/office/powerpoint/2010/main" val="238985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27</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885440"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28-07-2022</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sz="4000" dirty="0"/>
              <a:t> Fedt fra planteriget </a:t>
            </a:r>
          </a:p>
          <a:p>
            <a:pPr marL="342900" indent="-342900">
              <a:lnSpc>
                <a:spcPct val="100000"/>
              </a:lnSpc>
              <a:buFont typeface="Courier New" panose="02070309020205020404" pitchFamily="49" charset="0"/>
              <a:buChar char="o"/>
            </a:pPr>
            <a:r>
              <a:rPr lang="da-DK" sz="4000" dirty="0"/>
              <a:t> Fisk </a:t>
            </a:r>
          </a:p>
          <a:p>
            <a:pPr marL="342900" indent="-342900">
              <a:lnSpc>
                <a:spcPct val="100000"/>
              </a:lnSpc>
              <a:buFont typeface="Courier New" panose="02070309020205020404" pitchFamily="49" charset="0"/>
              <a:buChar char="o"/>
            </a:pPr>
            <a:r>
              <a:rPr lang="da-DK" sz="4000" dirty="0"/>
              <a:t> Frugt og grønt </a:t>
            </a:r>
          </a:p>
          <a:p>
            <a:pPr marL="342900" indent="-342900">
              <a:lnSpc>
                <a:spcPct val="100000"/>
              </a:lnSpc>
              <a:buFont typeface="Courier New" panose="02070309020205020404" pitchFamily="49" charset="0"/>
              <a:buChar char="o"/>
            </a:pPr>
            <a:r>
              <a:rPr lang="da-DK" sz="4000" dirty="0"/>
              <a:t> Fuldkorn</a:t>
            </a:r>
          </a:p>
          <a:p>
            <a:pPr marL="342900" indent="-342900">
              <a:lnSpc>
                <a:spcPct val="100000"/>
              </a:lnSpc>
              <a:buFont typeface="Courier New" panose="02070309020205020404" pitchFamily="49" charset="0"/>
              <a:buChar char="o"/>
            </a:pPr>
            <a:r>
              <a:rPr lang="da-DK" sz="4000"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51"/>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579334E-6F93-4F8B-B395-E9B1BD6874FD}"/>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B484036D-F2CA-4D9B-ACAC-0F81581134D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9F876B-E1EA-40F9-9D18-4C172C557271}"/>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el 4">
            <a:extLst>
              <a:ext uri="{FF2B5EF4-FFF2-40B4-BE49-F238E27FC236}">
                <a16:creationId xmlns:a16="http://schemas.microsoft.com/office/drawing/2014/main" id="{00B65AAF-8687-496A-8B1B-ABEBB6ED2AAD}"/>
              </a:ext>
            </a:extLst>
          </p:cNvPr>
          <p:cNvSpPr>
            <a:spLocks noGrp="1"/>
          </p:cNvSpPr>
          <p:nvPr>
            <p:ph type="title"/>
          </p:nvPr>
        </p:nvSpPr>
        <p:spPr/>
        <p:txBody>
          <a:bodyPr/>
          <a:lstStyle/>
          <a:p>
            <a:r>
              <a:rPr lang="da-DK" b="0" dirty="0"/>
              <a:t>Erstat mættet fedt</a:t>
            </a:r>
            <a:br>
              <a:rPr lang="da-DK" b="0" dirty="0"/>
            </a:br>
            <a:r>
              <a:rPr lang="da-DK" b="0" dirty="0"/>
              <a:t>med umættet fedt </a:t>
            </a:r>
          </a:p>
        </p:txBody>
      </p:sp>
      <p:sp>
        <p:nvSpPr>
          <p:cNvPr id="6" name="Pladsholder til tekst 5">
            <a:extLst>
              <a:ext uri="{FF2B5EF4-FFF2-40B4-BE49-F238E27FC236}">
                <a16:creationId xmlns:a16="http://schemas.microsoft.com/office/drawing/2014/main" id="{33E9E6B0-BFE3-4C29-9423-55A42FA8E0FE}"/>
              </a:ext>
            </a:extLst>
          </p:cNvPr>
          <p:cNvSpPr>
            <a:spLocks noGrp="1"/>
          </p:cNvSpPr>
          <p:nvPr>
            <p:ph type="body" sz="quarter" idx="13"/>
          </p:nvPr>
        </p:nvSpPr>
        <p:spPr>
          <a:xfrm>
            <a:off x="254833" y="2429889"/>
            <a:ext cx="11937167" cy="2629474"/>
          </a:xfrm>
        </p:spPr>
        <p:txBody>
          <a:bodyPr/>
          <a:lstStyle/>
          <a:p>
            <a:pPr marL="342900" indent="-342900">
              <a:buFont typeface="Courier New" panose="02070309020205020404" pitchFamily="49" charset="0"/>
              <a:buChar char="o"/>
            </a:pPr>
            <a:r>
              <a:rPr lang="da-DK" dirty="0"/>
              <a:t>Et højt kolesteroltal afhænger af typer af fedt og ikke af mængden af fedt.  </a:t>
            </a:r>
          </a:p>
          <a:p>
            <a:pPr marL="342900" indent="-342900">
              <a:buFont typeface="Courier New" panose="02070309020205020404" pitchFamily="49" charset="0"/>
              <a:buChar char="o"/>
            </a:pPr>
            <a:r>
              <a:rPr lang="da-DK" dirty="0"/>
              <a:t> Gevinsten opnås når mættet fedt erstattes med umættet fedt og fuldkorn </a:t>
            </a:r>
          </a:p>
          <a:p>
            <a:pPr marL="342900" indent="-342900">
              <a:buFont typeface="Courier New" panose="02070309020205020404" pitchFamily="49" charset="0"/>
              <a:buChar char="o"/>
            </a:pPr>
            <a:endParaRPr lang="da-DK" dirty="0"/>
          </a:p>
        </p:txBody>
      </p:sp>
      <p:pic>
        <p:nvPicPr>
          <p:cNvPr id="7" name="Picture 2">
            <a:extLst>
              <a:ext uri="{FF2B5EF4-FFF2-40B4-BE49-F238E27FC236}">
                <a16:creationId xmlns:a16="http://schemas.microsoft.com/office/drawing/2014/main" id="{ACE483DA-73C2-4B86-BA99-D493204DD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927" y="3429000"/>
            <a:ext cx="3308176" cy="24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ladsholder til indhold 3">
            <a:extLst>
              <a:ext uri="{FF2B5EF4-FFF2-40B4-BE49-F238E27FC236}">
                <a16:creationId xmlns:a16="http://schemas.microsoft.com/office/drawing/2014/main" id="{E5B286CB-0989-4516-B8F5-B5CBD4472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416" y="3501804"/>
            <a:ext cx="3861657" cy="2470931"/>
          </a:xfrm>
          <a:prstGeom prst="rect">
            <a:avLst/>
          </a:prstGeom>
        </p:spPr>
      </p:pic>
      <p:pic>
        <p:nvPicPr>
          <p:cNvPr id="2052" name="Picture 4" descr="Gulv pile til lige ud direktion, Røde, 10 stk - 125x270 mm">
            <a:extLst>
              <a:ext uri="{FF2B5EF4-FFF2-40B4-BE49-F238E27FC236}">
                <a16:creationId xmlns:a16="http://schemas.microsoft.com/office/drawing/2014/main" id="{B7B2A869-E966-D9AD-D438-007888DC2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081242" y="3343262"/>
            <a:ext cx="1243057" cy="26294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ulv pile til lige ud direktion, Grøn, 10 stk - 125 x 270 mm - Skilte Covid  19 - SikkerhedsGiganten">
            <a:extLst>
              <a:ext uri="{FF2B5EF4-FFF2-40B4-BE49-F238E27FC236}">
                <a16:creationId xmlns:a16="http://schemas.microsoft.com/office/drawing/2014/main" id="{7D87FC10-8A2B-B7AB-D694-4BBD9D900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0590" y="3512633"/>
            <a:ext cx="1384197" cy="24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7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Fedt fra planteriget</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798638"/>
            <a:ext cx="6688800" cy="4010297"/>
          </a:xfrm>
        </p:spPr>
        <p:txBody>
          <a:bodyPr/>
          <a:lstStyle/>
          <a:p>
            <a:pPr marL="342900" indent="-342900">
              <a:buFont typeface="Courier New" panose="02070309020205020404" pitchFamily="49" charset="0"/>
              <a:buChar char="o"/>
            </a:pPr>
            <a:r>
              <a:rPr lang="da-DK" b="1" dirty="0"/>
              <a:t>De officielle kostråd</a:t>
            </a:r>
            <a:endParaRPr lang="da-DK" dirty="0"/>
          </a:p>
          <a:p>
            <a:r>
              <a:rPr lang="da-DK" dirty="0">
                <a:latin typeface="+mj-lt"/>
              </a:rPr>
              <a:t>	</a:t>
            </a:r>
            <a:r>
              <a:rPr lang="da-DK" sz="2000" i="1" dirty="0">
                <a:latin typeface="+mn-lt"/>
              </a:rPr>
              <a:t>Vælg planteolier</a:t>
            </a:r>
          </a:p>
          <a:p>
            <a:endParaRPr lang="da-DK" dirty="0"/>
          </a:p>
          <a:p>
            <a:pPr marL="342900" indent="-342900">
              <a:buFont typeface="Courier New" panose="02070309020205020404" pitchFamily="49" charset="0"/>
              <a:buChar char="o"/>
            </a:pPr>
            <a:r>
              <a:rPr lang="da-DK" b="1" dirty="0"/>
              <a:t>Hvorfor skal vi spise fedt?</a:t>
            </a:r>
          </a:p>
          <a:p>
            <a:endParaRPr lang="da-DK" dirty="0"/>
          </a:p>
          <a:p>
            <a:pPr marL="342900" indent="-342900">
              <a:buFont typeface="Courier New" panose="02070309020205020404" pitchFamily="49" charset="0"/>
              <a:buChar char="o"/>
            </a:pPr>
            <a:r>
              <a:rPr lang="da-DK" b="1" dirty="0"/>
              <a:t>Hvordan?</a:t>
            </a:r>
            <a:endParaRPr lang="da-DK" dirty="0"/>
          </a:p>
          <a:p>
            <a:pPr>
              <a:buNone/>
            </a:pPr>
            <a:r>
              <a:rPr lang="da-DK" i="1" dirty="0"/>
              <a:t>	</a:t>
            </a:r>
            <a:r>
              <a:rPr lang="da-DK" sz="2000" i="1" dirty="0"/>
              <a:t>erstat smør med olie, mayonnaise, remoulade </a:t>
            </a:r>
          </a:p>
          <a:p>
            <a:pPr>
              <a:buNone/>
            </a:pPr>
            <a:r>
              <a:rPr lang="da-DK" sz="2000" i="1" dirty="0"/>
              <a:t>	udskift kødpålæg med fisk</a:t>
            </a:r>
          </a:p>
          <a:p>
            <a:pPr>
              <a:buNone/>
            </a:pPr>
            <a:r>
              <a:rPr lang="da-DK" sz="2000" i="1" dirty="0"/>
              <a:t>	udskift ostetern i salaten med avokado og olien</a:t>
            </a:r>
          </a:p>
          <a:p>
            <a:pPr>
              <a:buNone/>
            </a:pPr>
            <a:r>
              <a:rPr lang="da-DK" sz="2000" i="1" dirty="0"/>
              <a:t>	ombyt småkager og chips med nøddemix</a:t>
            </a:r>
          </a:p>
          <a:p>
            <a:pPr>
              <a:buNone/>
            </a:pPr>
            <a:endParaRPr lang="da-DK" sz="2000" i="1" dirty="0">
              <a:latin typeface="+mn-lt"/>
            </a:endParaRPr>
          </a:p>
          <a:p>
            <a:endParaRPr lang="da-DK" i="1" dirty="0"/>
          </a:p>
        </p:txBody>
      </p:sp>
      <p:pic>
        <p:nvPicPr>
          <p:cNvPr id="1026" name="Picture 2" descr="butter heart melting  heart fats stock pictures, royalty-free photos &amp; images">
            <a:extLst>
              <a:ext uri="{FF2B5EF4-FFF2-40B4-BE49-F238E27FC236}">
                <a16:creationId xmlns:a16="http://schemas.microsoft.com/office/drawing/2014/main" id="{00748D33-AE01-4C1C-A5AC-E1516BB35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9" r="9414"/>
          <a:stretch/>
        </p:blipFill>
        <p:spPr bwMode="auto">
          <a:xfrm>
            <a:off x="7585023" y="-24114"/>
            <a:ext cx="3777522" cy="68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1805052"/>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350 g fisk om ugen</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2 gange om uge</a:t>
            </a:r>
          </a:p>
          <a:p>
            <a:pPr>
              <a:buNone/>
            </a:pPr>
            <a:r>
              <a:rPr lang="da-DK" sz="2000" i="1" dirty="0">
                <a:latin typeface="+mn-lt"/>
              </a:rPr>
              <a:t>	Erstat kødpålæg med fiskepålæg </a:t>
            </a:r>
          </a:p>
          <a:p>
            <a:pPr>
              <a:buNone/>
            </a:pPr>
            <a:r>
              <a:rPr lang="da-DK" sz="2000" i="1" dirty="0">
                <a:latin typeface="+mn-lt"/>
              </a:rPr>
              <a:t>	Spis gerne fisk fra frost</a:t>
            </a:r>
          </a:p>
          <a:p>
            <a:pPr>
              <a:buNone/>
            </a:pPr>
            <a:r>
              <a:rPr lang="da-DK" sz="2000" i="1" dirty="0">
                <a:latin typeface="+mn-lt"/>
              </a:rPr>
              <a:t>	Hav altid fiskekonserves i huset</a:t>
            </a:r>
          </a:p>
          <a:p>
            <a:br>
              <a:rPr lang="da-DK" dirty="0"/>
            </a:br>
            <a:r>
              <a:rPr lang="da-DK" dirty="0"/>
              <a:t>	</a:t>
            </a:r>
          </a:p>
        </p:txBody>
      </p:sp>
      <p:pic>
        <p:nvPicPr>
          <p:cNvPr id="3074" name="Picture 2" descr="Fresh salmon steak with a variety of seafood and herbs.  fish stock pictures, royalty-free photos &amp; images">
            <a:extLst>
              <a:ext uri="{FF2B5EF4-FFF2-40B4-BE49-F238E27FC236}">
                <a16:creationId xmlns:a16="http://schemas.microsoft.com/office/drawing/2014/main" id="{3E4D2B77-2595-4783-B60D-40C0CC17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87244"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799" y="1563776"/>
            <a:ext cx="7211115" cy="4314510"/>
          </a:xfrm>
        </p:spPr>
        <p:txBody>
          <a:bodyPr/>
          <a:lstStyle/>
          <a:p>
            <a:pPr marL="342900" indent="-342900">
              <a:buFont typeface="Courier New" panose="02070309020205020404" pitchFamily="49" charset="0"/>
              <a:buChar char="o"/>
            </a:pPr>
            <a:r>
              <a:rPr lang="da-DK" b="1" dirty="0"/>
              <a:t>De officielle kostråd</a:t>
            </a:r>
            <a:br>
              <a:rPr lang="da-DK" dirty="0"/>
            </a:br>
            <a:r>
              <a:rPr lang="da-DK" dirty="0"/>
              <a:t>	</a:t>
            </a:r>
            <a:r>
              <a:rPr lang="da-DK" sz="2000" i="1" dirty="0">
                <a:latin typeface="+mn-lt"/>
              </a:rPr>
              <a:t>Spis flere grøntsager og frugter </a:t>
            </a:r>
          </a:p>
          <a:p>
            <a:pPr marL="342900" lvl="2" indent="-342900">
              <a:buFont typeface="Courier New" panose="02070309020205020404" pitchFamily="49" charset="0"/>
              <a:buChar char="o"/>
            </a:pPr>
            <a:r>
              <a:rPr lang="da-DK" i="1" dirty="0"/>
              <a:t>Spis 600 g dagligt</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Hav snackgrønt klargjort</a:t>
            </a:r>
            <a:r>
              <a:rPr lang="da-DK" sz="2000" i="1" dirty="0">
                <a:latin typeface="+mn-lt"/>
              </a:rPr>
              <a:t> i køleskabet</a:t>
            </a:r>
          </a:p>
          <a:p>
            <a:pPr>
              <a:buNone/>
            </a:pPr>
            <a:r>
              <a:rPr lang="da-DK" sz="2000" i="1" dirty="0">
                <a:latin typeface="+mn-lt"/>
              </a:rPr>
              <a:t>	Tag frugt med på farten</a:t>
            </a:r>
          </a:p>
          <a:p>
            <a:pPr>
              <a:buNone/>
            </a:pPr>
            <a:r>
              <a:rPr lang="da-DK" sz="2000" i="1" dirty="0">
                <a:latin typeface="+mn-lt"/>
              </a:rPr>
              <a:t>	Lad frugtskålen står fremme på bordet </a:t>
            </a:r>
            <a:br>
              <a:rPr lang="da-DK" sz="2000" i="1" dirty="0">
                <a:latin typeface="+mn-lt"/>
              </a:rPr>
            </a:br>
            <a:r>
              <a:rPr lang="da-DK" sz="2000" i="1" dirty="0">
                <a:latin typeface="+mn-lt"/>
              </a:rPr>
              <a:t>	Sæt frugt og grønt, hvor der før stod slik</a:t>
            </a:r>
          </a:p>
          <a:p>
            <a:pPr marL="342900" indent="-342900">
              <a:buFont typeface="Courier New" panose="02070309020205020404" pitchFamily="49" charset="0"/>
              <a:buChar char="o"/>
            </a:pPr>
            <a:endParaRPr lang="da-DK" b="1" dirty="0"/>
          </a:p>
        </p:txBody>
      </p:sp>
      <p:pic>
        <p:nvPicPr>
          <p:cNvPr id="8"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1D0F8D1A-3D5C-4CF9-99A5-8924708AE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dirty="0">
                <a:latin typeface="+mn-lt"/>
              </a:rPr>
              <a:t>	75 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graphicFrame>
        <p:nvGraphicFramePr>
          <p:cNvPr id="9" name="Tabel 9">
            <a:extLst>
              <a:ext uri="{FF2B5EF4-FFF2-40B4-BE49-F238E27FC236}">
                <a16:creationId xmlns:a16="http://schemas.microsoft.com/office/drawing/2014/main" id="{EA98ED90-FAD2-4637-A23B-7AAEBD7543DD}"/>
              </a:ext>
            </a:extLst>
          </p:cNvPr>
          <p:cNvGraphicFramePr>
            <a:graphicFrameLocks noGrp="1"/>
          </p:cNvGraphicFramePr>
          <p:nvPr>
            <p:extLst>
              <p:ext uri="{D42A27DB-BD31-4B8C-83A1-F6EECF244321}">
                <p14:modId xmlns:p14="http://schemas.microsoft.com/office/powerpoint/2010/main" val="1982156857"/>
              </p:ext>
            </p:extLst>
          </p:nvPr>
        </p:nvGraphicFramePr>
        <p:xfrm>
          <a:off x="5208804" y="1452245"/>
          <a:ext cx="4888267" cy="4145280"/>
        </p:xfrm>
        <a:graphic>
          <a:graphicData uri="http://schemas.openxmlformats.org/drawingml/2006/table">
            <a:tbl>
              <a:tblPr firstRow="1" bandRow="1">
                <a:tableStyleId>{17292A2E-F333-43FB-9621-5CBBE7FDCDCB}</a:tableStyleId>
              </a:tblPr>
              <a:tblGrid>
                <a:gridCol w="2414016">
                  <a:extLst>
                    <a:ext uri="{9D8B030D-6E8A-4147-A177-3AD203B41FA5}">
                      <a16:colId xmlns:a16="http://schemas.microsoft.com/office/drawing/2014/main" val="1746828933"/>
                    </a:ext>
                  </a:extLst>
                </a:gridCol>
                <a:gridCol w="2474251">
                  <a:extLst>
                    <a:ext uri="{9D8B030D-6E8A-4147-A177-3AD203B41FA5}">
                      <a16:colId xmlns:a16="http://schemas.microsoft.com/office/drawing/2014/main" val="2854229857"/>
                    </a:ext>
                  </a:extLst>
                </a:gridCol>
              </a:tblGrid>
              <a:tr h="246635">
                <a:tc gridSpan="2">
                  <a:txBody>
                    <a:bodyPr/>
                    <a:lstStyle/>
                    <a:p>
                      <a:pPr algn="ctr"/>
                      <a:r>
                        <a:rPr lang="da-DK" sz="2000" dirty="0"/>
                        <a:t>Hvad er fuldkorn og ikke fuldkorn?</a:t>
                      </a:r>
                    </a:p>
                  </a:txBody>
                  <a:tcPr/>
                </a:tc>
                <a:tc hMerge="1">
                  <a:txBody>
                    <a:bodyPr/>
                    <a:lstStyle/>
                    <a:p>
                      <a:endParaRPr lang="da-DK" dirty="0"/>
                    </a:p>
                  </a:txBody>
                  <a:tcPr/>
                </a:tc>
                <a:extLst>
                  <a:ext uri="{0D108BD9-81ED-4DB2-BD59-A6C34878D82A}">
                    <a16:rowId xmlns:a16="http://schemas.microsoft.com/office/drawing/2014/main" val="767305589"/>
                  </a:ext>
                </a:extLst>
              </a:tr>
              <a:tr h="370840">
                <a:tc>
                  <a:txBody>
                    <a:bodyPr/>
                    <a:lstStyle/>
                    <a:p>
                      <a:pPr marL="285750" indent="-285750">
                        <a:lnSpc>
                          <a:spcPct val="150000"/>
                        </a:lnSpc>
                        <a:buFont typeface="Wingdings" panose="05000000000000000000" pitchFamily="2" charset="2"/>
                        <a:buChar char="ü"/>
                      </a:pPr>
                      <a:r>
                        <a:rPr lang="da-DK" dirty="0">
                          <a:solidFill>
                            <a:schemeClr val="bg1"/>
                          </a:solidFill>
                        </a:rPr>
                        <a:t>Hvede </a:t>
                      </a:r>
                    </a:p>
                    <a:p>
                      <a:pPr marL="285750" indent="-285750">
                        <a:lnSpc>
                          <a:spcPct val="150000"/>
                        </a:lnSpc>
                        <a:buFont typeface="Wingdings" panose="05000000000000000000" pitchFamily="2" charset="2"/>
                        <a:buChar char="ü"/>
                      </a:pPr>
                      <a:r>
                        <a:rPr lang="da-DK" dirty="0">
                          <a:solidFill>
                            <a:schemeClr val="bg1"/>
                          </a:solidFill>
                        </a:rPr>
                        <a:t>Spelt</a:t>
                      </a:r>
                    </a:p>
                    <a:p>
                      <a:pPr marL="285750" indent="-285750">
                        <a:lnSpc>
                          <a:spcPct val="150000"/>
                        </a:lnSpc>
                        <a:buFont typeface="Wingdings" panose="05000000000000000000" pitchFamily="2" charset="2"/>
                        <a:buChar char="ü"/>
                      </a:pPr>
                      <a:r>
                        <a:rPr lang="da-DK" dirty="0">
                          <a:solidFill>
                            <a:schemeClr val="bg1"/>
                          </a:solidFill>
                        </a:rPr>
                        <a:t>Byg</a:t>
                      </a:r>
                    </a:p>
                    <a:p>
                      <a:pPr marL="285750" indent="-285750">
                        <a:lnSpc>
                          <a:spcPct val="150000"/>
                        </a:lnSpc>
                        <a:buFont typeface="Wingdings" panose="05000000000000000000" pitchFamily="2" charset="2"/>
                        <a:buChar char="ü"/>
                      </a:pPr>
                      <a:r>
                        <a:rPr lang="da-DK" dirty="0">
                          <a:solidFill>
                            <a:schemeClr val="bg1"/>
                          </a:solidFill>
                        </a:rPr>
                        <a:t>Rug</a:t>
                      </a:r>
                    </a:p>
                    <a:p>
                      <a:pPr marL="285750" indent="-285750">
                        <a:lnSpc>
                          <a:spcPct val="150000"/>
                        </a:lnSpc>
                        <a:buFont typeface="Wingdings" panose="05000000000000000000" pitchFamily="2" charset="2"/>
                        <a:buChar char="ü"/>
                      </a:pPr>
                      <a:r>
                        <a:rPr lang="da-DK" dirty="0">
                          <a:solidFill>
                            <a:schemeClr val="bg1"/>
                          </a:solidFill>
                        </a:rPr>
                        <a:t>Havre</a:t>
                      </a:r>
                    </a:p>
                    <a:p>
                      <a:pPr marL="285750" indent="-285750">
                        <a:lnSpc>
                          <a:spcPct val="150000"/>
                        </a:lnSpc>
                        <a:buFont typeface="Wingdings" panose="05000000000000000000" pitchFamily="2" charset="2"/>
                        <a:buChar char="ü"/>
                      </a:pPr>
                      <a:r>
                        <a:rPr lang="da-DK" dirty="0">
                          <a:solidFill>
                            <a:schemeClr val="bg1"/>
                          </a:solidFill>
                        </a:rPr>
                        <a:t>Ris (Brune og røde)</a:t>
                      </a:r>
                    </a:p>
                    <a:p>
                      <a:pPr marL="285750" indent="-285750">
                        <a:lnSpc>
                          <a:spcPct val="150000"/>
                        </a:lnSpc>
                        <a:buFont typeface="Wingdings" panose="05000000000000000000" pitchFamily="2" charset="2"/>
                        <a:buChar char="ü"/>
                      </a:pPr>
                      <a:r>
                        <a:rPr lang="da-DK" dirty="0">
                          <a:solidFill>
                            <a:schemeClr val="bg1"/>
                          </a:solidFill>
                        </a:rPr>
                        <a:t>Hirse</a:t>
                      </a:r>
                    </a:p>
                    <a:p>
                      <a:pPr marL="285750" indent="-285750">
                        <a:lnSpc>
                          <a:spcPct val="150000"/>
                        </a:lnSpc>
                        <a:buFont typeface="Wingdings" panose="05000000000000000000" pitchFamily="2" charset="2"/>
                        <a:buChar char="ü"/>
                      </a:pPr>
                      <a:r>
                        <a:rPr lang="da-DK" dirty="0">
                          <a:solidFill>
                            <a:schemeClr val="bg1"/>
                          </a:solidFill>
                        </a:rPr>
                        <a:t>Majs (tørret)</a:t>
                      </a:r>
                    </a:p>
                    <a:p>
                      <a:pPr marL="285750" indent="-285750">
                        <a:lnSpc>
                          <a:spcPct val="150000"/>
                        </a:lnSpc>
                        <a:buFont typeface="Wingdings" panose="05000000000000000000" pitchFamily="2" charset="2"/>
                        <a:buChar char="ü"/>
                      </a:pPr>
                      <a:r>
                        <a:rPr lang="da-DK" dirty="0">
                          <a:solidFill>
                            <a:schemeClr val="bg1"/>
                          </a:solidFill>
                        </a:rPr>
                        <a:t>Durra/Sorghum</a:t>
                      </a:r>
                      <a:endParaRPr lang="da-DK" dirty="0">
                        <a:solidFill>
                          <a:schemeClr val="bg1"/>
                        </a:solidFill>
                        <a:latin typeface="+mj-lt"/>
                      </a:endParaRPr>
                    </a:p>
                  </a:txBody>
                  <a:tcPr/>
                </a:tc>
                <a:tc>
                  <a:txBody>
                    <a:bodyPr/>
                    <a:lstStyle/>
                    <a:p>
                      <a:pPr marL="457200" lvl="1" indent="0">
                        <a:lnSpc>
                          <a:spcPct val="150000"/>
                        </a:lnSpc>
                        <a:buFontTx/>
                        <a:buNone/>
                      </a:pPr>
                      <a:r>
                        <a:rPr lang="da-DK" dirty="0">
                          <a:solidFill>
                            <a:schemeClr val="bg1"/>
                          </a:solidFill>
                        </a:rPr>
                        <a:t>Græskarkerner</a:t>
                      </a:r>
                    </a:p>
                    <a:p>
                      <a:pPr marL="457200" lvl="1" indent="0">
                        <a:lnSpc>
                          <a:spcPct val="150000"/>
                        </a:lnSpc>
                        <a:buFontTx/>
                        <a:buNone/>
                      </a:pPr>
                      <a:r>
                        <a:rPr lang="da-DK" dirty="0">
                          <a:solidFill>
                            <a:schemeClr val="bg1"/>
                          </a:solidFill>
                        </a:rPr>
                        <a:t>Solsikkekerner</a:t>
                      </a:r>
                    </a:p>
                    <a:p>
                      <a:pPr marL="457200" lvl="1" indent="0">
                        <a:lnSpc>
                          <a:spcPct val="150000"/>
                        </a:lnSpc>
                        <a:buFontTx/>
                        <a:buNone/>
                      </a:pPr>
                      <a:r>
                        <a:rPr lang="da-DK" dirty="0">
                          <a:solidFill>
                            <a:schemeClr val="bg1"/>
                          </a:solidFill>
                        </a:rPr>
                        <a:t>Sesamfrø</a:t>
                      </a:r>
                    </a:p>
                    <a:p>
                      <a:pPr marL="457200" lvl="1" indent="0">
                        <a:lnSpc>
                          <a:spcPct val="150000"/>
                        </a:lnSpc>
                        <a:buFontTx/>
                        <a:buNone/>
                      </a:pPr>
                      <a:r>
                        <a:rPr lang="da-DK" dirty="0">
                          <a:solidFill>
                            <a:schemeClr val="bg1"/>
                          </a:solidFill>
                        </a:rPr>
                        <a:t>Vilde ris</a:t>
                      </a:r>
                    </a:p>
                    <a:p>
                      <a:pPr marL="457200" lvl="1" indent="0">
                        <a:lnSpc>
                          <a:spcPct val="150000"/>
                        </a:lnSpc>
                        <a:buFontTx/>
                        <a:buNone/>
                      </a:pPr>
                      <a:r>
                        <a:rPr lang="da-DK" dirty="0">
                          <a:solidFill>
                            <a:schemeClr val="bg1"/>
                          </a:solidFill>
                        </a:rPr>
                        <a:t>Boghvede</a:t>
                      </a:r>
                    </a:p>
                    <a:p>
                      <a:pPr marL="457200" lvl="1" indent="0">
                        <a:lnSpc>
                          <a:spcPct val="150000"/>
                        </a:lnSpc>
                        <a:buFontTx/>
                        <a:buNone/>
                      </a:pPr>
                      <a:r>
                        <a:rPr lang="da-DK" dirty="0">
                          <a:solidFill>
                            <a:schemeClr val="bg1"/>
                          </a:solidFill>
                        </a:rPr>
                        <a:t>Quinoa</a:t>
                      </a:r>
                      <a:endParaRPr lang="da-DK" dirty="0">
                        <a:solidFill>
                          <a:schemeClr val="bg1"/>
                        </a:solidFill>
                        <a:latin typeface="+mj-lt"/>
                      </a:endParaRPr>
                    </a:p>
                  </a:txBody>
                  <a:tcPr/>
                </a:tc>
                <a:extLst>
                  <a:ext uri="{0D108BD9-81ED-4DB2-BD59-A6C34878D82A}">
                    <a16:rowId xmlns:a16="http://schemas.microsoft.com/office/drawing/2014/main" val="1040796559"/>
                  </a:ext>
                </a:extLst>
              </a:tr>
            </a:tbl>
          </a:graphicData>
        </a:graphic>
      </p:graphicFrame>
      <p:pic>
        <p:nvPicPr>
          <p:cNvPr id="11" name="Grafik 10" descr="Badge Kryds kontur">
            <a:extLst>
              <a:ext uri="{FF2B5EF4-FFF2-40B4-BE49-F238E27FC236}">
                <a16:creationId xmlns:a16="http://schemas.microsoft.com/office/drawing/2014/main" id="{C65084EA-BC32-426E-821C-9ACFB8CF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1940252"/>
            <a:ext cx="333049" cy="333049"/>
          </a:xfrm>
          <a:prstGeom prst="rect">
            <a:avLst/>
          </a:prstGeom>
        </p:spPr>
      </p:pic>
      <p:pic>
        <p:nvPicPr>
          <p:cNvPr id="12" name="Grafik 11" descr="Badge Kryds kontur">
            <a:extLst>
              <a:ext uri="{FF2B5EF4-FFF2-40B4-BE49-F238E27FC236}">
                <a16:creationId xmlns:a16="http://schemas.microsoft.com/office/drawing/2014/main" id="{BBA3FB49-D4E8-4458-90C8-702058460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357038"/>
            <a:ext cx="333049" cy="333049"/>
          </a:xfrm>
          <a:prstGeom prst="rect">
            <a:avLst/>
          </a:prstGeom>
        </p:spPr>
      </p:pic>
      <p:pic>
        <p:nvPicPr>
          <p:cNvPr id="13" name="Grafik 12" descr="Badge Kryds kontur">
            <a:extLst>
              <a:ext uri="{FF2B5EF4-FFF2-40B4-BE49-F238E27FC236}">
                <a16:creationId xmlns:a16="http://schemas.microsoft.com/office/drawing/2014/main" id="{CEB81DF1-20E8-4D66-B067-84A9FE569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774437"/>
            <a:ext cx="333049" cy="333049"/>
          </a:xfrm>
          <a:prstGeom prst="rect">
            <a:avLst/>
          </a:prstGeom>
        </p:spPr>
      </p:pic>
      <p:pic>
        <p:nvPicPr>
          <p:cNvPr id="14" name="Grafik 13" descr="Badge Kryds kontur">
            <a:extLst>
              <a:ext uri="{FF2B5EF4-FFF2-40B4-BE49-F238E27FC236}">
                <a16:creationId xmlns:a16="http://schemas.microsoft.com/office/drawing/2014/main" id="{1D30A324-D110-462A-83F9-20F020BF0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3191836"/>
            <a:ext cx="333049" cy="333049"/>
          </a:xfrm>
          <a:prstGeom prst="rect">
            <a:avLst/>
          </a:prstGeom>
        </p:spPr>
      </p:pic>
      <p:pic>
        <p:nvPicPr>
          <p:cNvPr id="15" name="Grafik 14" descr="Badge Kryds kontur">
            <a:extLst>
              <a:ext uri="{FF2B5EF4-FFF2-40B4-BE49-F238E27FC236}">
                <a16:creationId xmlns:a16="http://schemas.microsoft.com/office/drawing/2014/main" id="{DAA97ED9-5CBF-41F3-8840-541E8FB8D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3609235"/>
            <a:ext cx="333049" cy="333049"/>
          </a:xfrm>
          <a:prstGeom prst="rect">
            <a:avLst/>
          </a:prstGeom>
        </p:spPr>
      </p:pic>
      <p:pic>
        <p:nvPicPr>
          <p:cNvPr id="16" name="Grafik 15" descr="Badge Kryds kontur">
            <a:extLst>
              <a:ext uri="{FF2B5EF4-FFF2-40B4-BE49-F238E27FC236}">
                <a16:creationId xmlns:a16="http://schemas.microsoft.com/office/drawing/2014/main" id="{0E2E8F09-AB37-49AD-8769-DB05F4CBA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4020552"/>
            <a:ext cx="333049" cy="333049"/>
          </a:xfrm>
          <a:prstGeom prst="rect">
            <a:avLst/>
          </a:prstGeom>
        </p:spPr>
      </p:pic>
      <p:pic>
        <p:nvPicPr>
          <p:cNvPr id="7172" name="Picture 4" descr="Grain and cereal composition  wheat stock pictures, royalty-free photos &amp; images">
            <a:extLst>
              <a:ext uri="{FF2B5EF4-FFF2-40B4-BE49-F238E27FC236}">
                <a16:creationId xmlns:a16="http://schemas.microsoft.com/office/drawing/2014/main" id="{EB5F2D67-5E59-402F-8E70-670477D9C2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val="0"/>
              </a:ext>
            </a:extLst>
          </a:blip>
          <a:srcRect/>
          <a:stretch>
            <a:fillRect/>
          </a:stretch>
        </p:blipFill>
        <p:spPr bwMode="auto">
          <a:xfrm>
            <a:off x="6858638" y="3524885"/>
            <a:ext cx="5333362" cy="400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4B2CB1-80B5-46FB-9C2D-F7348407A736}"/>
              </a:ext>
            </a:extLst>
          </p:cNvPr>
          <p:cNvSpPr>
            <a:spLocks noGrp="1"/>
          </p:cNvSpPr>
          <p:nvPr>
            <p:ph type="dt" sz="half" idx="15"/>
          </p:nvPr>
        </p:nvSpPr>
        <p:spPr/>
        <p:txBody>
          <a:bodyPr/>
          <a:lstStyle/>
          <a:p>
            <a:fld id="{5353A4AC-092C-4486-A405-1ED992DA45AA}" type="datetime1">
              <a:rPr lang="da-DK" smtClean="0"/>
              <a:t>28-07-2022</a:t>
            </a:fld>
            <a:endParaRPr lang="da-DK" dirty="0"/>
          </a:p>
        </p:txBody>
      </p:sp>
      <p:sp>
        <p:nvSpPr>
          <p:cNvPr id="3" name="Pladsholder til sidefod 2">
            <a:extLst>
              <a:ext uri="{FF2B5EF4-FFF2-40B4-BE49-F238E27FC236}">
                <a16:creationId xmlns:a16="http://schemas.microsoft.com/office/drawing/2014/main" id="{1F9103B1-5046-4E71-9306-A36E30B3AC4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26BF2E-4BB7-45A9-8019-F07B49CB6231}"/>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0C53EA8D-117D-4DD3-997A-B44884C20637}"/>
              </a:ext>
            </a:extLst>
          </p:cNvPr>
          <p:cNvSpPr>
            <a:spLocks noGrp="1"/>
          </p:cNvSpPr>
          <p:nvPr>
            <p:ph type="title"/>
          </p:nvPr>
        </p:nvSpPr>
        <p:spPr/>
        <p:txBody>
          <a:bodyPr/>
          <a:lstStyle/>
          <a:p>
            <a:r>
              <a:rPr lang="da-DK" b="0" dirty="0"/>
              <a:t>Fuldkorn</a:t>
            </a:r>
          </a:p>
        </p:txBody>
      </p:sp>
      <p:sp>
        <p:nvSpPr>
          <p:cNvPr id="6" name="Pladsholder til tekst 5">
            <a:extLst>
              <a:ext uri="{FF2B5EF4-FFF2-40B4-BE49-F238E27FC236}">
                <a16:creationId xmlns:a16="http://schemas.microsoft.com/office/drawing/2014/main" id="{67CAA302-D3B1-4170-94E0-0A72B6CFA799}"/>
              </a:ext>
            </a:extLst>
          </p:cNvPr>
          <p:cNvSpPr>
            <a:spLocks noGrp="1"/>
          </p:cNvSpPr>
          <p:nvPr>
            <p:ph type="body" sz="quarter" idx="13"/>
          </p:nvPr>
        </p:nvSpPr>
        <p:spPr>
          <a:xfrm>
            <a:off x="4095170" y="655050"/>
            <a:ext cx="5172119" cy="1258638"/>
          </a:xfrm>
        </p:spPr>
        <p:txBody>
          <a:bodyPr/>
          <a:lstStyle/>
          <a:p>
            <a:pPr marL="342900" indent="-342900">
              <a:buFont typeface="Courier New" panose="02070309020205020404" pitchFamily="49" charset="0"/>
              <a:buChar char="o"/>
            </a:pPr>
            <a:r>
              <a:rPr lang="da-DK" dirty="0"/>
              <a:t>Sådan får du 75 g. fuldkorn:</a:t>
            </a:r>
          </a:p>
          <a:p>
            <a:pPr>
              <a:buNone/>
            </a:pPr>
            <a:endParaRPr lang="da-DK" dirty="0"/>
          </a:p>
        </p:txBody>
      </p:sp>
      <p:pic>
        <p:nvPicPr>
          <p:cNvPr id="8" name="Billede 7">
            <a:extLst>
              <a:ext uri="{FF2B5EF4-FFF2-40B4-BE49-F238E27FC236}">
                <a16:creationId xmlns:a16="http://schemas.microsoft.com/office/drawing/2014/main" id="{09257E8D-D900-475D-91CA-D25D74751679}"/>
              </a:ext>
            </a:extLst>
          </p:cNvPr>
          <p:cNvPicPr>
            <a:picLocks noChangeAspect="1"/>
          </p:cNvPicPr>
          <p:nvPr/>
        </p:nvPicPr>
        <p:blipFill rotWithShape="1">
          <a:blip r:embed="rId3"/>
          <a:srcRect l="13231" t="18805" r="62837" b="52959"/>
          <a:stretch/>
        </p:blipFill>
        <p:spPr>
          <a:xfrm>
            <a:off x="2225709" y="1284370"/>
            <a:ext cx="3870291" cy="2568553"/>
          </a:xfrm>
          <a:prstGeom prst="rect">
            <a:avLst/>
          </a:prstGeom>
        </p:spPr>
      </p:pic>
      <p:pic>
        <p:nvPicPr>
          <p:cNvPr id="10" name="Billede 9">
            <a:extLst>
              <a:ext uri="{FF2B5EF4-FFF2-40B4-BE49-F238E27FC236}">
                <a16:creationId xmlns:a16="http://schemas.microsoft.com/office/drawing/2014/main" id="{9FBB5B28-B094-4EE9-9CED-E42E2B95CB89}"/>
              </a:ext>
            </a:extLst>
          </p:cNvPr>
          <p:cNvPicPr>
            <a:picLocks noChangeAspect="1"/>
          </p:cNvPicPr>
          <p:nvPr/>
        </p:nvPicPr>
        <p:blipFill rotWithShape="1">
          <a:blip r:embed="rId4"/>
          <a:srcRect l="40365" t="18805" r="36967" b="52959"/>
          <a:stretch/>
        </p:blipFill>
        <p:spPr>
          <a:xfrm>
            <a:off x="6300416" y="4158825"/>
            <a:ext cx="3665875" cy="2568554"/>
          </a:xfrm>
          <a:prstGeom prst="rect">
            <a:avLst/>
          </a:prstGeom>
        </p:spPr>
      </p:pic>
      <p:pic>
        <p:nvPicPr>
          <p:cNvPr id="12" name="Billede 11">
            <a:extLst>
              <a:ext uri="{FF2B5EF4-FFF2-40B4-BE49-F238E27FC236}">
                <a16:creationId xmlns:a16="http://schemas.microsoft.com/office/drawing/2014/main" id="{D4CF425F-0FFE-4AB9-A13F-AE21C5F7DBD0}"/>
              </a:ext>
            </a:extLst>
          </p:cNvPr>
          <p:cNvPicPr>
            <a:picLocks noChangeAspect="1"/>
          </p:cNvPicPr>
          <p:nvPr/>
        </p:nvPicPr>
        <p:blipFill rotWithShape="1">
          <a:blip r:embed="rId4"/>
          <a:srcRect l="13483" t="53333" r="62584" b="18430"/>
          <a:stretch/>
        </p:blipFill>
        <p:spPr>
          <a:xfrm>
            <a:off x="2225710" y="4158825"/>
            <a:ext cx="3870290" cy="2568553"/>
          </a:xfrm>
          <a:prstGeom prst="rect">
            <a:avLst/>
          </a:prstGeom>
        </p:spPr>
      </p:pic>
      <p:pic>
        <p:nvPicPr>
          <p:cNvPr id="14" name="Billede 13">
            <a:extLst>
              <a:ext uri="{FF2B5EF4-FFF2-40B4-BE49-F238E27FC236}">
                <a16:creationId xmlns:a16="http://schemas.microsoft.com/office/drawing/2014/main" id="{81036A9B-5A6E-4D3B-96A5-AD1023D336BD}"/>
              </a:ext>
            </a:extLst>
          </p:cNvPr>
          <p:cNvPicPr>
            <a:picLocks noChangeAspect="1"/>
          </p:cNvPicPr>
          <p:nvPr/>
        </p:nvPicPr>
        <p:blipFill rotWithShape="1">
          <a:blip r:embed="rId4"/>
          <a:srcRect l="40366" t="53633" r="36966" b="18130"/>
          <a:stretch/>
        </p:blipFill>
        <p:spPr>
          <a:xfrm>
            <a:off x="6300416" y="1284369"/>
            <a:ext cx="3665875" cy="2568553"/>
          </a:xfrm>
          <a:prstGeom prst="rect">
            <a:avLst/>
          </a:prstGeom>
        </p:spPr>
      </p:pic>
      <p:sp>
        <p:nvSpPr>
          <p:cNvPr id="15" name="Pladsholder til tekst 5">
            <a:extLst>
              <a:ext uri="{FF2B5EF4-FFF2-40B4-BE49-F238E27FC236}">
                <a16:creationId xmlns:a16="http://schemas.microsoft.com/office/drawing/2014/main" id="{6DE75445-6F08-4663-8C03-4739594D66D0}"/>
              </a:ext>
            </a:extLst>
          </p:cNvPr>
          <p:cNvSpPr txBox="1">
            <a:spLocks/>
          </p:cNvSpPr>
          <p:nvPr/>
        </p:nvSpPr>
        <p:spPr bwMode="white">
          <a:xfrm>
            <a:off x="5991726" y="3852922"/>
            <a:ext cx="1070811" cy="38952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i="1" dirty="0"/>
              <a:t>Eller</a:t>
            </a:r>
          </a:p>
          <a:p>
            <a:pPr>
              <a:buFont typeface="Roboto Light" panose="02000000000000000000" pitchFamily="2" charset="0"/>
              <a:buNone/>
            </a:pPr>
            <a:endParaRPr lang="da-DK" dirty="0"/>
          </a:p>
        </p:txBody>
      </p:sp>
    </p:spTree>
    <p:extLst>
      <p:ext uri="{BB962C8B-B14F-4D97-AF65-F5344CB8AC3E}">
        <p14:creationId xmlns:p14="http://schemas.microsoft.com/office/powerpoint/2010/main" val="4187724778"/>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20F77EE4-759D-4D49-8960-ACEED035F87C" xsi:nil="true"/>
    <PublishingExpirationDate xmlns="http://schemas.microsoft.com/sharepoint/v3" xsi:nil="true"/>
    <PublishingStartDate xmlns="http://schemas.microsoft.com/sharepoint/v3" xsi:nil="true"/>
    <wic_System_Copyright xmlns="http://schemas.microsoft.com/sharepoint/v3/fields" xsi:nil="true"/>
    <Sortering xmlns="20f77ee4-759d-4d49-8960-aceed035f8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illedobjekt" ma:contentTypeID="0x0101009148F5A04DDD49CBA7127AADA5FB792B00AADE34325A8B49CDA8BB4DB53328F21400EBB91CCF56F53F4199C0CB31FF3DB0FF" ma:contentTypeVersion="7" ma:contentTypeDescription="Overfør et billede." ma:contentTypeScope="" ma:versionID="f417278a762e9aca9f6705fb12475db9">
  <xsd:schema xmlns:xsd="http://www.w3.org/2001/XMLSchema" xmlns:xs="http://www.w3.org/2001/XMLSchema" xmlns:p="http://schemas.microsoft.com/office/2006/metadata/properties" xmlns:ns1="http://schemas.microsoft.com/sharepoint/v3" xmlns:ns2="20F77EE4-759D-4D49-8960-ACEED035F87C" xmlns:ns3="http://schemas.microsoft.com/sharepoint/v3/fields" xmlns:ns4="20f77ee4-759d-4d49-8960-aceed035f87c" targetNamespace="http://schemas.microsoft.com/office/2006/metadata/properties" ma:root="true" ma:fieldsID="551527351fb2fdfece2ff66675ec5702" ns1:_="" ns2:_="" ns3:_="" ns4:_="">
    <xsd:import namespace="http://schemas.microsoft.com/sharepoint/v3"/>
    <xsd:import namespace="20F77EE4-759D-4D49-8960-ACEED035F87C"/>
    <xsd:import namespace="http://schemas.microsoft.com/sharepoint/v3/fields"/>
    <xsd:import namespace="20f77ee4-759d-4d49-8960-aceed035f87c"/>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DateTaken" minOccurs="0"/>
                <xsd:element ref="ns4:MediaServiceAutoTags" minOccurs="0"/>
                <xsd:element ref="ns4:Sortering"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MediaServiceAutoTags" ma:internalName="MediaServiceAutoTags" ma:readOnly="true">
      <xsd:simpleType>
        <xsd:restriction base="dms:Text"/>
      </xsd:simpleType>
    </xsd:element>
    <xsd:element name="Sortering" ma:index="33" nillable="true" ma:displayName="Sortering" ma:internalName="Sortering">
      <xsd:simpleType>
        <xsd:restriction base="dms:Number"/>
      </xsd:simpleType>
    </xsd:element>
    <xsd:element name="MediaServiceOCR" ma:index="3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56803-2D5E-4DDC-8A41-ABFB4142D248}">
  <ds:schemaRefs>
    <ds:schemaRef ds:uri="http://schemas.microsoft.com/sharepoint/v3/contenttype/forms"/>
  </ds:schemaRefs>
</ds:datastoreItem>
</file>

<file path=customXml/itemProps2.xml><?xml version="1.0" encoding="utf-8"?>
<ds:datastoreItem xmlns:ds="http://schemas.openxmlformats.org/officeDocument/2006/customXml" ds:itemID="{28788D8B-B60A-4AB0-8228-361D94BD60F3}">
  <ds:schemaRefs>
    <ds:schemaRef ds:uri="http://schemas.microsoft.com/office/2006/metadata/properties"/>
    <ds:schemaRef ds:uri="http://schemas.microsoft.com/office/infopath/2007/PartnerControls"/>
    <ds:schemaRef ds:uri="20F77EE4-759D-4D49-8960-ACEED035F87C"/>
    <ds:schemaRef ds:uri="http://schemas.microsoft.com/sharepoint/v3"/>
    <ds:schemaRef ds:uri="http://schemas.microsoft.com/sharepoint/v3/fields"/>
    <ds:schemaRef ds:uri="20f77ee4-759d-4d49-8960-aceed035f87c"/>
  </ds:schemaRefs>
</ds:datastoreItem>
</file>

<file path=customXml/itemProps3.xml><?xml version="1.0" encoding="utf-8"?>
<ds:datastoreItem xmlns:ds="http://schemas.openxmlformats.org/officeDocument/2006/customXml" ds:itemID="{75F418EE-6D7B-47E6-9B41-A8273C5F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F77EE4-759D-4D49-8960-ACEED035F87C"/>
    <ds:schemaRef ds:uri="http://schemas.microsoft.com/sharepoint/v3/fields"/>
    <ds:schemaRef ds:uri="20f77ee4-759d-4d49-8960-aceed035f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Hjerteforeningen_PowerPoint_Skabelon-sept2021</Template>
  <TotalTime>9945</TotalTime>
  <Words>5232</Words>
  <Application>Microsoft Office PowerPoint</Application>
  <PresentationFormat>Widescreen</PresentationFormat>
  <Paragraphs>558</Paragraphs>
  <Slides>27</Slides>
  <Notes>27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27</vt:i4>
      </vt:variant>
    </vt:vector>
  </HeadingPairs>
  <TitlesOfParts>
    <vt:vector size="34" baseType="lpstr">
      <vt:lpstr>Courier New</vt:lpstr>
      <vt:lpstr>Roboto Condensed</vt:lpstr>
      <vt:lpstr>Arial</vt:lpstr>
      <vt:lpstr>Wingdings</vt:lpstr>
      <vt:lpstr>Roboto Light</vt:lpstr>
      <vt:lpstr>Times New Roman</vt:lpstr>
      <vt:lpstr>Hjerteforeningen</vt:lpstr>
      <vt:lpstr>Kost og forhøjet kolesterol</vt:lpstr>
      <vt:lpstr>Forekomst </vt:lpstr>
      <vt:lpstr>Hjertesund kost – de 5 f’er</vt:lpstr>
      <vt:lpstr>Erstat mættet fedt med umættet fedt </vt:lpstr>
      <vt:lpstr>Fedt fra planteriget</vt:lpstr>
      <vt:lpstr>Fisk</vt:lpstr>
      <vt:lpstr>Frugt og grønt </vt:lpstr>
      <vt:lpstr>Fuldkorn</vt:lpstr>
      <vt:lpstr>Fuldkorn</vt:lpstr>
      <vt:lpstr>Fysisk aktivitet</vt:lpstr>
      <vt:lpstr>Den søde tand</vt:lpstr>
      <vt:lpstr>Drikkevarer</vt:lpstr>
      <vt:lpstr>Hvordan gør man så i praksis?</vt:lpstr>
      <vt:lpstr>Hjerteforeningens indkøbsguide</vt:lpstr>
      <vt:lpstr>Mærker du kan gå efter på Indkøbsturen</vt:lpstr>
      <vt:lpstr>Eksempel på en dagskost</vt:lpstr>
      <vt:lpstr>Fup og fakta om  kost og kolesterol</vt:lpstr>
      <vt:lpstr>Betydning af vægttab  for kolesteroltallet</vt:lpstr>
      <vt:lpstr>Den nyeste forskning</vt:lpstr>
      <vt:lpstr>Opsummering  </vt:lpstr>
      <vt:lpstr>PowerPoint-præsentation</vt:lpstr>
      <vt:lpstr>Idéer til morgenmad</vt:lpstr>
      <vt:lpstr>Idéer til frokost</vt:lpstr>
      <vt:lpstr>Idéer til aftensmad</vt:lpstr>
      <vt:lpstr>Kosttilskud</vt:lpstr>
      <vt:lpstr>Kosttilskud</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og forhøjet kolesterol</dc:title>
  <dc:creator>Karoline Borch-Andersen</dc:creator>
  <cp:lastModifiedBy>Karen Brun</cp:lastModifiedBy>
  <cp:revision>4</cp:revision>
  <dcterms:created xsi:type="dcterms:W3CDTF">2022-02-16T10:08:04Z</dcterms:created>
  <dcterms:modified xsi:type="dcterms:W3CDTF">2022-07-28T06:31:36Z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0x0101009148F5A04DDD49CBA7127AADA5FB792B00AADE34325A8B49CDA8BB4DB53328F21400EBB91CCF56F53F4199C0CB31FF3DB0FF</vt:lpwstr>
  </property>
</Properties>
</file>