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2" r:id="rId5"/>
    <p:sldId id="359" r:id="rId6"/>
    <p:sldId id="360" r:id="rId7"/>
    <p:sldId id="348" r:id="rId8"/>
    <p:sldId id="349" r:id="rId9"/>
    <p:sldId id="2147474562" r:id="rId10"/>
    <p:sldId id="2147474566" r:id="rId11"/>
    <p:sldId id="361" r:id="rId12"/>
    <p:sldId id="362" r:id="rId13"/>
    <p:sldId id="363" r:id="rId14"/>
    <p:sldId id="374" r:id="rId15"/>
    <p:sldId id="375" r:id="rId16"/>
    <p:sldId id="2147474601" r:id="rId17"/>
    <p:sldId id="2147474544" r:id="rId18"/>
    <p:sldId id="2147474546" r:id="rId19"/>
    <p:sldId id="2147474545" r:id="rId20"/>
    <p:sldId id="2147474564" r:id="rId21"/>
    <p:sldId id="2147474573" r:id="rId22"/>
    <p:sldId id="2147474570" r:id="rId23"/>
    <p:sldId id="2147474599" r:id="rId24"/>
    <p:sldId id="2147474598" r:id="rId25"/>
    <p:sldId id="2147474576" r:id="rId26"/>
    <p:sldId id="21474746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80522-C886-516A-CECA-FA73B105892F}" name="Melina Autrup Christoffersen" initials="MA" userId="S::machristoffersen@hjerteforeningen.dk::5b6e9bdc-dd4c-44aa-8f87-cce0ecd85edb" providerId="AD"/>
  <p188:author id="{C8F9814F-9CC2-F9DC-BEA8-55ED82DCCE83}" name="Lotte Juul" initials="LJ" userId="S::lottejm@hjerteforeningen.dk::794d9b65-439c-4dfe-aeed-2e9e7b6ead94" providerId="AD"/>
  <p188:author id="{43F96B93-B7CA-36AC-6349-7AA25D466A00}" name="Ida Sganzerla" initials="IS" userId="S::isganzerla@hjerteforeningen.dk::7b436d0e-e0e4-435d-8bd1-e0567ae336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27DE8-2500-45E3-BCFA-1C8874766C88}" v="1" dt="2025-11-07T11:46:21.57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085" autoAdjust="0"/>
  </p:normalViewPr>
  <p:slideViewPr>
    <p:cSldViewPr snapToGrid="0" showGuides="1">
      <p:cViewPr varScale="1">
        <p:scale>
          <a:sx n="75" d="100"/>
          <a:sy n="75" d="100"/>
        </p:scale>
        <p:origin x="1836" y="5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3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9728AF22-94E0-4A1E-A0E8-AD50BEE9EA25}"/>
    <pc:docChg chg="custSel modSld">
      <pc:chgData name="Lotte Juul" userId="794d9b65-439c-4dfe-aeed-2e9e7b6ead94" providerId="ADAL" clId="{9728AF22-94E0-4A1E-A0E8-AD50BEE9EA25}" dt="2025-11-10T10:26:07.844" v="631" actId="20577"/>
      <pc:docMkLst>
        <pc:docMk/>
      </pc:docMkLst>
      <pc:sldChg chg="modSp mod modNotesTx">
        <pc:chgData name="Lotte Juul" userId="794d9b65-439c-4dfe-aeed-2e9e7b6ead94" providerId="ADAL" clId="{9728AF22-94E0-4A1E-A0E8-AD50BEE9EA25}" dt="2025-11-10T10:25:39.120" v="629" actId="20577"/>
        <pc:sldMkLst>
          <pc:docMk/>
          <pc:sldMk cId="2507589793" sldId="2147474545"/>
        </pc:sldMkLst>
        <pc:spChg chg="mod">
          <ac:chgData name="Lotte Juul" userId="794d9b65-439c-4dfe-aeed-2e9e7b6ead94" providerId="ADAL" clId="{9728AF22-94E0-4A1E-A0E8-AD50BEE9EA25}" dt="2025-11-10T10:24:51.792" v="620" actId="20577"/>
          <ac:spMkLst>
            <pc:docMk/>
            <pc:sldMk cId="2507589793" sldId="2147474545"/>
            <ac:spMk id="29" creationId="{6C438729-7F3F-2A5C-4800-C21BAB1C0FC6}"/>
          </ac:spMkLst>
        </pc:spChg>
      </pc:sldChg>
      <pc:sldChg chg="modSp mod">
        <pc:chgData name="Lotte Juul" userId="794d9b65-439c-4dfe-aeed-2e9e7b6ead94" providerId="ADAL" clId="{9728AF22-94E0-4A1E-A0E8-AD50BEE9EA25}" dt="2025-11-10T10:26:07.844" v="631" actId="20577"/>
        <pc:sldMkLst>
          <pc:docMk/>
          <pc:sldMk cId="1682512450" sldId="2147474576"/>
        </pc:sldMkLst>
        <pc:graphicFrameChg chg="modGraphic">
          <ac:chgData name="Lotte Juul" userId="794d9b65-439c-4dfe-aeed-2e9e7b6ead94" providerId="ADAL" clId="{9728AF22-94E0-4A1E-A0E8-AD50BEE9EA25}" dt="2025-11-10T10:26:07.844" v="631" actId="20577"/>
          <ac:graphicFrameMkLst>
            <pc:docMk/>
            <pc:sldMk cId="1682512450" sldId="2147474576"/>
            <ac:graphicFrameMk id="31" creationId="{FB5553F4-F716-F392-F30F-A027297A63E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4215C-C598-468A-8826-76F431E7ECB6}"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F290C7DA-8C72-4764-9F2C-FE4A937CE01D}">
      <dgm:prSet custT="1"/>
      <dgm:spPr/>
      <dgm:t>
        <a:bodyPr/>
        <a:lstStyle/>
        <a:p>
          <a:r>
            <a:rPr lang="da-DK" sz="1650" dirty="0">
              <a:solidFill>
                <a:srgbClr val="400000"/>
              </a:solidFill>
            </a:rPr>
            <a:t>Spis hjertesundt</a:t>
          </a:r>
          <a:endParaRPr lang="en-US" sz="1650" dirty="0">
            <a:solidFill>
              <a:srgbClr val="400000"/>
            </a:solidFill>
          </a:endParaRPr>
        </a:p>
      </dgm:t>
    </dgm:pt>
    <dgm:pt modelId="{CCEF7C23-614A-40EC-AF76-8BF30EAD87AE}" type="parTrans" cxnId="{C84DBD1F-30F6-481C-B3EF-E8DA449130A5}">
      <dgm:prSet/>
      <dgm:spPr/>
      <dgm:t>
        <a:bodyPr/>
        <a:lstStyle/>
        <a:p>
          <a:endParaRPr lang="en-US"/>
        </a:p>
      </dgm:t>
    </dgm:pt>
    <dgm:pt modelId="{F694321B-605B-4AAE-A0C2-24A4DACA3848}" type="sibTrans" cxnId="{C84DBD1F-30F6-481C-B3EF-E8DA449130A5}">
      <dgm:prSet/>
      <dgm:spPr/>
      <dgm:t>
        <a:bodyPr/>
        <a:lstStyle/>
        <a:p>
          <a:endParaRPr lang="en-US"/>
        </a:p>
      </dgm:t>
    </dgm:pt>
    <dgm:pt modelId="{4ACC22E1-A7A6-4500-AB79-6228B8E1D50E}">
      <dgm:prSet custT="1"/>
      <dgm:spPr/>
      <dgm:t>
        <a:bodyPr/>
        <a:lstStyle/>
        <a:p>
          <a:r>
            <a:rPr lang="da-DK" sz="1650" dirty="0">
              <a:solidFill>
                <a:srgbClr val="400000"/>
              </a:solidFill>
            </a:rPr>
            <a:t>Vælg fedt fra planteriget </a:t>
          </a:r>
          <a:endParaRPr lang="en-US" sz="1650" dirty="0">
            <a:solidFill>
              <a:srgbClr val="400000"/>
            </a:solidFill>
          </a:endParaRPr>
        </a:p>
      </dgm:t>
    </dgm:pt>
    <dgm:pt modelId="{0A5D19C3-EA8A-45D3-B6F6-66857C83420D}" type="parTrans" cxnId="{C9829455-22C0-446E-BCB8-8D7007A5F9CF}">
      <dgm:prSet/>
      <dgm:spPr/>
      <dgm:t>
        <a:bodyPr/>
        <a:lstStyle/>
        <a:p>
          <a:endParaRPr lang="en-US"/>
        </a:p>
      </dgm:t>
    </dgm:pt>
    <dgm:pt modelId="{78E1E6C6-827C-4F9C-99BA-14B3E28779D5}" type="sibTrans" cxnId="{C9829455-22C0-446E-BCB8-8D7007A5F9CF}">
      <dgm:prSet/>
      <dgm:spPr/>
      <dgm:t>
        <a:bodyPr/>
        <a:lstStyle/>
        <a:p>
          <a:endParaRPr lang="en-US"/>
        </a:p>
      </dgm:t>
    </dgm:pt>
    <dgm:pt modelId="{148B7BEA-0C79-4FD5-86EA-43AC89991563}">
      <dgm:prSet custT="1"/>
      <dgm:spPr/>
      <dgm:t>
        <a:bodyPr/>
        <a:lstStyle/>
        <a:p>
          <a:r>
            <a:rPr lang="da-DK" sz="1650" dirty="0">
              <a:solidFill>
                <a:srgbClr val="400000"/>
              </a:solidFill>
            </a:rPr>
            <a:t>Fisk 300-450 g om ugen</a:t>
          </a:r>
          <a:endParaRPr lang="en-US" sz="1650" dirty="0">
            <a:solidFill>
              <a:srgbClr val="400000"/>
            </a:solidFill>
          </a:endParaRPr>
        </a:p>
      </dgm:t>
    </dgm:pt>
    <dgm:pt modelId="{D5A74043-1FD1-43A1-9A9D-0FAEF5AAF07F}" type="parTrans" cxnId="{CF861A44-49A2-4A52-8735-8893ABB6EC94}">
      <dgm:prSet/>
      <dgm:spPr/>
      <dgm:t>
        <a:bodyPr/>
        <a:lstStyle/>
        <a:p>
          <a:endParaRPr lang="en-US"/>
        </a:p>
      </dgm:t>
    </dgm:pt>
    <dgm:pt modelId="{097C98F0-CC15-436C-B668-9D83E2BF1481}" type="sibTrans" cxnId="{CF861A44-49A2-4A52-8735-8893ABB6EC94}">
      <dgm:prSet/>
      <dgm:spPr/>
      <dgm:t>
        <a:bodyPr/>
        <a:lstStyle/>
        <a:p>
          <a:endParaRPr lang="en-US"/>
        </a:p>
      </dgm:t>
    </dgm:pt>
    <dgm:pt modelId="{3238EE37-5ABF-4B0C-A579-F0A4BB88799B}">
      <dgm:prSet custT="1"/>
      <dgm:spPr/>
      <dgm:t>
        <a:bodyPr/>
        <a:lstStyle/>
        <a:p>
          <a:r>
            <a:rPr lang="da-DK" sz="1650" dirty="0">
              <a:solidFill>
                <a:srgbClr val="400000"/>
              </a:solidFill>
            </a:rPr>
            <a:t>Fuldkorn 90 g om dagen</a:t>
          </a:r>
          <a:endParaRPr lang="en-US" sz="1650" dirty="0">
            <a:solidFill>
              <a:srgbClr val="400000"/>
            </a:solidFill>
          </a:endParaRPr>
        </a:p>
      </dgm:t>
    </dgm:pt>
    <dgm:pt modelId="{54B6C989-9B4E-4EF2-8D22-6D7BE87DB500}" type="parTrans" cxnId="{F36083F2-0DE0-4FCC-88DF-DEA9061FBF89}">
      <dgm:prSet/>
      <dgm:spPr/>
      <dgm:t>
        <a:bodyPr/>
        <a:lstStyle/>
        <a:p>
          <a:endParaRPr lang="en-US"/>
        </a:p>
      </dgm:t>
    </dgm:pt>
    <dgm:pt modelId="{8F3D4DED-6828-4A53-BFC4-AAF06252A4A4}" type="sibTrans" cxnId="{F36083F2-0DE0-4FCC-88DF-DEA9061FBF89}">
      <dgm:prSet/>
      <dgm:spPr/>
      <dgm:t>
        <a:bodyPr/>
        <a:lstStyle/>
        <a:p>
          <a:endParaRPr lang="en-US"/>
        </a:p>
      </dgm:t>
    </dgm:pt>
    <dgm:pt modelId="{7B7BECD8-F1B3-43FF-8C12-AB0120828180}">
      <dgm:prSet custT="1"/>
      <dgm:spPr/>
      <dgm:t>
        <a:bodyPr/>
        <a:lstStyle/>
        <a:p>
          <a:r>
            <a:rPr lang="da-DK" sz="1650" dirty="0">
              <a:solidFill>
                <a:srgbClr val="400000"/>
              </a:solidFill>
            </a:rPr>
            <a:t>Grønt, frugt og bær 500-800 g dagligt</a:t>
          </a:r>
          <a:endParaRPr lang="en-US" sz="1650" dirty="0">
            <a:solidFill>
              <a:srgbClr val="400000"/>
            </a:solidFill>
          </a:endParaRPr>
        </a:p>
      </dgm:t>
    </dgm:pt>
    <dgm:pt modelId="{A354E1E1-A168-467A-BF6C-A882A418DADD}" type="parTrans" cxnId="{83E49468-625E-48DB-B8CC-5F2B0F4E694B}">
      <dgm:prSet/>
      <dgm:spPr/>
      <dgm:t>
        <a:bodyPr/>
        <a:lstStyle/>
        <a:p>
          <a:endParaRPr lang="en-US"/>
        </a:p>
      </dgm:t>
    </dgm:pt>
    <dgm:pt modelId="{5C1ADED2-848A-4F7A-9727-BAF91377DBBA}" type="sibTrans" cxnId="{83E49468-625E-48DB-B8CC-5F2B0F4E694B}">
      <dgm:prSet/>
      <dgm:spPr/>
      <dgm:t>
        <a:bodyPr/>
        <a:lstStyle/>
        <a:p>
          <a:endParaRPr lang="en-US"/>
        </a:p>
      </dgm:t>
    </dgm:pt>
    <dgm:pt modelId="{27329869-EE5C-43EA-9C75-E147ECFA39BD}">
      <dgm:prSet custT="1"/>
      <dgm:spPr/>
      <dgm:t>
        <a:bodyPr/>
        <a:lstStyle/>
        <a:p>
          <a:r>
            <a:rPr lang="da-DK" sz="1650" dirty="0">
              <a:solidFill>
                <a:srgbClr val="400000"/>
              </a:solidFill>
            </a:rPr>
            <a:t>Hold en sund vægt (BMI &lt;27)</a:t>
          </a:r>
          <a:endParaRPr lang="en-US" sz="1650" dirty="0">
            <a:solidFill>
              <a:srgbClr val="400000"/>
            </a:solidFill>
          </a:endParaRPr>
        </a:p>
      </dgm:t>
    </dgm:pt>
    <dgm:pt modelId="{D4EB0BFE-0771-4969-8DA5-3C3E181D920F}" type="parTrans" cxnId="{64A14C47-9566-4980-A4CF-F575F2BF0745}">
      <dgm:prSet/>
      <dgm:spPr/>
      <dgm:t>
        <a:bodyPr/>
        <a:lstStyle/>
        <a:p>
          <a:endParaRPr lang="en-US"/>
        </a:p>
      </dgm:t>
    </dgm:pt>
    <dgm:pt modelId="{A817C90B-D707-4B75-A6D1-45751EDAF654}" type="sibTrans" cxnId="{64A14C47-9566-4980-A4CF-F575F2BF0745}">
      <dgm:prSet/>
      <dgm:spPr/>
      <dgm:t>
        <a:bodyPr/>
        <a:lstStyle/>
        <a:p>
          <a:endParaRPr lang="en-US"/>
        </a:p>
      </dgm:t>
    </dgm:pt>
    <dgm:pt modelId="{523DFDA7-BB5A-41A9-A6F5-1689735841A4}">
      <dgm:prSet custT="1"/>
      <dgm:spPr/>
      <dgm:t>
        <a:bodyPr/>
        <a:lstStyle/>
        <a:p>
          <a:r>
            <a:rPr lang="da-DK" sz="1650" dirty="0">
              <a:solidFill>
                <a:srgbClr val="400000"/>
              </a:solidFill>
            </a:rPr>
            <a:t>Begræns salt til max 5 g dagligt </a:t>
          </a:r>
          <a:endParaRPr lang="en-US" sz="1650" dirty="0">
            <a:solidFill>
              <a:srgbClr val="400000"/>
            </a:solidFill>
          </a:endParaRPr>
        </a:p>
      </dgm:t>
    </dgm:pt>
    <dgm:pt modelId="{58B85505-D32D-44A8-90F4-54EE8E774925}" type="parTrans" cxnId="{395D4755-FA9F-4CEC-A2AB-CF7E36D38733}">
      <dgm:prSet/>
      <dgm:spPr/>
      <dgm:t>
        <a:bodyPr/>
        <a:lstStyle/>
        <a:p>
          <a:endParaRPr lang="en-US"/>
        </a:p>
      </dgm:t>
    </dgm:pt>
    <dgm:pt modelId="{0FC7116A-496E-4864-B40A-C0EA169D1FA0}" type="sibTrans" cxnId="{395D4755-FA9F-4CEC-A2AB-CF7E36D38733}">
      <dgm:prSet/>
      <dgm:spPr/>
      <dgm:t>
        <a:bodyPr/>
        <a:lstStyle/>
        <a:p>
          <a:endParaRPr lang="en-US"/>
        </a:p>
      </dgm:t>
    </dgm:pt>
    <dgm:pt modelId="{758FCFAB-1FF4-4196-B497-474CB3D18AB6}">
      <dgm:prSet custT="1"/>
      <dgm:spPr/>
      <dgm:t>
        <a:bodyPr/>
        <a:lstStyle/>
        <a:p>
          <a:r>
            <a:rPr lang="da-DK" sz="1650" dirty="0">
              <a:solidFill>
                <a:srgbClr val="400000"/>
              </a:solidFill>
            </a:rPr>
            <a:t>Max 5 håndfulde snacks &amp; sødt om ugen</a:t>
          </a:r>
          <a:endParaRPr lang="en-US" sz="1650" dirty="0">
            <a:solidFill>
              <a:srgbClr val="400000"/>
            </a:solidFill>
          </a:endParaRPr>
        </a:p>
      </dgm:t>
    </dgm:pt>
    <dgm:pt modelId="{E5381F97-9B38-4ED0-A9B9-0CA218F4F877}" type="parTrans" cxnId="{FFD16EE3-7890-464F-BC19-147FEC4079E0}">
      <dgm:prSet/>
      <dgm:spPr/>
      <dgm:t>
        <a:bodyPr/>
        <a:lstStyle/>
        <a:p>
          <a:endParaRPr lang="en-US"/>
        </a:p>
      </dgm:t>
    </dgm:pt>
    <dgm:pt modelId="{3AEE515E-8F6E-4B41-9908-70D797B91D53}" type="sibTrans" cxnId="{FFD16EE3-7890-464F-BC19-147FEC4079E0}">
      <dgm:prSet/>
      <dgm:spPr/>
      <dgm:t>
        <a:bodyPr/>
        <a:lstStyle/>
        <a:p>
          <a:endParaRPr lang="en-US"/>
        </a:p>
      </dgm:t>
    </dgm:pt>
    <dgm:pt modelId="{F84D30D0-0A54-46D9-8933-A4F75975773F}">
      <dgm:prSet custT="1"/>
      <dgm:spPr/>
      <dgm:t>
        <a:bodyPr/>
        <a:lstStyle/>
        <a:p>
          <a:r>
            <a:rPr lang="da-DK" sz="1650" dirty="0">
              <a:solidFill>
                <a:srgbClr val="400000"/>
              </a:solidFill>
            </a:rPr>
            <a:t>Begræns alkohol til max 3 genstande om ugen</a:t>
          </a:r>
          <a:endParaRPr lang="en-US" sz="1650" dirty="0">
            <a:solidFill>
              <a:srgbClr val="400000"/>
            </a:solidFill>
          </a:endParaRPr>
        </a:p>
      </dgm:t>
    </dgm:pt>
    <dgm:pt modelId="{14B33EBF-F971-4847-B4B1-B7C4B013B896}" type="parTrans" cxnId="{8661AEAA-487F-473F-A902-254E9734839E}">
      <dgm:prSet/>
      <dgm:spPr/>
      <dgm:t>
        <a:bodyPr/>
        <a:lstStyle/>
        <a:p>
          <a:endParaRPr lang="en-US"/>
        </a:p>
      </dgm:t>
    </dgm:pt>
    <dgm:pt modelId="{8C524D8B-9681-430A-BEDD-CC33ABD92BB2}" type="sibTrans" cxnId="{8661AEAA-487F-473F-A902-254E9734839E}">
      <dgm:prSet/>
      <dgm:spPr/>
      <dgm:t>
        <a:bodyPr/>
        <a:lstStyle/>
        <a:p>
          <a:endParaRPr lang="en-US"/>
        </a:p>
      </dgm:t>
    </dgm:pt>
    <dgm:pt modelId="{D70647AC-8263-4DCE-B1C3-AC4EBD4DE8BA}" type="pres">
      <dgm:prSet presAssocID="{F1B4215C-C598-468A-8826-76F431E7ECB6}" presName="linear" presStyleCnt="0">
        <dgm:presLayoutVars>
          <dgm:animLvl val="lvl"/>
          <dgm:resizeHandles val="exact"/>
        </dgm:presLayoutVars>
      </dgm:prSet>
      <dgm:spPr/>
    </dgm:pt>
    <dgm:pt modelId="{2E83293D-614D-4E6C-B960-4F9C2BE8B274}" type="pres">
      <dgm:prSet presAssocID="{F290C7DA-8C72-4764-9F2C-FE4A937CE01D}" presName="parentText" presStyleLbl="node1" presStyleIdx="0" presStyleCnt="9">
        <dgm:presLayoutVars>
          <dgm:chMax val="0"/>
          <dgm:bulletEnabled val="1"/>
        </dgm:presLayoutVars>
      </dgm:prSet>
      <dgm:spPr/>
    </dgm:pt>
    <dgm:pt modelId="{C4B2A679-CEAB-4772-AE88-FC1039079C84}" type="pres">
      <dgm:prSet presAssocID="{F694321B-605B-4AAE-A0C2-24A4DACA3848}" presName="spacer" presStyleCnt="0"/>
      <dgm:spPr/>
    </dgm:pt>
    <dgm:pt modelId="{E01D3462-A228-49E6-9509-62BCD649A847}" type="pres">
      <dgm:prSet presAssocID="{4ACC22E1-A7A6-4500-AB79-6228B8E1D50E}" presName="parentText" presStyleLbl="node1" presStyleIdx="1" presStyleCnt="9" custLinFactNeighborX="-14367" custLinFactNeighborY="85964">
        <dgm:presLayoutVars>
          <dgm:chMax val="0"/>
          <dgm:bulletEnabled val="1"/>
        </dgm:presLayoutVars>
      </dgm:prSet>
      <dgm:spPr/>
    </dgm:pt>
    <dgm:pt modelId="{B5A0E798-A12A-4149-BFBF-EF234BF0FC73}" type="pres">
      <dgm:prSet presAssocID="{78E1E6C6-827C-4F9C-99BA-14B3E28779D5}" presName="spacer" presStyleCnt="0"/>
      <dgm:spPr/>
    </dgm:pt>
    <dgm:pt modelId="{1A4CDF30-6566-49E6-92C6-4D269DC86DDD}" type="pres">
      <dgm:prSet presAssocID="{148B7BEA-0C79-4FD5-86EA-43AC89991563}" presName="parentText" presStyleLbl="node1" presStyleIdx="2" presStyleCnt="9">
        <dgm:presLayoutVars>
          <dgm:chMax val="0"/>
          <dgm:bulletEnabled val="1"/>
        </dgm:presLayoutVars>
      </dgm:prSet>
      <dgm:spPr/>
    </dgm:pt>
    <dgm:pt modelId="{9E54D41F-00C6-4D3B-9C82-AACC9FFF4BF7}" type="pres">
      <dgm:prSet presAssocID="{097C98F0-CC15-436C-B668-9D83E2BF1481}" presName="spacer" presStyleCnt="0"/>
      <dgm:spPr/>
    </dgm:pt>
    <dgm:pt modelId="{4B97B172-F077-4CEA-8C30-90D5DD722606}" type="pres">
      <dgm:prSet presAssocID="{3238EE37-5ABF-4B0C-A579-F0A4BB88799B}" presName="parentText" presStyleLbl="node1" presStyleIdx="3" presStyleCnt="9">
        <dgm:presLayoutVars>
          <dgm:chMax val="0"/>
          <dgm:bulletEnabled val="1"/>
        </dgm:presLayoutVars>
      </dgm:prSet>
      <dgm:spPr/>
    </dgm:pt>
    <dgm:pt modelId="{5633A9CA-097B-4199-BAF2-A6C1AB9AB9B3}" type="pres">
      <dgm:prSet presAssocID="{8F3D4DED-6828-4A53-BFC4-AAF06252A4A4}" presName="spacer" presStyleCnt="0"/>
      <dgm:spPr/>
    </dgm:pt>
    <dgm:pt modelId="{907A5829-49E6-4315-8AE9-FEDA79413B11}" type="pres">
      <dgm:prSet presAssocID="{7B7BECD8-F1B3-43FF-8C12-AB0120828180}" presName="parentText" presStyleLbl="node1" presStyleIdx="4" presStyleCnt="9">
        <dgm:presLayoutVars>
          <dgm:chMax val="0"/>
          <dgm:bulletEnabled val="1"/>
        </dgm:presLayoutVars>
      </dgm:prSet>
      <dgm:spPr/>
    </dgm:pt>
    <dgm:pt modelId="{69EA0EA3-060B-4861-B445-9AE081F2FA36}" type="pres">
      <dgm:prSet presAssocID="{5C1ADED2-848A-4F7A-9727-BAF91377DBBA}" presName="spacer" presStyleCnt="0"/>
      <dgm:spPr/>
    </dgm:pt>
    <dgm:pt modelId="{AE894E83-758D-4C9F-9039-EA0904A2708C}" type="pres">
      <dgm:prSet presAssocID="{27329869-EE5C-43EA-9C75-E147ECFA39BD}" presName="parentText" presStyleLbl="node1" presStyleIdx="5" presStyleCnt="9">
        <dgm:presLayoutVars>
          <dgm:chMax val="0"/>
          <dgm:bulletEnabled val="1"/>
        </dgm:presLayoutVars>
      </dgm:prSet>
      <dgm:spPr/>
    </dgm:pt>
    <dgm:pt modelId="{D2188832-1476-4160-A467-8B9B4A24102A}" type="pres">
      <dgm:prSet presAssocID="{A817C90B-D707-4B75-A6D1-45751EDAF654}" presName="spacer" presStyleCnt="0"/>
      <dgm:spPr/>
    </dgm:pt>
    <dgm:pt modelId="{F4A0F57A-2931-4CAD-A8FC-1D6869EB7F0F}" type="pres">
      <dgm:prSet presAssocID="{523DFDA7-BB5A-41A9-A6F5-1689735841A4}" presName="parentText" presStyleLbl="node1" presStyleIdx="6" presStyleCnt="9">
        <dgm:presLayoutVars>
          <dgm:chMax val="0"/>
          <dgm:bulletEnabled val="1"/>
        </dgm:presLayoutVars>
      </dgm:prSet>
      <dgm:spPr/>
    </dgm:pt>
    <dgm:pt modelId="{C95BDECB-3777-4F37-9725-5669CE2CBF8B}" type="pres">
      <dgm:prSet presAssocID="{0FC7116A-496E-4864-B40A-C0EA169D1FA0}" presName="spacer" presStyleCnt="0"/>
      <dgm:spPr/>
    </dgm:pt>
    <dgm:pt modelId="{6F4F36A1-FF62-44F0-A793-3E605ABB2339}" type="pres">
      <dgm:prSet presAssocID="{758FCFAB-1FF4-4196-B497-474CB3D18AB6}" presName="parentText" presStyleLbl="node1" presStyleIdx="7" presStyleCnt="9">
        <dgm:presLayoutVars>
          <dgm:chMax val="0"/>
          <dgm:bulletEnabled val="1"/>
        </dgm:presLayoutVars>
      </dgm:prSet>
      <dgm:spPr/>
    </dgm:pt>
    <dgm:pt modelId="{4BC3254F-F6D9-4276-8187-7BDAD4543A44}" type="pres">
      <dgm:prSet presAssocID="{3AEE515E-8F6E-4B41-9908-70D797B91D53}" presName="spacer" presStyleCnt="0"/>
      <dgm:spPr/>
    </dgm:pt>
    <dgm:pt modelId="{0EC1AD83-9BF5-4670-A754-5C54B20B1CD2}" type="pres">
      <dgm:prSet presAssocID="{F84D30D0-0A54-46D9-8933-A4F75975773F}" presName="parentText" presStyleLbl="node1" presStyleIdx="8" presStyleCnt="9">
        <dgm:presLayoutVars>
          <dgm:chMax val="0"/>
          <dgm:bulletEnabled val="1"/>
        </dgm:presLayoutVars>
      </dgm:prSet>
      <dgm:spPr/>
    </dgm:pt>
  </dgm:ptLst>
  <dgm:cxnLst>
    <dgm:cxn modelId="{E0C73C0A-0E7E-47FB-9D34-950C43C1F4F1}" type="presOf" srcId="{27329869-EE5C-43EA-9C75-E147ECFA39BD}" destId="{AE894E83-758D-4C9F-9039-EA0904A2708C}" srcOrd="0" destOrd="0" presId="urn:microsoft.com/office/officeart/2005/8/layout/vList2"/>
    <dgm:cxn modelId="{C84DBD1F-30F6-481C-B3EF-E8DA449130A5}" srcId="{F1B4215C-C598-468A-8826-76F431E7ECB6}" destId="{F290C7DA-8C72-4764-9F2C-FE4A937CE01D}" srcOrd="0" destOrd="0" parTransId="{CCEF7C23-614A-40EC-AF76-8BF30EAD87AE}" sibTransId="{F694321B-605B-4AAE-A0C2-24A4DACA3848}"/>
    <dgm:cxn modelId="{CF861A44-49A2-4A52-8735-8893ABB6EC94}" srcId="{F1B4215C-C598-468A-8826-76F431E7ECB6}" destId="{148B7BEA-0C79-4FD5-86EA-43AC89991563}" srcOrd="2" destOrd="0" parTransId="{D5A74043-1FD1-43A1-9A9D-0FAEF5AAF07F}" sibTransId="{097C98F0-CC15-436C-B668-9D83E2BF1481}"/>
    <dgm:cxn modelId="{64A14C47-9566-4980-A4CF-F575F2BF0745}" srcId="{F1B4215C-C598-468A-8826-76F431E7ECB6}" destId="{27329869-EE5C-43EA-9C75-E147ECFA39BD}" srcOrd="5" destOrd="0" parTransId="{D4EB0BFE-0771-4969-8DA5-3C3E181D920F}" sibTransId="{A817C90B-D707-4B75-A6D1-45751EDAF654}"/>
    <dgm:cxn modelId="{83E49468-625E-48DB-B8CC-5F2B0F4E694B}" srcId="{F1B4215C-C598-468A-8826-76F431E7ECB6}" destId="{7B7BECD8-F1B3-43FF-8C12-AB0120828180}" srcOrd="4" destOrd="0" parTransId="{A354E1E1-A168-467A-BF6C-A882A418DADD}" sibTransId="{5C1ADED2-848A-4F7A-9727-BAF91377DBBA}"/>
    <dgm:cxn modelId="{C00D434F-658B-44EA-A2BD-B6943F564D2A}" type="presOf" srcId="{758FCFAB-1FF4-4196-B497-474CB3D18AB6}" destId="{6F4F36A1-FF62-44F0-A793-3E605ABB2339}" srcOrd="0" destOrd="0" presId="urn:microsoft.com/office/officeart/2005/8/layout/vList2"/>
    <dgm:cxn modelId="{395D4755-FA9F-4CEC-A2AB-CF7E36D38733}" srcId="{F1B4215C-C598-468A-8826-76F431E7ECB6}" destId="{523DFDA7-BB5A-41A9-A6F5-1689735841A4}" srcOrd="6" destOrd="0" parTransId="{58B85505-D32D-44A8-90F4-54EE8E774925}" sibTransId="{0FC7116A-496E-4864-B40A-C0EA169D1FA0}"/>
    <dgm:cxn modelId="{C9829455-22C0-446E-BCB8-8D7007A5F9CF}" srcId="{F1B4215C-C598-468A-8826-76F431E7ECB6}" destId="{4ACC22E1-A7A6-4500-AB79-6228B8E1D50E}" srcOrd="1" destOrd="0" parTransId="{0A5D19C3-EA8A-45D3-B6F6-66857C83420D}" sibTransId="{78E1E6C6-827C-4F9C-99BA-14B3E28779D5}"/>
    <dgm:cxn modelId="{1767B288-BA65-4AD2-9410-F45D5DBF19B3}" type="presOf" srcId="{7B7BECD8-F1B3-43FF-8C12-AB0120828180}" destId="{907A5829-49E6-4315-8AE9-FEDA79413B11}" srcOrd="0" destOrd="0" presId="urn:microsoft.com/office/officeart/2005/8/layout/vList2"/>
    <dgm:cxn modelId="{79E08297-C81A-4324-ACBC-CB77B7B96E7D}" type="presOf" srcId="{4ACC22E1-A7A6-4500-AB79-6228B8E1D50E}" destId="{E01D3462-A228-49E6-9509-62BCD649A847}" srcOrd="0" destOrd="0" presId="urn:microsoft.com/office/officeart/2005/8/layout/vList2"/>
    <dgm:cxn modelId="{CA2989A0-F1B0-4909-B620-4BCB40085016}" type="presOf" srcId="{F290C7DA-8C72-4764-9F2C-FE4A937CE01D}" destId="{2E83293D-614D-4E6C-B960-4F9C2BE8B274}" srcOrd="0" destOrd="0" presId="urn:microsoft.com/office/officeart/2005/8/layout/vList2"/>
    <dgm:cxn modelId="{433636A9-F136-4887-9ACD-C1173B83E68C}" type="presOf" srcId="{F84D30D0-0A54-46D9-8933-A4F75975773F}" destId="{0EC1AD83-9BF5-4670-A754-5C54B20B1CD2}" srcOrd="0" destOrd="0" presId="urn:microsoft.com/office/officeart/2005/8/layout/vList2"/>
    <dgm:cxn modelId="{8661AEAA-487F-473F-A902-254E9734839E}" srcId="{F1B4215C-C598-468A-8826-76F431E7ECB6}" destId="{F84D30D0-0A54-46D9-8933-A4F75975773F}" srcOrd="8" destOrd="0" parTransId="{14B33EBF-F971-4847-B4B1-B7C4B013B896}" sibTransId="{8C524D8B-9681-430A-BEDD-CC33ABD92BB2}"/>
    <dgm:cxn modelId="{CD5D97BE-34B2-45AE-8C32-4153CBF86DBD}" type="presOf" srcId="{523DFDA7-BB5A-41A9-A6F5-1689735841A4}" destId="{F4A0F57A-2931-4CAD-A8FC-1D6869EB7F0F}" srcOrd="0" destOrd="0" presId="urn:microsoft.com/office/officeart/2005/8/layout/vList2"/>
    <dgm:cxn modelId="{A0B787D3-1307-41C3-A365-E5412C4AA72A}" type="presOf" srcId="{3238EE37-5ABF-4B0C-A579-F0A4BB88799B}" destId="{4B97B172-F077-4CEA-8C30-90D5DD722606}" srcOrd="0" destOrd="0" presId="urn:microsoft.com/office/officeart/2005/8/layout/vList2"/>
    <dgm:cxn modelId="{E03307DE-FBAD-45B8-85A8-B2275A802B2A}" type="presOf" srcId="{148B7BEA-0C79-4FD5-86EA-43AC89991563}" destId="{1A4CDF30-6566-49E6-92C6-4D269DC86DDD}" srcOrd="0" destOrd="0" presId="urn:microsoft.com/office/officeart/2005/8/layout/vList2"/>
    <dgm:cxn modelId="{FFD16EE3-7890-464F-BC19-147FEC4079E0}" srcId="{F1B4215C-C598-468A-8826-76F431E7ECB6}" destId="{758FCFAB-1FF4-4196-B497-474CB3D18AB6}" srcOrd="7" destOrd="0" parTransId="{E5381F97-9B38-4ED0-A9B9-0CA218F4F877}" sibTransId="{3AEE515E-8F6E-4B41-9908-70D797B91D53}"/>
    <dgm:cxn modelId="{F36083F2-0DE0-4FCC-88DF-DEA9061FBF89}" srcId="{F1B4215C-C598-468A-8826-76F431E7ECB6}" destId="{3238EE37-5ABF-4B0C-A579-F0A4BB88799B}" srcOrd="3" destOrd="0" parTransId="{54B6C989-9B4E-4EF2-8D22-6D7BE87DB500}" sibTransId="{8F3D4DED-6828-4A53-BFC4-AAF06252A4A4}"/>
    <dgm:cxn modelId="{06B8FFFA-F425-4CF5-891A-33273FEEEEBB}" type="presOf" srcId="{F1B4215C-C598-468A-8826-76F431E7ECB6}" destId="{D70647AC-8263-4DCE-B1C3-AC4EBD4DE8BA}" srcOrd="0" destOrd="0" presId="urn:microsoft.com/office/officeart/2005/8/layout/vList2"/>
    <dgm:cxn modelId="{A4BC086F-F682-45B7-9E7F-7DFD68CC5E24}" type="presParOf" srcId="{D70647AC-8263-4DCE-B1C3-AC4EBD4DE8BA}" destId="{2E83293D-614D-4E6C-B960-4F9C2BE8B274}" srcOrd="0" destOrd="0" presId="urn:microsoft.com/office/officeart/2005/8/layout/vList2"/>
    <dgm:cxn modelId="{F5E22D04-58D6-49E0-9FCA-294BDF7D0CAA}" type="presParOf" srcId="{D70647AC-8263-4DCE-B1C3-AC4EBD4DE8BA}" destId="{C4B2A679-CEAB-4772-AE88-FC1039079C84}" srcOrd="1" destOrd="0" presId="urn:microsoft.com/office/officeart/2005/8/layout/vList2"/>
    <dgm:cxn modelId="{EE650B60-6542-4D6D-952E-F12CCC2A2584}" type="presParOf" srcId="{D70647AC-8263-4DCE-B1C3-AC4EBD4DE8BA}" destId="{E01D3462-A228-49E6-9509-62BCD649A847}" srcOrd="2" destOrd="0" presId="urn:microsoft.com/office/officeart/2005/8/layout/vList2"/>
    <dgm:cxn modelId="{F6D2E90F-B628-4552-99C9-10DF9E981BEA}" type="presParOf" srcId="{D70647AC-8263-4DCE-B1C3-AC4EBD4DE8BA}" destId="{B5A0E798-A12A-4149-BFBF-EF234BF0FC73}" srcOrd="3" destOrd="0" presId="urn:microsoft.com/office/officeart/2005/8/layout/vList2"/>
    <dgm:cxn modelId="{3EECDE2C-DC86-425F-8DD7-C58DC06CDE2A}" type="presParOf" srcId="{D70647AC-8263-4DCE-B1C3-AC4EBD4DE8BA}" destId="{1A4CDF30-6566-49E6-92C6-4D269DC86DDD}" srcOrd="4" destOrd="0" presId="urn:microsoft.com/office/officeart/2005/8/layout/vList2"/>
    <dgm:cxn modelId="{1033A48F-E290-4278-AAB7-9BD0122F09A0}" type="presParOf" srcId="{D70647AC-8263-4DCE-B1C3-AC4EBD4DE8BA}" destId="{9E54D41F-00C6-4D3B-9C82-AACC9FFF4BF7}" srcOrd="5" destOrd="0" presId="urn:microsoft.com/office/officeart/2005/8/layout/vList2"/>
    <dgm:cxn modelId="{6509F149-306E-4C6F-AAF1-18DF2DAE9FB4}" type="presParOf" srcId="{D70647AC-8263-4DCE-B1C3-AC4EBD4DE8BA}" destId="{4B97B172-F077-4CEA-8C30-90D5DD722606}" srcOrd="6" destOrd="0" presId="urn:microsoft.com/office/officeart/2005/8/layout/vList2"/>
    <dgm:cxn modelId="{6505D783-43F5-4AC7-8DE9-9F2FA0A9632A}" type="presParOf" srcId="{D70647AC-8263-4DCE-B1C3-AC4EBD4DE8BA}" destId="{5633A9CA-097B-4199-BAF2-A6C1AB9AB9B3}" srcOrd="7" destOrd="0" presId="urn:microsoft.com/office/officeart/2005/8/layout/vList2"/>
    <dgm:cxn modelId="{B362E0A2-0715-4D7F-8372-6E0CC05AFE1D}" type="presParOf" srcId="{D70647AC-8263-4DCE-B1C3-AC4EBD4DE8BA}" destId="{907A5829-49E6-4315-8AE9-FEDA79413B11}" srcOrd="8" destOrd="0" presId="urn:microsoft.com/office/officeart/2005/8/layout/vList2"/>
    <dgm:cxn modelId="{6E51E7D7-0867-4671-8964-8E0CC58FEB43}" type="presParOf" srcId="{D70647AC-8263-4DCE-B1C3-AC4EBD4DE8BA}" destId="{69EA0EA3-060B-4861-B445-9AE081F2FA36}" srcOrd="9" destOrd="0" presId="urn:microsoft.com/office/officeart/2005/8/layout/vList2"/>
    <dgm:cxn modelId="{571A0DD9-963E-405A-B0C8-D4FA6D8A7C8F}" type="presParOf" srcId="{D70647AC-8263-4DCE-B1C3-AC4EBD4DE8BA}" destId="{AE894E83-758D-4C9F-9039-EA0904A2708C}" srcOrd="10" destOrd="0" presId="urn:microsoft.com/office/officeart/2005/8/layout/vList2"/>
    <dgm:cxn modelId="{A9EEBC79-E15B-40E8-B80B-BE11508A82B6}" type="presParOf" srcId="{D70647AC-8263-4DCE-B1C3-AC4EBD4DE8BA}" destId="{D2188832-1476-4160-A467-8B9B4A24102A}" srcOrd="11" destOrd="0" presId="urn:microsoft.com/office/officeart/2005/8/layout/vList2"/>
    <dgm:cxn modelId="{D723C382-C5E5-4450-93F6-9C3EDEBE7E52}" type="presParOf" srcId="{D70647AC-8263-4DCE-B1C3-AC4EBD4DE8BA}" destId="{F4A0F57A-2931-4CAD-A8FC-1D6869EB7F0F}" srcOrd="12" destOrd="0" presId="urn:microsoft.com/office/officeart/2005/8/layout/vList2"/>
    <dgm:cxn modelId="{CBA7DEF8-873D-4260-874B-98EC33D88FCF}" type="presParOf" srcId="{D70647AC-8263-4DCE-B1C3-AC4EBD4DE8BA}" destId="{C95BDECB-3777-4F37-9725-5669CE2CBF8B}" srcOrd="13" destOrd="0" presId="urn:microsoft.com/office/officeart/2005/8/layout/vList2"/>
    <dgm:cxn modelId="{5E710D66-35CE-4DF8-92C1-9C9AA4B0B23F}" type="presParOf" srcId="{D70647AC-8263-4DCE-B1C3-AC4EBD4DE8BA}" destId="{6F4F36A1-FF62-44F0-A793-3E605ABB2339}" srcOrd="14" destOrd="0" presId="urn:microsoft.com/office/officeart/2005/8/layout/vList2"/>
    <dgm:cxn modelId="{7F314F6B-5B91-4A87-BF73-C2F13511B37E}" type="presParOf" srcId="{D70647AC-8263-4DCE-B1C3-AC4EBD4DE8BA}" destId="{4BC3254F-F6D9-4276-8187-7BDAD4543A44}" srcOrd="15" destOrd="0" presId="urn:microsoft.com/office/officeart/2005/8/layout/vList2"/>
    <dgm:cxn modelId="{B197DBC0-747A-4C83-8A69-A4FDA89BD54F}" type="presParOf" srcId="{D70647AC-8263-4DCE-B1C3-AC4EBD4DE8BA}" destId="{0EC1AD83-9BF5-4670-A754-5C54B20B1CD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3293D-614D-4E6C-B960-4F9C2BE8B274}">
      <dsp:nvSpPr>
        <dsp:cNvPr id="0" name=""/>
        <dsp:cNvSpPr/>
      </dsp:nvSpPr>
      <dsp:spPr>
        <a:xfrm>
          <a:off x="0" y="27719"/>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Spis hjertesundt</a:t>
          </a:r>
          <a:endParaRPr lang="en-US" sz="1650" kern="1200" dirty="0">
            <a:solidFill>
              <a:srgbClr val="400000"/>
            </a:solidFill>
          </a:endParaRPr>
        </a:p>
      </dsp:txBody>
      <dsp:txXfrm>
        <a:off x="25587" y="53306"/>
        <a:ext cx="5053626" cy="472986"/>
      </dsp:txXfrm>
    </dsp:sp>
    <dsp:sp modelId="{E01D3462-A228-49E6-9509-62BCD649A847}">
      <dsp:nvSpPr>
        <dsp:cNvPr id="0" name=""/>
        <dsp:cNvSpPr/>
      </dsp:nvSpPr>
      <dsp:spPr>
        <a:xfrm>
          <a:off x="0" y="701841"/>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Vælg fedt fra planteriget </a:t>
          </a:r>
          <a:endParaRPr lang="en-US" sz="1650" kern="1200" dirty="0">
            <a:solidFill>
              <a:srgbClr val="400000"/>
            </a:solidFill>
          </a:endParaRPr>
        </a:p>
      </dsp:txBody>
      <dsp:txXfrm>
        <a:off x="25587" y="727428"/>
        <a:ext cx="5053626" cy="472986"/>
      </dsp:txXfrm>
    </dsp:sp>
    <dsp:sp modelId="{1A4CDF30-6566-49E6-92C6-4D269DC86DDD}">
      <dsp:nvSpPr>
        <dsp:cNvPr id="0" name=""/>
        <dsp:cNvSpPr/>
      </dsp:nvSpPr>
      <dsp:spPr>
        <a:xfrm>
          <a:off x="0" y="12373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Fisk 300-450 g om ugen</a:t>
          </a:r>
          <a:endParaRPr lang="en-US" sz="1650" kern="1200" dirty="0">
            <a:solidFill>
              <a:srgbClr val="400000"/>
            </a:solidFill>
          </a:endParaRPr>
        </a:p>
      </dsp:txBody>
      <dsp:txXfrm>
        <a:off x="25587" y="1262907"/>
        <a:ext cx="5053626" cy="472986"/>
      </dsp:txXfrm>
    </dsp:sp>
    <dsp:sp modelId="{4B97B172-F077-4CEA-8C30-90D5DD722606}">
      <dsp:nvSpPr>
        <dsp:cNvPr id="0" name=""/>
        <dsp:cNvSpPr/>
      </dsp:nvSpPr>
      <dsp:spPr>
        <a:xfrm>
          <a:off x="0" y="18421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Fuldkorn 90 g om dagen</a:t>
          </a:r>
          <a:endParaRPr lang="en-US" sz="1650" kern="1200" dirty="0">
            <a:solidFill>
              <a:srgbClr val="400000"/>
            </a:solidFill>
          </a:endParaRPr>
        </a:p>
      </dsp:txBody>
      <dsp:txXfrm>
        <a:off x="25587" y="1867707"/>
        <a:ext cx="5053626" cy="472986"/>
      </dsp:txXfrm>
    </dsp:sp>
    <dsp:sp modelId="{907A5829-49E6-4315-8AE9-FEDA79413B11}">
      <dsp:nvSpPr>
        <dsp:cNvPr id="0" name=""/>
        <dsp:cNvSpPr/>
      </dsp:nvSpPr>
      <dsp:spPr>
        <a:xfrm>
          <a:off x="0" y="24469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Grønt, frugt og bær 500-800 g dagligt</a:t>
          </a:r>
          <a:endParaRPr lang="en-US" sz="1650" kern="1200" dirty="0">
            <a:solidFill>
              <a:srgbClr val="400000"/>
            </a:solidFill>
          </a:endParaRPr>
        </a:p>
      </dsp:txBody>
      <dsp:txXfrm>
        <a:off x="25587" y="2472507"/>
        <a:ext cx="5053626" cy="472986"/>
      </dsp:txXfrm>
    </dsp:sp>
    <dsp:sp modelId="{AE894E83-758D-4C9F-9039-EA0904A2708C}">
      <dsp:nvSpPr>
        <dsp:cNvPr id="0" name=""/>
        <dsp:cNvSpPr/>
      </dsp:nvSpPr>
      <dsp:spPr>
        <a:xfrm>
          <a:off x="0" y="30517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Hold en sund vægt (BMI &lt;27)</a:t>
          </a:r>
          <a:endParaRPr lang="en-US" sz="1650" kern="1200" dirty="0">
            <a:solidFill>
              <a:srgbClr val="400000"/>
            </a:solidFill>
          </a:endParaRPr>
        </a:p>
      </dsp:txBody>
      <dsp:txXfrm>
        <a:off x="25587" y="3077307"/>
        <a:ext cx="5053626" cy="472986"/>
      </dsp:txXfrm>
    </dsp:sp>
    <dsp:sp modelId="{F4A0F57A-2931-4CAD-A8FC-1D6869EB7F0F}">
      <dsp:nvSpPr>
        <dsp:cNvPr id="0" name=""/>
        <dsp:cNvSpPr/>
      </dsp:nvSpPr>
      <dsp:spPr>
        <a:xfrm>
          <a:off x="0" y="36565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Begræns salt til max 5 g dagligt </a:t>
          </a:r>
          <a:endParaRPr lang="en-US" sz="1650" kern="1200" dirty="0">
            <a:solidFill>
              <a:srgbClr val="400000"/>
            </a:solidFill>
          </a:endParaRPr>
        </a:p>
      </dsp:txBody>
      <dsp:txXfrm>
        <a:off x="25587" y="3682107"/>
        <a:ext cx="5053626" cy="472986"/>
      </dsp:txXfrm>
    </dsp:sp>
    <dsp:sp modelId="{6F4F36A1-FF62-44F0-A793-3E605ABB2339}">
      <dsp:nvSpPr>
        <dsp:cNvPr id="0" name=""/>
        <dsp:cNvSpPr/>
      </dsp:nvSpPr>
      <dsp:spPr>
        <a:xfrm>
          <a:off x="0" y="42613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Max 5 håndfulde snacks &amp; sødt om ugen</a:t>
          </a:r>
          <a:endParaRPr lang="en-US" sz="1650" kern="1200" dirty="0">
            <a:solidFill>
              <a:srgbClr val="400000"/>
            </a:solidFill>
          </a:endParaRPr>
        </a:p>
      </dsp:txBody>
      <dsp:txXfrm>
        <a:off x="25587" y="4286907"/>
        <a:ext cx="5053626" cy="472986"/>
      </dsp:txXfrm>
    </dsp:sp>
    <dsp:sp modelId="{0EC1AD83-9BF5-4670-A754-5C54B20B1CD2}">
      <dsp:nvSpPr>
        <dsp:cNvPr id="0" name=""/>
        <dsp:cNvSpPr/>
      </dsp:nvSpPr>
      <dsp:spPr>
        <a:xfrm>
          <a:off x="0" y="4866120"/>
          <a:ext cx="5104800" cy="52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33425">
            <a:lnSpc>
              <a:spcPct val="90000"/>
            </a:lnSpc>
            <a:spcBef>
              <a:spcPct val="0"/>
            </a:spcBef>
            <a:spcAft>
              <a:spcPct val="35000"/>
            </a:spcAft>
            <a:buNone/>
          </a:pPr>
          <a:r>
            <a:rPr lang="da-DK" sz="1650" kern="1200" dirty="0">
              <a:solidFill>
                <a:srgbClr val="400000"/>
              </a:solidFill>
            </a:rPr>
            <a:t>Begræns alkohol til max 3 genstande om ugen</a:t>
          </a:r>
          <a:endParaRPr lang="en-US" sz="1650" kern="1200" dirty="0">
            <a:solidFill>
              <a:srgbClr val="400000"/>
            </a:solidFill>
          </a:endParaRPr>
        </a:p>
      </dsp:txBody>
      <dsp:txXfrm>
        <a:off x="25587" y="4891707"/>
        <a:ext cx="5053626" cy="4729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4AB2F-F932-4E34-B3F4-7D4204931331}" type="datetime1">
              <a:rPr lang="en-GB" smtClean="0"/>
              <a:t>10/11/2025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4B7A-02C7-47B5-912D-53ECDDAA031D}" type="datetime1">
              <a:rPr lang="en-GB" smtClean="0"/>
              <a:t>10/11/2025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Opdateret 2025 af klinisk diætist Lotte Juul</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124362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Fuldkorn forebygger hjerte-kar-sygdom og evidensen for fuldkorn er stærk. </a:t>
            </a:r>
          </a:p>
          <a:p>
            <a:endParaRPr lang="da-DK" b="1" dirty="0"/>
          </a:p>
          <a:p>
            <a:r>
              <a:rPr lang="da-DK" b="1" dirty="0"/>
              <a:t>De officielle kostråd / NNR 2023: </a:t>
            </a:r>
          </a:p>
          <a:p>
            <a:r>
              <a:rPr lang="da-DK" dirty="0"/>
              <a:t>Spis mad med fuldkorn. </a:t>
            </a:r>
          </a:p>
          <a:p>
            <a:r>
              <a:rPr lang="da-DK" dirty="0"/>
              <a:t>Spis min 90 g fuldkorn om dagen - set i forhold til forebyggelse af hjertesygdom</a:t>
            </a:r>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sund.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a:t>
            </a:r>
          </a:p>
          <a:p>
            <a:r>
              <a:rPr lang="da-DK" dirty="0"/>
              <a:t>Fuldkorn har sammen med grøntsager en gavnlig effekt ved atrieflimren. Ikke mindst mhp. at fastholde en sund vægt, da du opnår mæthed og fylde på færre kalorier.</a:t>
            </a:r>
          </a:p>
          <a:p>
            <a:r>
              <a:rPr lang="da-DK" dirty="0"/>
              <a:t>Fuldkorn kan også være med til at nedsætte risikoen for hjerte-kar-sygdomme. </a:t>
            </a:r>
          </a:p>
          <a:p>
            <a:r>
              <a:rPr lang="da-DK" dirty="0"/>
              <a:t>Fuldkorn giver en god mæthedsfornemmelse og sørger for at vi er mætte i længere tid. Kroppens blodsukker bliver mere stabilt. </a:t>
            </a:r>
          </a:p>
          <a:p>
            <a:endParaRPr lang="da-DK" dirty="0"/>
          </a:p>
          <a:p>
            <a:r>
              <a:rPr lang="da-DK" b="1" dirty="0"/>
              <a:t>Fuldkornslogoet</a:t>
            </a:r>
            <a:r>
              <a:rPr lang="da-DK" dirty="0"/>
              <a: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Det rummer både brød, mel, morgenmadsprodukter, knækbrød, ris, pasta, grød, knækkede kerner, flager og gryn. </a:t>
            </a:r>
          </a:p>
          <a:p>
            <a:r>
              <a:rPr lang="da-DK" dirty="0"/>
              <a:t>Fuldkornslogoet stiller krav til indholdet af fedt, sukker, salt og kostfibre.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192552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198-1754-3433-F0C5-52C1EF3C773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BC70475-BBF0-7439-967C-48F6D5E48DC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B0028C-C6CF-0055-341C-A17967B8FF41}"/>
              </a:ext>
            </a:extLst>
          </p:cNvPr>
          <p:cNvSpPr>
            <a:spLocks noGrp="1"/>
          </p:cNvSpPr>
          <p:nvPr>
            <p:ph type="body" idx="1"/>
          </p:nvPr>
        </p:nvSpPr>
        <p:spPr/>
        <p:txBody>
          <a:bodyPr/>
          <a:lstStyle/>
          <a:p>
            <a:r>
              <a:rPr lang="da-DK" b="0" dirty="0">
                <a:latin typeface="+mn-lt"/>
              </a:rPr>
              <a:t>Fisk spiller en vigtig rolle i kosten ved atrieflimren</a:t>
            </a:r>
          </a:p>
          <a:p>
            <a:endParaRPr lang="da-DK" b="1" dirty="0">
              <a:latin typeface="+mn-lt"/>
            </a:endParaRPr>
          </a:p>
          <a:p>
            <a:r>
              <a:rPr lang="da-DK" b="1" dirty="0">
                <a:latin typeface="+mn-lt"/>
              </a:rPr>
              <a:t>Anbefalinger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NNR 2023 anbefaler 300–450 g fisk om ugen mhp. forebyggelse af udvikling af hjertesygdom, heraf 300 g fede fisk ved atrieflimren. Fede fisk er fx sild, makrel, laks og ørred. Til hjertepatienter anbefales NNR, 2023 som afsæt, hvor forskningen er baseret på forebyggelse af bl.a. nedsat risiko for udvikling / forværring af hjertesygdom.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Mere fisk på tallerkenen går godt i tråd med rådet om at skære ned for antallet af måltider med kød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Fiskeolietilskud anbefales ikke – heller ikke, hvis du ikke spiser fisk. Store doser af fiskeolietilskud kan øge risikoen for flere og sværere anfald af atrieflimren hos personer med atrieflimren</a:t>
            </a:r>
          </a:p>
          <a:p>
            <a:endParaRPr lang="da-DK" dirty="0">
              <a:latin typeface="+mn-lt"/>
            </a:endParaRPr>
          </a:p>
          <a:p>
            <a:r>
              <a:rPr lang="da-DK" dirty="0">
                <a:latin typeface="+mn-lt"/>
              </a:rPr>
              <a:t>I alle aldersgrupper lever en mindre andel blandt mænd (82,2 %) end blandt kvinder (83,7 %) ikke op til anbefalingen for indtag af fisk.</a:t>
            </a:r>
          </a:p>
          <a:p>
            <a:endParaRPr lang="da-DK" dirty="0">
              <a:latin typeface="+mn-lt"/>
            </a:endParaRPr>
          </a:p>
          <a:p>
            <a:r>
              <a:rPr lang="da-DK" b="1" dirty="0">
                <a:latin typeface="+mn-lt"/>
              </a:rPr>
              <a:t>Hvorfor skal vi spise fisk?</a:t>
            </a:r>
          </a:p>
          <a:p>
            <a:r>
              <a:rPr lang="da-DK" dirty="0">
                <a:latin typeface="+mn-lt"/>
              </a:rPr>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latin typeface="+mn-lt"/>
            </a:endParaRPr>
          </a:p>
          <a:p>
            <a:r>
              <a:rPr lang="da-DK" b="1" dirty="0">
                <a:latin typeface="+mn-lt"/>
              </a:rPr>
              <a:t>Atrieflimren: </a:t>
            </a:r>
            <a:r>
              <a:rPr lang="da-DK" dirty="0">
                <a:latin typeface="+mn-lt"/>
              </a:rPr>
              <a:t>Fisk er gavnligt for hjerteflimren, medvirker til stabil hjerterytme og udvider karrene, så blodtrykket sænkes. De sunde Omega-3-fedtsyrer har en lang række gavnlige effekter på hjertet og kredsløbet og det betyder, at du udover fordelene relateret til atrieflimren - også mindsker risikoen for åreforkalkning og forhøjet blodtryk. </a:t>
            </a:r>
          </a:p>
          <a:p>
            <a:endParaRPr lang="da-DK" dirty="0">
              <a:latin typeface="+mn-lt"/>
            </a:endParaRPr>
          </a:p>
          <a:p>
            <a:r>
              <a:rPr lang="da-DK" b="1" dirty="0">
                <a:latin typeface="+mn-lt"/>
              </a:rPr>
              <a:t>Hvordan? </a:t>
            </a:r>
          </a:p>
          <a:p>
            <a:r>
              <a:rPr lang="da-DK" dirty="0">
                <a:latin typeface="+mn-lt"/>
              </a:rPr>
              <a:t>Udskift kødet med fisk i aftensmåltidet 1-2 gange om ugen</a:t>
            </a:r>
          </a:p>
          <a:p>
            <a:r>
              <a:rPr lang="da-DK" dirty="0">
                <a:latin typeface="+mn-lt"/>
              </a:rPr>
              <a:t>Brug fisk i din frokostsalat</a:t>
            </a:r>
          </a:p>
          <a:p>
            <a:r>
              <a:rPr lang="da-DK" dirty="0">
                <a:latin typeface="+mn-lt"/>
              </a:rPr>
              <a:t>Spis fisk som pålæg. </a:t>
            </a:r>
          </a:p>
          <a:p>
            <a:endParaRPr lang="da-DK" dirty="0">
              <a:latin typeface="+mn-lt"/>
            </a:endParaRPr>
          </a:p>
          <a:p>
            <a:r>
              <a:rPr lang="da-DK" dirty="0">
                <a:latin typeface="+mn-lt"/>
              </a:rPr>
              <a:t>Hvad med frossen fisk vs. frisk fisk? </a:t>
            </a:r>
          </a:p>
          <a:p>
            <a:r>
              <a:rPr lang="da-DK" dirty="0">
                <a:latin typeface="+mn-lt"/>
              </a:rPr>
              <a:t>Når fisk fryses kort tid efter fangsten, er det med til at bibeholde kvaliteten og indkapsle vitaminer og smagsstoffer. Derfor kan man sagtens vælge den frosne fisk. </a:t>
            </a:r>
          </a:p>
          <a:p>
            <a:endParaRPr lang="da-DK" dirty="0"/>
          </a:p>
        </p:txBody>
      </p:sp>
      <p:sp>
        <p:nvSpPr>
          <p:cNvPr id="4" name="Pladsholder til sidefod 3">
            <a:extLst>
              <a:ext uri="{FF2B5EF4-FFF2-40B4-BE49-F238E27FC236}">
                <a16:creationId xmlns:a16="http://schemas.microsoft.com/office/drawing/2014/main" id="{6F009045-E89F-52C3-5E3F-8C9A60B96E6B}"/>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93F6EDB9-D888-1AEC-ACC3-6F073F8B2F49}"/>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E1A10333-FEB6-520C-74A2-F963CBE84808}"/>
              </a:ext>
            </a:extLst>
          </p:cNvPr>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a:extLst>
              <a:ext uri="{FF2B5EF4-FFF2-40B4-BE49-F238E27FC236}">
                <a16:creationId xmlns:a16="http://schemas.microsoft.com/office/drawing/2014/main" id="{D371DB95-4595-E6AD-2111-F1EAFC97F7EF}"/>
              </a:ext>
            </a:extLst>
          </p:cNvPr>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160727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Salt kan potentielt øge blodtryk og forhøjet blodtryk kan forværre atrieflimren.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største saltindtag fås via forarbejde fødevarer.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90881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Rigtig mange hjertepatienter spiser sunde måltider. Ofte handler det ikke om måltidernes sammensætning, men om alt det der spises udenfor måltiderne. Så prøv en periode, at rette fokus mod alt det ekstra – max 5 håndfulde om ugen</a:t>
            </a:r>
          </a:p>
          <a:p>
            <a:endParaRPr lang="da-DK" dirty="0"/>
          </a:p>
          <a:p>
            <a:r>
              <a:rPr lang="da-DK" dirty="0"/>
              <a:t>Handler det om at sænke blodtryk, sæt da fokus på at begrænse chips (salt) og lakrids, som øger blodtryk</a:t>
            </a:r>
          </a:p>
          <a:p>
            <a:r>
              <a:rPr lang="da-DK" dirty="0"/>
              <a:t>Handler det om at sænke kolesteroltallet sæt da fokus på mindre mættet fedt fra smørbagte kager, flødeskum, flødeis </a:t>
            </a:r>
          </a:p>
          <a:p>
            <a:endParaRPr lang="da-DK" dirty="0"/>
          </a:p>
          <a:p>
            <a:r>
              <a:rPr lang="da-DK" dirty="0"/>
              <a:t>Ofte spiser vi det der er indenfor en armslængde, så når vi stiller slik og søde sager frem så er vi også lettere tilbøjelige til at spise det. Hvis vi derimod har frugt stående fremme på spisebordet eller klargjorte grøntsager i køleskabet, vil vi nemmere kunne spise det fremfor slik. Gør det sunde valg til den nemme løsning. Læg slikposen bagerst i skuffen/skabet og frem med sundere alternativer. </a:t>
            </a:r>
          </a:p>
          <a:p>
            <a:r>
              <a:rPr lang="da-DK" dirty="0"/>
              <a:t>Brug små skåle, så det ser ud af mere. Så vælg lidt men godt og nyd hver en bid.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0FDB9E8A-0449-40D3-BB0C-5916350CA427}"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14</a:t>
            </a:fld>
            <a:endParaRPr lang="en-GB"/>
          </a:p>
        </p:txBody>
      </p:sp>
    </p:spTree>
    <p:extLst>
      <p:ext uri="{BB962C8B-B14F-4D97-AF65-F5344CB8AC3E}">
        <p14:creationId xmlns:p14="http://schemas.microsoft.com/office/powerpoint/2010/main" val="243522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Der er ikke fundet sammenhæng mellem et moderat indtag af filterkaffe og anfald med atrieflimren. Studier viser altså at du godt kan drikke kaffe.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sukker og energi. Stort indtag af sodavand kan over tid føre til overvægt og overvægt føre til øget tendens af atrieflimren </a:t>
            </a:r>
          </a:p>
          <a:p>
            <a:r>
              <a:rPr lang="da-DK" i="1" dirty="0"/>
              <a:t>Mælk </a:t>
            </a:r>
            <a:r>
              <a:rPr lang="da-DK" dirty="0"/>
              <a:t>er sundt og en vigtig kilde til kalk til vores knogler. Til den hjertesunde mad anbefales fedtfattig mælk; skummetmælk, minimælk og kærnemælk i en mængde på 350-500 ml. dagligt (NNR23). </a:t>
            </a:r>
          </a:p>
          <a:p>
            <a:r>
              <a:rPr lang="da-DK" i="1" dirty="0"/>
              <a:t>Kakao og drikkeyoghurt</a:t>
            </a:r>
            <a:r>
              <a:rPr lang="da-DK" dirty="0"/>
              <a:t> er mælkeprodukter, som ofte er tilsat sukker. Vær opmærksom på at disse flydende kalorier kan fylde godt på kaloriekontoen. </a:t>
            </a:r>
          </a:p>
          <a:p>
            <a:r>
              <a:rPr lang="da-DK" i="1" dirty="0"/>
              <a:t>Energidrikke </a:t>
            </a:r>
            <a:r>
              <a:rPr lang="da-DK" dirty="0"/>
              <a:t> med højt indhold af </a:t>
            </a:r>
            <a:r>
              <a:rPr lang="da-DK" dirty="0" err="1"/>
              <a:t>taurin</a:t>
            </a:r>
            <a:r>
              <a:rPr lang="da-DK" dirty="0"/>
              <a:t> og koffein synes at øge blodtrykket (ESC guidelines hypertension 2024)</a:t>
            </a:r>
          </a:p>
          <a:p>
            <a:endParaRPr lang="da-DK" dirty="0"/>
          </a:p>
          <a:p>
            <a:r>
              <a:rPr lang="da-DK" dirty="0"/>
              <a:t>Drikke mætter ikke i samme grad som mad, derfor er det nemt at drikke sig til en stor mængde kalorier. Både sukkersødede drikkevarer og alkohol kan ved et højt indtag bidrage med mange kalorier.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15</a:t>
            </a:fld>
            <a:endParaRPr lang="en-GB"/>
          </a:p>
        </p:txBody>
      </p:sp>
    </p:spTree>
    <p:extLst>
      <p:ext uri="{BB962C8B-B14F-4D97-AF65-F5344CB8AC3E}">
        <p14:creationId xmlns:p14="http://schemas.microsoft.com/office/powerpoint/2010/main" val="207351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mn-lt"/>
              </a:rPr>
              <a:t>Når du har atrieflimren, bør du være ekstra opmærksom på alkohol. Der er en dosis-respons sammenhæng mellem et højt forbrug af alkohol og anfald af atrieflimren. Mærker du, at alkohol kan fremprovokere din atrieflimren og/eller er du i blodfortyndende behandling, bør du begrænse dit alkoholindtag til maks. tre genstande om ugen. Nogle tåler mindre, nogen tåler ingenting. </a:t>
            </a:r>
          </a:p>
          <a:p>
            <a:r>
              <a:rPr lang="da-DK" dirty="0">
                <a:latin typeface="+mn-lt"/>
              </a:rPr>
              <a:t>Hvis du mærker, at alkohol ikke fremprovokerer atrieflimren, kan du godt nyde alkohol ved lejlighed.</a:t>
            </a:r>
          </a:p>
          <a:p>
            <a:endParaRPr lang="da-DK" dirty="0">
              <a:latin typeface="+mn-lt"/>
            </a:endParaRPr>
          </a:p>
          <a:p>
            <a:r>
              <a:rPr lang="da-DK" dirty="0">
                <a:latin typeface="+mn-lt"/>
              </a:rPr>
              <a:t>Vær OBS på at flere studier viser at et højt indtag på mere end 7 genstande om ugen øger risikoen for at slå ud af sinusrytme igen efter ablation. Anbefalingen for alkohol er derfor sat ned (DCS </a:t>
            </a:r>
            <a:r>
              <a:rPr lang="da-DK" dirty="0" err="1">
                <a:latin typeface="+mn-lt"/>
              </a:rPr>
              <a:t>behandlingsvejldning</a:t>
            </a:r>
            <a:r>
              <a:rPr lang="da-DK" dirty="0">
                <a:latin typeface="+mn-lt"/>
              </a:rPr>
              <a:t> 2025)</a:t>
            </a:r>
          </a:p>
          <a:p>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16</a:t>
            </a:fld>
            <a:endParaRPr lang="en-GB"/>
          </a:p>
        </p:txBody>
      </p:sp>
    </p:spTree>
    <p:extLst>
      <p:ext uri="{BB962C8B-B14F-4D97-AF65-F5344CB8AC3E}">
        <p14:creationId xmlns:p14="http://schemas.microsoft.com/office/powerpoint/2010/main" val="338266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91AF-F882-621C-CEA7-AA87E6BD45D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0CEEAFE-3485-D87F-F3EF-189B69CBE60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9A0F280-BF75-37C7-EA58-34E5C4630586}"/>
              </a:ext>
            </a:extLst>
          </p:cNvPr>
          <p:cNvSpPr>
            <a:spLocks noGrp="1"/>
          </p:cNvSpPr>
          <p:nvPr>
            <p:ph type="body" idx="1"/>
          </p:nvPr>
        </p:nvSpPr>
        <p:spPr/>
        <p:txBody>
          <a:bodyPr/>
          <a:lstStyle/>
          <a:p>
            <a:r>
              <a:rPr lang="da-DK" dirty="0">
                <a:latin typeface="+mn-lt"/>
              </a:rPr>
              <a:t>Motion er sundt for alle, specielt for dig med atrieflimren. Motion kan forbedre din fysiske formåen og øge livskvaliteten. Når du har fået konstateret atrieflimren, kan du træne uden begrænsning, når din atrieflimren er i ro / stabil. Du kan træne med både moderat og høj intensitet uden at fremkalde anfald eller forværre din sygdom. Visse undersøgelser har vist, at motion kan mindske symptomerne ved atrieflimren og også intensiteten af anfald. </a:t>
            </a:r>
          </a:p>
          <a:p>
            <a:endParaRPr lang="da-DK" dirty="0">
              <a:latin typeface="+mn-lt"/>
            </a:endParaRPr>
          </a:p>
          <a:p>
            <a:r>
              <a:rPr lang="da-DK" dirty="0">
                <a:latin typeface="+mn-lt"/>
              </a:rPr>
              <a:t>Nogle bliver bekymrede for at være fysisk aktive, da de er bange for, at en stigning af pulsen ved fysisk aktivitet kan forværre eller igangsætte atrieflimren. Det kan afholde dem fra at være fysisk aktive. Alt tyder dog på, at motion hverken igangsætter eller forværrer atrieflimren.</a:t>
            </a:r>
          </a:p>
          <a:p>
            <a:endParaRPr lang="da-DK" dirty="0">
              <a:latin typeface="+mn-lt"/>
            </a:endParaRPr>
          </a:p>
          <a:p>
            <a:r>
              <a:rPr lang="da-DK" dirty="0">
                <a:latin typeface="+mn-lt"/>
              </a:rPr>
              <a:t>Langt de fleste oplever, at deres anfald af atrieflimren kommer tilfældigt og ikke specielt i forbindelse med motion. Du kan derfor være fysisk aktiv uden problemer. Selv under et anfald af atrieflimren vil de fleste kunne dyrke motion, hvis ikke de oplever ubehag. Det kan dog være nødvendigt at tilpasse aktiviteten. </a:t>
            </a:r>
          </a:p>
          <a:p>
            <a:endParaRPr lang="da-DK" dirty="0">
              <a:latin typeface="+mn-lt"/>
            </a:endParaRPr>
          </a:p>
          <a:p>
            <a:r>
              <a:rPr lang="da-DK" dirty="0">
                <a:latin typeface="+mn-lt"/>
              </a:rPr>
              <a:t>Med diagnosen atrieflimren er det ekstra vigtig at varme op, men også at ”varme ned”. Så hjertet får en blid overgang fra ro til aktiv og til ro </a:t>
            </a:r>
          </a:p>
          <a:p>
            <a:r>
              <a:rPr lang="da-DK" dirty="0">
                <a:latin typeface="+mn-lt"/>
              </a:rPr>
              <a:t>Din atrieflimren skal være velbehandlet, inden du begynder at motionere eller genoptager din motion. Har du fået foretaget en ablation, vil du som regel kunne genoptage motionstræning, når sårene ved indstiksstedet i lysken er helet op – sædvanligvis i løbet af fem-syv dage. Hvis du er i tvivl om hvorvidt du må træne, så kan du altid kontakte din egen læge. </a:t>
            </a:r>
          </a:p>
          <a:p>
            <a:endParaRPr lang="da-DK" dirty="0">
              <a:latin typeface="+mn-lt"/>
            </a:endParaRPr>
          </a:p>
          <a:p>
            <a:r>
              <a:rPr lang="da-DK" b="0" i="0" dirty="0">
                <a:solidFill>
                  <a:srgbClr val="002A3A"/>
                </a:solidFill>
                <a:effectLst/>
                <a:latin typeface="+mn-lt"/>
              </a:rPr>
              <a:t>Hjertet er ligeglad med, hvilken motionsform du vælger, så vælg den du bedst kan lide. Når du går, løber eller cykler, kan du med fordel i en kortere periode øge intensiteten, så du bliver forpustet. Sæt mål efter din fysiske formåen. Kan du lidt, så start med lidt, kan du mere, så start med mere. </a:t>
            </a:r>
            <a:endParaRPr lang="da-DK" dirty="0">
              <a:latin typeface="+mn-lt"/>
            </a:endParaRPr>
          </a:p>
          <a:p>
            <a:endParaRPr lang="da-DK" dirty="0">
              <a:latin typeface="+mn-lt"/>
            </a:endParaRPr>
          </a:p>
          <a:p>
            <a:r>
              <a:rPr lang="da-DK" dirty="0">
                <a:latin typeface="+mn-lt"/>
              </a:rPr>
              <a:t>Bevæg dig mindst 30 minutter hver dag, men lav også træning  et par gange om ugen, som styrker dine muskler  </a:t>
            </a:r>
          </a:p>
          <a:p>
            <a:r>
              <a:rPr lang="da-DK" dirty="0">
                <a:latin typeface="+mn-lt"/>
              </a:rPr>
              <a:t>Du kan gå, løbe, cykle, svømme, støvsuge, slå græs, danse, spille fodbold, badminton mv. </a:t>
            </a:r>
          </a:p>
          <a:p>
            <a:r>
              <a:rPr lang="da-DK" dirty="0">
                <a:latin typeface="+mn-lt"/>
              </a:rPr>
              <a:t>Få pulsen op mindst to gange om ugen.</a:t>
            </a:r>
          </a:p>
          <a:p>
            <a:endParaRPr lang="da-DK" dirty="0"/>
          </a:p>
        </p:txBody>
      </p:sp>
      <p:sp>
        <p:nvSpPr>
          <p:cNvPr id="4" name="Pladsholder til sidefod 3">
            <a:extLst>
              <a:ext uri="{FF2B5EF4-FFF2-40B4-BE49-F238E27FC236}">
                <a16:creationId xmlns:a16="http://schemas.microsoft.com/office/drawing/2014/main" id="{C7ED0386-ED64-5829-1A27-1E5D36A5EAD2}"/>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E626E885-F6C3-DC25-4EDF-99BC8D50BC24}"/>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A2F0B037-7D04-B132-FF33-ED30E8BF975E}"/>
              </a:ext>
            </a:extLst>
          </p:cNvPr>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a:extLst>
              <a:ext uri="{FF2B5EF4-FFF2-40B4-BE49-F238E27FC236}">
                <a16:creationId xmlns:a16="http://schemas.microsoft.com/office/drawing/2014/main" id="{646EDCD6-CD3F-DF03-E00D-BACEAB50B6E2}"/>
              </a:ext>
            </a:extLst>
          </p:cNvPr>
          <p:cNvSpPr>
            <a:spLocks noGrp="1"/>
          </p:cNvSpPr>
          <p:nvPr>
            <p:ph type="sldNum" sz="quarter" idx="5"/>
          </p:nvPr>
        </p:nvSpPr>
        <p:spPr/>
        <p:txBody>
          <a:bodyPr/>
          <a:lstStyle/>
          <a:p>
            <a:fld id="{A74A5A2F-ECD0-4A51-A9E7-D8DA645BD5CD}" type="slidenum">
              <a:rPr lang="en-GB" smtClean="0"/>
              <a:t>17</a:t>
            </a:fld>
            <a:endParaRPr lang="en-GB"/>
          </a:p>
        </p:txBody>
      </p:sp>
    </p:spTree>
    <p:extLst>
      <p:ext uri="{BB962C8B-B14F-4D97-AF65-F5344CB8AC3E}">
        <p14:creationId xmlns:p14="http://schemas.microsoft.com/office/powerpoint/2010/main" val="213387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err="1">
                <a:solidFill>
                  <a:srgbClr val="002A3A"/>
                </a:solidFill>
                <a:effectLst/>
                <a:latin typeface="+mn-lt"/>
              </a:rPr>
              <a:t>Marevan</a:t>
            </a:r>
            <a:r>
              <a:rPr lang="da-DK" b="1" i="0" dirty="0">
                <a:solidFill>
                  <a:srgbClr val="002A3A"/>
                </a:solidFill>
                <a:effectLst/>
                <a:latin typeface="+mn-lt"/>
              </a:rPr>
              <a:t> og grønne grøntsager </a:t>
            </a:r>
          </a:p>
          <a:p>
            <a:r>
              <a:rPr lang="da-DK" b="0" i="0" dirty="0">
                <a:solidFill>
                  <a:srgbClr val="002A3A"/>
                </a:solidFill>
                <a:effectLst/>
                <a:latin typeface="+mn-lt"/>
              </a:rPr>
              <a:t>Grønne grøntsager indeholder K-vitamin, som skal balancere med den blodfortyndende medicin </a:t>
            </a:r>
            <a:r>
              <a:rPr lang="da-DK" b="0" i="0" dirty="0" err="1">
                <a:solidFill>
                  <a:srgbClr val="002A3A"/>
                </a:solidFill>
                <a:effectLst/>
                <a:latin typeface="+mn-lt"/>
              </a:rPr>
              <a:t>Marevan</a:t>
            </a:r>
            <a:r>
              <a:rPr lang="da-DK" b="0" i="0" dirty="0">
                <a:solidFill>
                  <a:srgbClr val="002A3A"/>
                </a:solidFill>
                <a:effectLst/>
                <a:latin typeface="+mn-lt"/>
              </a:rPr>
              <a:t>. K-vitamin gør blodet ” tykkere” og medicinen tyndere. Det er vigtig at man derfor indtager </a:t>
            </a:r>
            <a:r>
              <a:rPr lang="da-DK" b="0" i="0" dirty="0" err="1">
                <a:solidFill>
                  <a:srgbClr val="002A3A"/>
                </a:solidFill>
                <a:effectLst/>
                <a:latin typeface="+mn-lt"/>
              </a:rPr>
              <a:t>ca</a:t>
            </a:r>
            <a:r>
              <a:rPr lang="da-DK" b="0" i="0" dirty="0">
                <a:solidFill>
                  <a:srgbClr val="002A3A"/>
                </a:solidFill>
                <a:effectLst/>
                <a:latin typeface="+mn-lt"/>
              </a:rPr>
              <a:t> samme mængde K-vitamin hver dag, så det svarer til medicinen. (OBS NOAK præparater fungerer efter en anden mekanisme, hvor K-vitamin indtag ikke spiller er rolle). På </a:t>
            </a:r>
            <a:r>
              <a:rPr lang="da-DK" b="0" i="0" dirty="0" err="1">
                <a:solidFill>
                  <a:srgbClr val="002A3A"/>
                </a:solidFill>
                <a:effectLst/>
                <a:latin typeface="+mn-lt"/>
              </a:rPr>
              <a:t>Marevanbehandling</a:t>
            </a:r>
            <a:r>
              <a:rPr lang="da-DK" b="0" i="0" dirty="0">
                <a:solidFill>
                  <a:srgbClr val="002A3A"/>
                </a:solidFill>
                <a:effectLst/>
                <a:latin typeface="+mn-lt"/>
              </a:rPr>
              <a:t> bør man leve med et jævnt indtag af grønne grøntsager i kosten – gerne varieret. Det er vigtigt at fortsætte med at spise grøntsager, da de er en del af den sunde kost og behandling bliver ret svær at styre, hvis man helt undgå K-vitaminholdige grøntsager. Der anbefales et stabilt indtag af grønne grøntsager på </a:t>
            </a:r>
            <a:r>
              <a:rPr lang="da-DK" b="0" i="0" dirty="0" err="1">
                <a:solidFill>
                  <a:srgbClr val="002A3A"/>
                </a:solidFill>
                <a:effectLst/>
                <a:latin typeface="+mn-lt"/>
              </a:rPr>
              <a:t>ca</a:t>
            </a:r>
            <a:r>
              <a:rPr lang="da-DK" b="0" i="0" dirty="0">
                <a:solidFill>
                  <a:srgbClr val="002A3A"/>
                </a:solidFill>
                <a:effectLst/>
                <a:latin typeface="+mn-lt"/>
              </a:rPr>
              <a:t> 100 g. om dagen. </a:t>
            </a:r>
          </a:p>
          <a:p>
            <a:endParaRPr lang="da-DK" b="0" i="0" dirty="0">
              <a:solidFill>
                <a:srgbClr val="002A3A"/>
              </a:solidFill>
              <a:effectLst/>
              <a:latin typeface="+mn-lt"/>
            </a:endParaRPr>
          </a:p>
          <a:p>
            <a:r>
              <a:rPr lang="da-DK" b="0" i="0" dirty="0">
                <a:solidFill>
                  <a:srgbClr val="002A3A"/>
                </a:solidFill>
                <a:effectLst/>
                <a:latin typeface="+mn-lt"/>
              </a:rPr>
              <a:t>Kostens største kilder til K-vitamin er spinat, broccoli, rosenkål, grønkål, spidskål og kikærter. Du skal være opmærksom på måltider, hvor du spiser en unormal stor mængde K-vitamin, da det kan give udsving i din INR. Det kan være måltider som broccoligratin, grønlangkål, eller hummus.</a:t>
            </a:r>
          </a:p>
          <a:p>
            <a:endParaRPr lang="da-DK" b="0" i="0" dirty="0">
              <a:solidFill>
                <a:srgbClr val="002A3A"/>
              </a:solidFill>
              <a:effectLst/>
              <a:latin typeface="+mn-lt"/>
            </a:endParaRPr>
          </a:p>
          <a:p>
            <a:r>
              <a:rPr lang="da-DK" b="1" i="0" dirty="0">
                <a:solidFill>
                  <a:srgbClr val="002A3A"/>
                </a:solidFill>
                <a:effectLst/>
                <a:latin typeface="+mn-lt"/>
              </a:rPr>
              <a:t>Kaffe</a:t>
            </a:r>
            <a:r>
              <a:rPr lang="da-DK" b="0" i="0" dirty="0">
                <a:solidFill>
                  <a:srgbClr val="002A3A"/>
                </a:solidFill>
                <a:effectLst/>
                <a:latin typeface="+mn-lt"/>
              </a:rPr>
              <a:t> </a:t>
            </a:r>
          </a:p>
          <a:p>
            <a:pPr algn="l"/>
            <a:r>
              <a:rPr lang="da-DK" b="0" i="0" dirty="0">
                <a:solidFill>
                  <a:srgbClr val="002A3A"/>
                </a:solidFill>
                <a:effectLst/>
                <a:latin typeface="+mn-lt"/>
              </a:rPr>
              <a:t>Kaffe og te indeholder koffein, der er et kendt stimulerende stof, som kan give hjertebanken og dermed en hurtig puls. Te og kaffe har ligeledes et højt indhold af antioxidanter, hvilket muligvis kan mindske risikoen for atrieflimren.</a:t>
            </a:r>
          </a:p>
          <a:p>
            <a:pPr algn="l"/>
            <a:r>
              <a:rPr lang="da-DK" b="0" i="0" dirty="0">
                <a:solidFill>
                  <a:srgbClr val="002A3A"/>
                </a:solidFill>
                <a:effectLst/>
                <a:latin typeface="+mn-lt"/>
              </a:rPr>
              <a:t>I forskningsundersøgelser finder man ikke nogen sammenhæng mellem at drikke koffein fra kaffe/te og en øget risiko for anfald af atrieflimren. Der ses snarere en beskyttende effekt. Hjerteforeningen anbefaler 3-5 kopper filterkaffe dagligt.</a:t>
            </a:r>
          </a:p>
          <a:p>
            <a:endParaRPr lang="da-DK" dirty="0">
              <a:latin typeface="+mn-lt"/>
            </a:endParaRPr>
          </a:p>
          <a:p>
            <a:r>
              <a:rPr lang="da-DK" b="1" dirty="0">
                <a:latin typeface="+mn-lt"/>
              </a:rPr>
              <a:t>Fiskeolie og atrieflimren </a:t>
            </a:r>
          </a:p>
          <a:p>
            <a:r>
              <a:rPr lang="da-DK" b="0" i="0" dirty="0">
                <a:solidFill>
                  <a:srgbClr val="002A3A"/>
                </a:solidFill>
                <a:effectLst/>
                <a:latin typeface="+mn-lt"/>
              </a:rPr>
              <a:t>Ny forskning peger på, at et tilskud af omega-3 fedtsyrer ikke kan forebygge eller behandle hjerte-kar-sygdom, som tidligere antaget.</a:t>
            </a:r>
          </a:p>
          <a:p>
            <a:r>
              <a:rPr lang="da-DK" b="0" i="0" dirty="0">
                <a:solidFill>
                  <a:srgbClr val="002A3A"/>
                </a:solidFill>
                <a:effectLst/>
                <a:latin typeface="+mn-lt"/>
              </a:rPr>
              <a:t>Omega-3 fedtsyrer er essentielle fedtsyrer, som din krop er afhængig af og ikke selv kan danne. Den skal tilføres gennem kosten. Omega-3 fedtsyrer i form af kosttilskud ikke har nogen forebyggende effekt på hjerte-kar-sygdom. Kosttilskuddet kan hverken forebygge blodpropper eller åreforkalkning.</a:t>
            </a:r>
            <a:endParaRPr lang="da-DK" dirty="0">
              <a:latin typeface="+mn-lt"/>
            </a:endParaRPr>
          </a:p>
          <a:p>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18</a:t>
            </a:fld>
            <a:endParaRPr lang="en-GB"/>
          </a:p>
        </p:txBody>
      </p:sp>
    </p:spTree>
    <p:extLst>
      <p:ext uri="{BB962C8B-B14F-4D97-AF65-F5344CB8AC3E}">
        <p14:creationId xmlns:p14="http://schemas.microsoft.com/office/powerpoint/2010/main" val="16004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BAGGRUND: </a:t>
            </a:r>
            <a:r>
              <a:rPr lang="da-DK" b="1" dirty="0">
                <a:latin typeface="+mn-lt"/>
              </a:rPr>
              <a:t>Når sygdommen rammer, så ønsker mange i bedste mening, selv at gøre noget. Mange benytter sig derfor af kosttilskud i håb om en bedring i sygdommen. </a:t>
            </a:r>
            <a:r>
              <a:rPr lang="da-DK" sz="1800" b="1" dirty="0">
                <a:effectLst/>
                <a:latin typeface="Arial" panose="020B0604020202020204" pitchFamily="34" charset="0"/>
                <a:ea typeface="Calibri" panose="020F0502020204030204" pitchFamily="34" charset="0"/>
                <a:cs typeface="Times New Roman" panose="02020603050405020304" pitchFamily="18" charset="0"/>
              </a:rPr>
              <a:t>Der er ingen kosttilskud, som har dokumenteret effekt på bedring af atrieflimren. Omvendt findes der studier, hvor kosttilskud øger eller nedsætte virkningen af din hjertemedicin. Desuden kan større dosis  kosttilskud med fiskeolie øge risikoen for flere anfald af atrieflimren.</a:t>
            </a: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mn-lt"/>
            </a:endParaRPr>
          </a:p>
          <a:p>
            <a:endParaRPr lang="da-DK" dirty="0">
              <a:latin typeface="+mn-lt"/>
            </a:endParaRPr>
          </a:p>
          <a:p>
            <a:r>
              <a:rPr lang="da-DK" dirty="0">
                <a:latin typeface="+mn-lt"/>
              </a:rPr>
              <a:t>Konsulter altid lægen: </a:t>
            </a:r>
          </a:p>
          <a:p>
            <a:r>
              <a:rPr lang="da-DK" b="0" i="0" dirty="0">
                <a:solidFill>
                  <a:srgbClr val="002A3A"/>
                </a:solidFill>
                <a:effectLst/>
                <a:latin typeface="+mn-lt"/>
              </a:rPr>
              <a:t>Hjerteforeningen opfordrer til, at man konsulterer sin læge, inden man begynder at tage naturlægemidler eller kosttilskud. Det kan potentielt nedsætte virkningen af den hjertemedicin, patienten tager.</a:t>
            </a:r>
          </a:p>
          <a:p>
            <a:endParaRPr lang="da-DK" b="0" i="0" dirty="0">
              <a:solidFill>
                <a:srgbClr val="002A3A"/>
              </a:solidFill>
              <a:effectLst/>
              <a:latin typeface="+mn-lt"/>
            </a:endParaRPr>
          </a:p>
          <a:p>
            <a:pPr marL="171450" indent="-171450">
              <a:buFontTx/>
              <a:buChar char="-"/>
            </a:pPr>
            <a:r>
              <a:rPr lang="da-DK" b="0" i="0" dirty="0">
                <a:solidFill>
                  <a:srgbClr val="002A3A"/>
                </a:solidFill>
                <a:effectLst/>
                <a:latin typeface="+mn-lt"/>
              </a:rPr>
              <a:t>Visse typer af kosttilskud kan påvirke virkningen af din blodfortyndende medicin</a:t>
            </a:r>
          </a:p>
          <a:p>
            <a:pPr marL="171450" indent="-171450">
              <a:buFontTx/>
              <a:buChar char="-"/>
            </a:pPr>
            <a:r>
              <a:rPr lang="da-DK" b="0" i="0" dirty="0">
                <a:solidFill>
                  <a:srgbClr val="002A3A"/>
                </a:solidFill>
                <a:effectLst/>
                <a:latin typeface="+mn-lt"/>
              </a:rPr>
              <a:t>Kosttilskud med fiskeolie kan øge risikoen for flere og mere længerevarende anfald af atrieflimren, hvis fiskeolie indtages i større dosis</a:t>
            </a:r>
          </a:p>
          <a:p>
            <a:pPr marL="0" indent="0">
              <a:buFontTx/>
              <a:buNone/>
            </a:pPr>
            <a:r>
              <a:rPr lang="da-DK" b="0" i="0" dirty="0">
                <a:solidFill>
                  <a:srgbClr val="002A3A"/>
                </a:solidFill>
                <a:effectLst/>
                <a:latin typeface="+mn-lt"/>
              </a:rPr>
              <a:t>Så vær forsigtig med kosttilskud</a:t>
            </a:r>
          </a:p>
          <a:p>
            <a:endParaRPr lang="da-DK" b="0" i="0" dirty="0">
              <a:solidFill>
                <a:srgbClr val="002A3A"/>
              </a:solidFill>
              <a:effectLst/>
              <a:latin typeface="+mn-lt"/>
            </a:endParaRPr>
          </a:p>
          <a:p>
            <a:r>
              <a:rPr lang="da-DK" b="0" i="0" dirty="0">
                <a:solidFill>
                  <a:srgbClr val="002A3A"/>
                </a:solidFill>
                <a:effectLst/>
                <a:latin typeface="+mn-lt"/>
              </a:rPr>
              <a:t>Forskellen på kosttilskud og naturlægemiddel: </a:t>
            </a:r>
          </a:p>
          <a:p>
            <a:r>
              <a:rPr lang="da-DK" b="0"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a:t>
            </a:r>
          </a:p>
          <a:p>
            <a:endParaRPr lang="da-DK" b="0" i="0" dirty="0">
              <a:solidFill>
                <a:srgbClr val="002A3A"/>
              </a:solidFill>
              <a:effectLst/>
              <a:latin typeface="+mn-lt"/>
            </a:endParaRPr>
          </a:p>
          <a:p>
            <a:r>
              <a:rPr lang="da-DK" b="0" i="0" dirty="0">
                <a:solidFill>
                  <a:srgbClr val="002A3A"/>
                </a:solidFill>
                <a:effectLst/>
                <a:latin typeface="+mn-lt"/>
              </a:rPr>
              <a:t>Kosttilskud hører under fødevarelovgivningen og der stilles ingen krav om at de skal kunne forebygge eller helbrede 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002A3A"/>
              </a:solidFill>
              <a:effectLst/>
              <a:latin typeface="+mn-lt"/>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19</a:t>
            </a:fld>
            <a:endParaRPr lang="en-GB"/>
          </a:p>
        </p:txBody>
      </p:sp>
    </p:spTree>
    <p:extLst>
      <p:ext uri="{BB962C8B-B14F-4D97-AF65-F5344CB8AC3E}">
        <p14:creationId xmlns:p14="http://schemas.microsoft.com/office/powerpoint/2010/main" val="1947492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og ikke som kosttilskud. Nye studier viser at omega-3-fedtsyrer i form af kosttilskud ikke har nogen betydelig forebyggende eller behandlende effekt på hjerte-kar-sygdom.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I behandlingen af forhøjet triglycerid (fedt i blodet) har fiskeolie en effekt. Flere læger bruger fiskeolie i behandlingen af forhøjet triglycerid i dosis på 2-4 g. </a:t>
            </a:r>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a:t>
            </a:r>
            <a:r>
              <a:rPr lang="da-DK" b="0" i="0" dirty="0">
                <a:solidFill>
                  <a:srgbClr val="002A3A"/>
                </a:solidFill>
                <a:effectLst/>
                <a:latin typeface="+mn-lt"/>
              </a:rPr>
              <a:t>Studier viser at en høj dosis af fiskeolie kan øge risikoen for flere og kraftigere anfald af atrieflimren. </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20</a:t>
            </a:fld>
            <a:endParaRPr lang="en-GB"/>
          </a:p>
        </p:txBody>
      </p:sp>
    </p:spTree>
    <p:extLst>
      <p:ext uri="{BB962C8B-B14F-4D97-AF65-F5344CB8AC3E}">
        <p14:creationId xmlns:p14="http://schemas.microsoft.com/office/powerpoint/2010/main" val="226432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Hjertetal fra Hjerteforeningen 2024</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628489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Få ny inspiration til nye opskrifter i Hjerteforeningens opskriftsunivers</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21</a:t>
            </a:fld>
            <a:endParaRPr lang="en-GB"/>
          </a:p>
        </p:txBody>
      </p:sp>
    </p:spTree>
    <p:extLst>
      <p:ext uri="{BB962C8B-B14F-4D97-AF65-F5344CB8AC3E}">
        <p14:creationId xmlns:p14="http://schemas.microsoft.com/office/powerpoint/2010/main" val="207019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mn-lt"/>
              </a:rPr>
              <a:t>Gavner vægttab atrieflimren?</a:t>
            </a:r>
          </a:p>
          <a:p>
            <a:r>
              <a:rPr lang="da-DK" b="0" i="0" dirty="0">
                <a:solidFill>
                  <a:srgbClr val="002A3A"/>
                </a:solidFill>
                <a:effectLst/>
                <a:latin typeface="+mn-lt"/>
              </a:rPr>
              <a:t>Ved overvægt (BMI 30) er der større risiko for at udvikle atrieflimren. Ved</a:t>
            </a:r>
            <a:r>
              <a:rPr lang="da-DK" dirty="0">
                <a:latin typeface="+mn-lt"/>
              </a:rPr>
              <a:t> atrieflimren, og et BMI over 27, kan et vægttab på 10 % mindske risikoen for nye anfald, nedsætte længden af anfaldene og mindske graden af symptomer ved atrieflimren. Desuden øger et vægttab chancen for at fastholde normal hjerterytme efter ablation. Målet derfor er at opnå / holde en sund vægt &lt; BMI 27 </a:t>
            </a:r>
          </a:p>
          <a:p>
            <a:r>
              <a:rPr lang="da-DK" dirty="0">
                <a:latin typeface="+mn-lt"/>
              </a:rPr>
              <a:t>Sammenhængen mellem overvægt og atrieflimren er blevet vist i flere undersøgelser. ESC guidelines 2024 atrieflimren </a:t>
            </a:r>
          </a:p>
          <a:p>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237387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Vægttab skal ske ved omlægning til hjertesund kost, og ikke på modediæter eller ved slankekur. Spis hjertesundt, men i mindre portioner.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31728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dirty="0">
                <a:solidFill>
                  <a:srgbClr val="002A3A"/>
                </a:solidFill>
                <a:effectLst/>
                <a:latin typeface="+mn-lt"/>
              </a:rPr>
              <a:t>Madens placering har betydning for dine madvalg</a:t>
            </a:r>
          </a:p>
          <a:p>
            <a:pPr algn="l"/>
            <a:r>
              <a:rPr lang="da-DK" b="0" i="0" dirty="0">
                <a:solidFill>
                  <a:srgbClr val="002A3A"/>
                </a:solidFill>
                <a:effectLst/>
                <a:latin typeface="+mn-lt"/>
              </a:rPr>
              <a:t>Mange af de ting vi gør i dagligdagen sker per automatik. Det gælder også spisning. Derfor er placering af vores madvarer vigtig. Vi vælger og spiser oftest de madvarer, som er indenfor rækkevidde. Sæt derfor de gode, sunde olier ved komfuret, så de bliver det oplagte valg til stegning. Læg fiskekonserves, fuldkornsbrød samt nødder og mandler i den skuffe, som du åbner tit og sæt fisk og grønt synligt i køleskabet. Omvendt skal adgangen til salt, sukker og mættet fedt gøres mere besværlig for så øger det sandsynligheden for at vi lader det være. Det kan for eksempel gøres ved at placere slik allerbagerst i det øverste køkkenskab eller helt ude i skuret.</a:t>
            </a:r>
          </a:p>
          <a:p>
            <a:pPr algn="l"/>
            <a:r>
              <a:rPr lang="da-DK" b="0" i="0" dirty="0">
                <a:solidFill>
                  <a:srgbClr val="002A3A"/>
                </a:solidFill>
                <a:effectLst/>
                <a:latin typeface="+mn-lt"/>
              </a:rPr>
              <a:t>Det du ser bliver ofte det, du vælger at spise. Hvad ligger i øjenhøjde, når du åbner dit køleskab? Er det leverpostej og ost, eller glasset med sild? Ofte får det usunde mættede fedtstof de bedste pladser i køleskabet: leverpostejen, en stump medisterpølse fra aftensmaden, et stykke kage eller smørret, som står forrest og frister. De sunde fisk rige på umættede fedtsyrer, skal man lede længe efter. Silden er skjult bag marmeladen og laksen bliver glemt bagved en kagetallerken. Grønsagerne er gemt væk i grønsagsskuffen.</a:t>
            </a:r>
          </a:p>
          <a:p>
            <a:pPr algn="l"/>
            <a:r>
              <a:rPr lang="da-DK" b="0" i="0" dirty="0">
                <a:solidFill>
                  <a:srgbClr val="002A3A"/>
                </a:solidFill>
                <a:effectLst/>
                <a:latin typeface="+mn-lt"/>
              </a:rPr>
              <a:t>Hvis du skal øge sandsynligheden for at spise det sunde, skal det sunde stå i øjenhøjde og i forreste række, så det bliver det umiddelbare valg.</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208883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mn-lt"/>
              </a:rPr>
              <a:t>Vælg den rigtig tallerkenstørrelse og den korrekte fordeling på tallerken.</a:t>
            </a:r>
          </a:p>
          <a:p>
            <a:endParaRPr lang="da-DK" b="0" i="0" dirty="0">
              <a:solidFill>
                <a:srgbClr val="002A3A"/>
              </a:solidFill>
              <a:effectLst/>
              <a:latin typeface="+mn-lt"/>
            </a:endParaRPr>
          </a:p>
          <a:p>
            <a:r>
              <a:rPr lang="da-DK" b="1" i="0" dirty="0">
                <a:solidFill>
                  <a:srgbClr val="002A3A"/>
                </a:solidFill>
                <a:effectLst/>
                <a:latin typeface="+mn-lt"/>
              </a:rPr>
              <a:t>Y-tallerkenmodellen</a:t>
            </a:r>
            <a:r>
              <a:rPr lang="da-DK" b="0" i="0" dirty="0">
                <a:solidFill>
                  <a:srgbClr val="002A3A"/>
                </a:solidFill>
                <a:effectLst/>
                <a:latin typeface="+mn-lt"/>
              </a:rPr>
              <a:t> er tilegnet vægtvedligeholdelse. Her placeres fisk, fjerkræ eller kød i Y’ets top, mens kartofler, ris, pasta, brød lægges på den ene side af Y’ets ben og grøntsager på den anden side. Mængden af grøntsager er således ligeså stor som mængden af kartofler, ris eller pasta.</a:t>
            </a:r>
            <a:endParaRPr lang="da-DK" dirty="0">
              <a:latin typeface="+mn-lt"/>
            </a:endParaRPr>
          </a:p>
          <a:p>
            <a:endParaRPr lang="da-DK" b="1" dirty="0">
              <a:latin typeface="+mn-lt"/>
            </a:endParaRPr>
          </a:p>
          <a:p>
            <a:r>
              <a:rPr lang="da-DK" b="1" dirty="0" err="1">
                <a:latin typeface="+mn-lt"/>
              </a:rPr>
              <a:t>Downsize</a:t>
            </a:r>
            <a:r>
              <a:rPr lang="da-DK" b="1" dirty="0">
                <a:latin typeface="+mn-lt"/>
              </a:rPr>
              <a:t> modellen </a:t>
            </a:r>
            <a:r>
              <a:rPr lang="da-DK" dirty="0">
                <a:latin typeface="+mn-lt"/>
                <a:sym typeface="Wingdings" panose="05000000000000000000" pitchFamily="2" charset="2"/>
              </a:rPr>
              <a:t> eller </a:t>
            </a:r>
            <a:r>
              <a:rPr lang="da-DK" b="0" i="0" dirty="0">
                <a:solidFill>
                  <a:srgbClr val="002A3A"/>
                </a:solidFill>
                <a:effectLst/>
                <a:latin typeface="+mn-lt"/>
              </a:rPr>
              <a:t>slanketallerkenmodellen, som bruges ved ønske om vægttab. Her deles tallerkenen i fire dele. Den første del er til fisk, fjerkræ eller kød, den anden del er til kartofler, ris, pasta, brød og de sidste to dele er til grøntsager</a:t>
            </a:r>
            <a:endParaRPr lang="da-DK" dirty="0">
              <a:latin typeface="+mn-lt"/>
            </a:endParaRPr>
          </a:p>
          <a:p>
            <a:endParaRPr lang="da-DK" dirty="0">
              <a:latin typeface="+mn-lt"/>
            </a:endParaRPr>
          </a:p>
          <a:p>
            <a:r>
              <a:rPr lang="da-DK" b="1" dirty="0">
                <a:latin typeface="+mn-lt"/>
              </a:rPr>
              <a:t>The </a:t>
            </a:r>
            <a:r>
              <a:rPr lang="da-DK" b="1" dirty="0" err="1">
                <a:latin typeface="+mn-lt"/>
              </a:rPr>
              <a:t>Delboeuf</a:t>
            </a:r>
            <a:r>
              <a:rPr lang="da-DK" b="1" dirty="0">
                <a:latin typeface="+mn-lt"/>
              </a:rPr>
              <a:t> illusion </a:t>
            </a:r>
            <a:r>
              <a:rPr lang="da-DK" dirty="0">
                <a:latin typeface="+mn-lt"/>
                <a:sym typeface="Wingdings" panose="05000000000000000000" pitchFamily="2" charset="2"/>
              </a:rPr>
              <a:t> de to sorte cirkler er lige store. Mange vil have den opfattelse at den til venstre ser større ud. Dette kan overføres til mad. Hvis vi spiser på en mindre tallerken, så vil vi automatisk spise mindre, da mængden ser ud af mere. </a:t>
            </a:r>
          </a:p>
          <a:p>
            <a:r>
              <a:rPr lang="da-DK" b="0" i="0" dirty="0">
                <a:solidFill>
                  <a:srgbClr val="002A3A"/>
                </a:solidFill>
                <a:effectLst/>
                <a:latin typeface="+mn-lt"/>
              </a:rPr>
              <a:t>Spiser du på en stor tallerken, vil du helt ubevidst øse en større portion mad op, end hvis du spiser på en lille tallerken. Fænomenet kaldes </a:t>
            </a:r>
            <a:r>
              <a:rPr lang="da-DK" b="0" i="0" dirty="0" err="1">
                <a:solidFill>
                  <a:srgbClr val="002A3A"/>
                </a:solidFill>
                <a:effectLst/>
                <a:latin typeface="+mn-lt"/>
              </a:rPr>
              <a:t>Delbouef</a:t>
            </a:r>
            <a:r>
              <a:rPr lang="da-DK" b="0" i="0" dirty="0">
                <a:solidFill>
                  <a:srgbClr val="002A3A"/>
                </a:solidFill>
                <a:effectLst/>
                <a:latin typeface="+mn-lt"/>
              </a:rPr>
              <a:t> illusion, hvor maden ser ud af mindre på den store tallerken og syner af mere på den lille tallerken. Tallerkenstørrelsen kan derfor spille en rolle for, hvor meget vi spiser. Det er dog ikke altid, at du spiser mindre selvom tallerkenen er lille. Sultne mennesker synes i mindre grad, at lade sig ”snyde” af tallerkenstørrelsen.</a:t>
            </a:r>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388717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I forhold til vægt, så skal alle typer af fedt reduceres mhp. en kost med færre kalorier</a:t>
            </a:r>
          </a:p>
          <a:p>
            <a:r>
              <a:rPr lang="da-DK" b="0" dirty="0"/>
              <a:t>I forhold til fedtindtag og hjertesygdom, så handler det om typen af fedtstof og ikke kostens samlede fedtindhold.</a:t>
            </a:r>
          </a:p>
          <a:p>
            <a:endParaRPr lang="da-DK" b="1" dirty="0"/>
          </a:p>
          <a:p>
            <a:r>
              <a:rPr lang="da-DK" b="1" dirty="0"/>
              <a:t>De officielle anbefalinger </a:t>
            </a:r>
            <a:r>
              <a:rPr lang="da-DK" dirty="0"/>
              <a:t>råder til at vælge planteolier. En typisk dansk kost indeholder for meget mættet fedt fra kød, kødprodukter, smør og fede mejeriprodukter (fx ost) svarende til 15 E% - anbefalingen er på 10 E% for mættet fedt</a:t>
            </a:r>
          </a:p>
          <a:p>
            <a:endParaRPr lang="da-DK" dirty="0"/>
          </a:p>
          <a:p>
            <a:r>
              <a:rPr lang="da-DK" b="1" dirty="0"/>
              <a:t>Umættet og mættet fedt? </a:t>
            </a:r>
            <a:r>
              <a:rPr lang="da-DK" dirty="0"/>
              <a:t>– der findes to overordnede typer af fedt, de mættede og de umættede fedtsyrer. </a:t>
            </a:r>
          </a:p>
          <a:p>
            <a:r>
              <a:rPr lang="da-DK" i="1" dirty="0"/>
              <a:t>Mættede fedtsyrer </a:t>
            </a:r>
            <a:r>
              <a:rPr lang="da-DK" dirty="0"/>
              <a:t>findes primært i animalske fødevarer, mejeriprodukter, faste margariner og kød, kødprodukter og kødpålæg – se foto på slide. </a:t>
            </a:r>
          </a:p>
          <a:p>
            <a:r>
              <a:rPr lang="da-DK" i="1" dirty="0"/>
              <a:t>Umættede fedtsyrer</a:t>
            </a:r>
            <a:r>
              <a:rPr lang="da-DK" dirty="0"/>
              <a:t>, findes især i planteolier, nødder, kerner, avokado, oliven og i fede fisk og bidrager med de livsnødvendige Omega-3 og Omega-6 fedtsyrer. </a:t>
            </a:r>
          </a:p>
          <a:p>
            <a:endParaRPr lang="da-DK" dirty="0"/>
          </a:p>
          <a:p>
            <a:r>
              <a:rPr lang="da-DK" dirty="0"/>
              <a:t>-Vælg umættet fedt fra planteriget, og ombyt mættet fedt fra dyreriget med det sunde umættede fedt på de områder, hvor det er muligt. </a:t>
            </a:r>
          </a:p>
          <a:p>
            <a:r>
              <a:rPr lang="da-DK" dirty="0"/>
              <a:t>-Umættet fedt er gavnligt for hjertet. </a:t>
            </a:r>
          </a:p>
          <a:p>
            <a:r>
              <a:rPr lang="da-DK" dirty="0"/>
              <a:t> - Vælg fedtfattigt hvis madvaren er fra dyreriget mhp. at begrænse mættet fedt</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umættede fedt gavner hjertet og bidrager til at vi kan optage de fedtopløselige vitaminer (A, D, E og K). </a:t>
            </a:r>
          </a:p>
          <a:p>
            <a:endParaRPr lang="da-DK" dirty="0"/>
          </a:p>
          <a:p>
            <a:r>
              <a:rPr lang="da-DK" b="1" dirty="0"/>
              <a:t>Hvordan?</a:t>
            </a:r>
          </a:p>
          <a:p>
            <a:r>
              <a:rPr lang="da-DK" dirty="0"/>
              <a:t>Ombyt mættet fedt med umættet fedt:</a:t>
            </a:r>
          </a:p>
          <a:p>
            <a:r>
              <a:rPr lang="da-DK" dirty="0"/>
              <a:t>Begræns brugen af smør vælg i stedet fx hummus, mayonnaise eller lidt pesto</a:t>
            </a:r>
          </a:p>
          <a:p>
            <a:r>
              <a:rPr lang="da-DK" dirty="0"/>
              <a:t>Erstat kødpålæg med fiskepålæg, kartoffel eller avokado</a:t>
            </a:r>
          </a:p>
          <a:p>
            <a:r>
              <a:rPr lang="da-DK" dirty="0"/>
              <a:t>Brug nødder, mandler, avokado i din salat i stedet for ostetern og bacon</a:t>
            </a:r>
          </a:p>
          <a:p>
            <a:r>
              <a:rPr lang="da-DK" dirty="0"/>
              <a:t>Spis nødder og mandler i stedet for småkager</a:t>
            </a:r>
          </a:p>
          <a:p>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3690942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latin typeface="+mn-lt"/>
                <a:ea typeface="+mn-ea"/>
                <a:cs typeface="+mn-cs"/>
              </a:rPr>
              <a:t>Hvis det ikke er realistisk af ombyttet mættet til umættet fedt. Vælg da fødevarer med lavt fedtindhold, når der vælges fødevarer med højt indhold af mættet fedt. </a:t>
            </a:r>
          </a:p>
          <a:p>
            <a:r>
              <a:rPr lang="da-DK" sz="1200" b="0" i="0" kern="1200" dirty="0">
                <a:solidFill>
                  <a:srgbClr val="002A3A"/>
                </a:solidFill>
                <a:effectLst/>
                <a:latin typeface="+mn-lt"/>
                <a:ea typeface="+mn-ea"/>
                <a:cs typeface="+mn-cs"/>
              </a:rPr>
              <a:t>Til Fagperson: indkøbsguiden til udlevering kan bestilles hos Hjerteforeningen/Fagnet under materialebestilling.</a:t>
            </a:r>
          </a:p>
          <a:p>
            <a:endParaRPr lang="da-DK" sz="1200" b="0" i="0" kern="1200" dirty="0">
              <a:solidFill>
                <a:srgbClr val="002A3A"/>
              </a:solidFill>
              <a:effectLst/>
              <a:latin typeface="+mn-lt"/>
              <a:ea typeface="+mn-ea"/>
              <a:cs typeface="+mn-cs"/>
            </a:endParaRPr>
          </a:p>
          <a:p>
            <a:endParaRPr lang="da-DK" sz="1200" b="0" i="0" kern="1200" dirty="0">
              <a:solidFill>
                <a:srgbClr val="002A3A"/>
              </a:solidFill>
              <a:effectLst/>
              <a:latin typeface="+mn-lt"/>
              <a:ea typeface="+mn-ea"/>
              <a:cs typeface="+mn-cs"/>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423426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Anbefaling</a:t>
            </a:r>
          </a:p>
          <a:p>
            <a:r>
              <a:rPr lang="da-DK" dirty="0"/>
              <a:t>I NNR 2023 fremlægges studier, som viser forebyggende effekt på hjerte-kar ved et indtag på op til 800 g dagligt. Det giver mening at bruge denne anbefaling mhp. at bremse udvikling af hjertesygdom, hvis de kan spise den mængde grønt. </a:t>
            </a:r>
          </a:p>
          <a:p>
            <a:r>
              <a:rPr lang="da-DK" dirty="0"/>
              <a:t>Mindst halvdelen af frugt, bær og grønt, bør være grøntsager og meget gerne grove typer som kål og rodfrugter</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10/11/2025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3575756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22" name="Lilla logo">
            <a:extLst>
              <a:ext uri="{FF2B5EF4-FFF2-40B4-BE49-F238E27FC236}">
                <a16:creationId xmlns:a16="http://schemas.microsoft.com/office/drawing/2014/main" id="{B73B449B-99C3-667F-2540-C46A0AB20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092" y="468225"/>
            <a:ext cx="3906381" cy="6001046"/>
          </a:xfrm>
          <a:prstGeom prst="rect">
            <a:avLst/>
          </a:prstGeom>
        </p:spPr>
      </p:pic>
      <p:pic>
        <p:nvPicPr>
          <p:cNvPr id="20" name="Logo">
            <a:extLst>
              <a:ext uri="{FF2B5EF4-FFF2-40B4-BE49-F238E27FC236}">
                <a16:creationId xmlns:a16="http://schemas.microsoft.com/office/drawing/2014/main" id="{9E5190F1-C23C-F498-4521-A0136D805F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10195857" y="5871600"/>
            <a:ext cx="1454400" cy="597671"/>
          </a:xfrm>
          <a:prstGeom prst="rect">
            <a:avLst/>
          </a:prstGeom>
        </p:spPr>
      </p:pic>
      <p:sp>
        <p:nvSpPr>
          <p:cNvPr id="2" name="Title 1"/>
          <p:cNvSpPr>
            <a:spLocks noGrp="1"/>
          </p:cNvSpPr>
          <p:nvPr>
            <p:ph type="ctrTitle" hasCustomPrompt="1"/>
          </p:nvPr>
        </p:nvSpPr>
        <p:spPr>
          <a:xfrm>
            <a:off x="539751" y="2158738"/>
            <a:ext cx="4703762" cy="3820862"/>
          </a:xfrm>
        </p:spPr>
        <p:txBody>
          <a:bodyPr anchor="b"/>
          <a:lstStyle>
            <a:lvl1pPr algn="l">
              <a:lnSpc>
                <a:spcPct val="93000"/>
              </a:lnSpc>
              <a:defRPr sz="6600">
                <a:solidFill>
                  <a:srgbClr val="400000"/>
                </a:solidFill>
              </a:defRPr>
            </a:lvl1pPr>
          </a:lstStyle>
          <a:p>
            <a:r>
              <a:rPr lang="da-DK" dirty="0"/>
              <a:t>Klik for at tilføje titel, max. 4 linjer</a:t>
            </a:r>
          </a:p>
        </p:txBody>
      </p:sp>
      <p:sp>
        <p:nvSpPr>
          <p:cNvPr id="3" name="Subtitle 2"/>
          <p:cNvSpPr>
            <a:spLocks noGrp="1"/>
          </p:cNvSpPr>
          <p:nvPr>
            <p:ph type="subTitle" idx="1" hasCustomPrompt="1"/>
          </p:nvPr>
        </p:nvSpPr>
        <p:spPr>
          <a:xfrm>
            <a:off x="1659600" y="6177600"/>
            <a:ext cx="3583913"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3041513943"/>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dsagn">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10.11.2025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a:xfrm>
            <a:off x="539748" y="539750"/>
            <a:ext cx="10171115" cy="5144109"/>
          </a:xfrm>
        </p:spPr>
        <p:txBody>
          <a:bodyPr anchor="b"/>
          <a:lstStyle>
            <a:lvl1pPr algn="l">
              <a:lnSpc>
                <a:spcPct val="93000"/>
              </a:lnSpc>
              <a:defRPr sz="8000">
                <a:solidFill>
                  <a:srgbClr val="EFE6DD"/>
                </a:solidFill>
              </a:defRPr>
            </a:lvl1pPr>
          </a:lstStyle>
          <a:p>
            <a:r>
              <a:rPr lang="da-DK" dirty="0"/>
              <a:t>Klik for at tilføje udsagn, max. 4 linjer</a:t>
            </a:r>
          </a:p>
        </p:txBody>
      </p:sp>
    </p:spTree>
    <p:extLst>
      <p:ext uri="{BB962C8B-B14F-4D97-AF65-F5344CB8AC3E}">
        <p14:creationId xmlns:p14="http://schemas.microsoft.com/office/powerpoint/2010/main" val="7173114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2 tekst">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89C1B75-0DEE-887E-0CEA-495FC788128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5817EE9C-C28C-02E4-B763-1C501A826062}"/>
              </a:ext>
            </a:extLst>
          </p:cNvPr>
          <p:cNvSpPr>
            <a:spLocks noGrp="1"/>
          </p:cNvSpPr>
          <p:nvPr>
            <p:ph type="title" hasCustomPrompt="1"/>
          </p:nvPr>
        </p:nvSpPr>
        <p:spPr>
          <a:xfrm>
            <a:off x="539999" y="540000"/>
            <a:ext cx="11110663" cy="993600"/>
          </a:xfrm>
        </p:spPr>
        <p:txBody>
          <a:bodyPr/>
          <a:lstStyle>
            <a:lvl1pPr>
              <a:defRPr sz="5000">
                <a:solidFill>
                  <a:srgbClr val="F74030"/>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EEA04E43-837D-F1F0-22C9-E1A3DCAC0BA0}"/>
              </a:ext>
            </a:extLst>
          </p:cNvPr>
          <p:cNvSpPr>
            <a:spLocks noGrp="1"/>
          </p:cNvSpPr>
          <p:nvPr>
            <p:ph type="body" sz="quarter" idx="17" hasCustomPrompt="1"/>
          </p:nvPr>
        </p:nvSpPr>
        <p:spPr>
          <a:xfrm>
            <a:off x="540000" y="2524125"/>
            <a:ext cx="5465763" cy="3792538"/>
          </a:xfrm>
        </p:spPr>
        <p:txBody>
          <a:bodyPr/>
          <a:lstStyle>
            <a:lvl1pPr marL="432000" indent="-432000">
              <a:lnSpc>
                <a:spcPct val="100000"/>
              </a:lnSpc>
              <a:spcBef>
                <a:spcPts val="0"/>
              </a:spcBef>
              <a:spcAft>
                <a:spcPts val="1200"/>
              </a:spcAft>
              <a:buFont typeface="+mj-lt"/>
              <a:buAutoNum type="arabicPeriod"/>
              <a:defRPr sz="2000" b="0">
                <a:latin typeface="+mn-lt"/>
              </a:defRPr>
            </a:lvl1pPr>
            <a:lvl2pPr marL="612000">
              <a:lnSpc>
                <a:spcPct val="100000"/>
              </a:lnSpc>
              <a:spcBef>
                <a:spcPts val="0"/>
              </a:spcBef>
              <a:spcAft>
                <a:spcPts val="1200"/>
              </a:spcAft>
              <a:defRPr sz="2000" b="0">
                <a:latin typeface="+mn-lt"/>
              </a:defRPr>
            </a:lvl2pPr>
            <a:lvl3pPr marL="0" indent="0">
              <a:lnSpc>
                <a:spcPct val="100000"/>
              </a:lnSpc>
              <a:spcBef>
                <a:spcPts val="0"/>
              </a:spcBef>
              <a:spcAft>
                <a:spcPts val="1200"/>
              </a:spcAft>
              <a:buFontTx/>
              <a:buNone/>
              <a:defRPr sz="2000" b="0">
                <a:latin typeface="+mn-lt"/>
              </a:defRPr>
            </a:lvl3pPr>
            <a:lvl4pPr marL="0">
              <a:lnSpc>
                <a:spcPct val="100000"/>
              </a:lnSpc>
              <a:spcBef>
                <a:spcPts val="0"/>
              </a:spcBef>
              <a:spcAft>
                <a:spcPts val="1200"/>
              </a:spcAft>
              <a:buFontTx/>
              <a:buNone/>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6" name="Pladsholder til tekst 11">
            <a:extLst>
              <a:ext uri="{FF2B5EF4-FFF2-40B4-BE49-F238E27FC236}">
                <a16:creationId xmlns:a16="http://schemas.microsoft.com/office/drawing/2014/main" id="{003B08C1-1539-E859-B193-FC9318F60E92}"/>
              </a:ext>
            </a:extLst>
          </p:cNvPr>
          <p:cNvSpPr>
            <a:spLocks noGrp="1"/>
          </p:cNvSpPr>
          <p:nvPr>
            <p:ph type="body" sz="quarter" idx="18" hasCustomPrompt="1"/>
          </p:nvPr>
        </p:nvSpPr>
        <p:spPr>
          <a:xfrm>
            <a:off x="6184900" y="2524125"/>
            <a:ext cx="5465763" cy="3792538"/>
          </a:xfrm>
        </p:spPr>
        <p:txBody>
          <a:bodyPr/>
          <a:lstStyle>
            <a:lvl1pPr marL="0" indent="0">
              <a:lnSpc>
                <a:spcPct val="100000"/>
              </a:lnSpc>
              <a:spcBef>
                <a:spcPts val="0"/>
              </a:spcBef>
              <a:spcAft>
                <a:spcPts val="1200"/>
              </a:spcAft>
              <a:buFont typeface="Arial" panose="020B0604020202020204" pitchFamily="34" charset="0"/>
              <a:buChar char="​"/>
              <a:defRPr sz="2000" b="0">
                <a:latin typeface="+mn-lt"/>
              </a:defRPr>
            </a:lvl1pPr>
            <a:lvl2pPr marL="180000">
              <a:lnSpc>
                <a:spcPct val="100000"/>
              </a:lnSpc>
              <a:spcBef>
                <a:spcPts val="0"/>
              </a:spcBef>
              <a:spcAft>
                <a:spcPts val="1200"/>
              </a:spcAft>
              <a:defRPr sz="2000" b="0">
                <a:latin typeface="+mn-lt"/>
              </a:defRPr>
            </a:lvl2pPr>
            <a:lvl3pPr marL="360000" indent="-180000">
              <a:lnSpc>
                <a:spcPct val="100000"/>
              </a:lnSpc>
              <a:spcBef>
                <a:spcPts val="0"/>
              </a:spcBef>
              <a:spcAft>
                <a:spcPts val="1200"/>
              </a:spcAft>
              <a:buFont typeface="Arial" panose="020B0604020202020204" pitchFamily="34" charset="0"/>
              <a:buChar char="•"/>
              <a:defRPr sz="2000" b="0">
                <a:latin typeface="+mn-lt"/>
              </a:defRPr>
            </a:lvl3pPr>
            <a:lvl4pPr marL="540000" indent="-180000">
              <a:lnSpc>
                <a:spcPct val="100000"/>
              </a:lnSpc>
              <a:spcBef>
                <a:spcPts val="0"/>
              </a:spcBef>
              <a:spcAft>
                <a:spcPts val="1200"/>
              </a:spcAft>
              <a:buFont typeface="Arial" panose="020B0604020202020204" pitchFamily="34" charset="0"/>
              <a:buChar char="•"/>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7" name="Text Placeholder note">
            <a:extLst>
              <a:ext uri="{FF2B5EF4-FFF2-40B4-BE49-F238E27FC236}">
                <a16:creationId xmlns:a16="http://schemas.microsoft.com/office/drawing/2014/main" id="{81DBDCF5-045A-1977-8165-23D38E795784}"/>
              </a:ext>
            </a:extLst>
          </p:cNvPr>
          <p:cNvSpPr>
            <a:spLocks noGrp="1"/>
          </p:cNvSpPr>
          <p:nvPr>
            <p:ph type="body" sz="quarter" idx="19"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5" name="Pladsholder til dato 4">
            <a:extLst>
              <a:ext uri="{FF2B5EF4-FFF2-40B4-BE49-F238E27FC236}">
                <a16:creationId xmlns:a16="http://schemas.microsoft.com/office/drawing/2014/main" id="{8BC1AA22-ECEE-1310-5DA4-48613612EDAE}"/>
              </a:ext>
            </a:extLst>
          </p:cNvPr>
          <p:cNvSpPr>
            <a:spLocks noGrp="1"/>
          </p:cNvSpPr>
          <p:nvPr>
            <p:ph type="dt" sz="half" idx="14"/>
          </p:nvPr>
        </p:nvSpPr>
        <p:spPr/>
        <p:txBody>
          <a:bodyPr/>
          <a:lstStyle/>
          <a:p>
            <a:fld id="{35289CC3-F505-4187-A470-0C133E525794}" type="datetime3">
              <a:rPr lang="da-DK" smtClean="0"/>
              <a:t>10.11.2025</a:t>
            </a:fld>
            <a:endParaRPr lang="da-DK" dirty="0"/>
          </a:p>
        </p:txBody>
      </p:sp>
      <p:sp>
        <p:nvSpPr>
          <p:cNvPr id="6" name="Pladsholder til sidefod 5">
            <a:extLst>
              <a:ext uri="{FF2B5EF4-FFF2-40B4-BE49-F238E27FC236}">
                <a16:creationId xmlns:a16="http://schemas.microsoft.com/office/drawing/2014/main" id="{DD8B4C45-9BE2-D9AC-7610-76CAB2CCD70B}"/>
              </a:ext>
            </a:extLst>
          </p:cNvPr>
          <p:cNvSpPr>
            <a:spLocks noGrp="1"/>
          </p:cNvSpPr>
          <p:nvPr>
            <p:ph type="ftr" sz="quarter" idx="15"/>
          </p:nvPr>
        </p:nvSpPr>
        <p:spPr/>
        <p:txBody>
          <a:bodyPr/>
          <a:lstStyle/>
          <a:p>
            <a:r>
              <a:rPr lang="da-DK" dirty="0"/>
              <a:t>Hjerteforeningen</a:t>
            </a:r>
          </a:p>
        </p:txBody>
      </p:sp>
      <p:sp>
        <p:nvSpPr>
          <p:cNvPr id="10" name="Pladsholder til slidenummer 9">
            <a:extLst>
              <a:ext uri="{FF2B5EF4-FFF2-40B4-BE49-F238E27FC236}">
                <a16:creationId xmlns:a16="http://schemas.microsoft.com/office/drawing/2014/main" id="{D9BDCC1E-65C5-762F-65BD-4EF743581B5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0C9ABB-AC6A-C2A7-5B32-FAAA630DACFF}"/>
              </a:ext>
            </a:extLst>
          </p:cNvPr>
          <p:cNvSpPr>
            <a:spLocks noGrp="1"/>
          </p:cNvSpPr>
          <p:nvPr>
            <p:ph type="title" hasCustomPrompt="1"/>
          </p:nvPr>
        </p:nvSpPr>
        <p:spPr/>
        <p:txBody>
          <a:body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5"/>
            <a:ext cx="11113200" cy="3792538"/>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2F783A79-FDB3-5A8A-211F-47745E26E601}"/>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977E3418-9238-439C-878B-A6DF110E0352}"/>
              </a:ext>
            </a:extLst>
          </p:cNvPr>
          <p:cNvSpPr>
            <a:spLocks noGrp="1"/>
          </p:cNvSpPr>
          <p:nvPr>
            <p:ph type="dt" sz="half" idx="14"/>
          </p:nvPr>
        </p:nvSpPr>
        <p:spPr/>
        <p:txBody>
          <a:bodyPr/>
          <a:lstStyle/>
          <a:p>
            <a:fld id="{505171A5-716B-4520-967F-60C051611336}" type="datetime3">
              <a:rPr lang="da-DK" smtClean="0"/>
              <a:t>10.11.2025</a:t>
            </a:fld>
            <a:endParaRPr lang="da-DK" dirty="0"/>
          </a:p>
        </p:txBody>
      </p:sp>
      <p:sp>
        <p:nvSpPr>
          <p:cNvPr id="5" name="Footer Placeholder 4">
            <a:extLst>
              <a:ext uri="{FF2B5EF4-FFF2-40B4-BE49-F238E27FC236}">
                <a16:creationId xmlns:a16="http://schemas.microsoft.com/office/drawing/2014/main" id="{4D7E2D0C-45A9-475D-8E9F-D3EE1107BA86}"/>
              </a:ext>
            </a:extLst>
          </p:cNvPr>
          <p:cNvSpPr>
            <a:spLocks noGrp="1"/>
          </p:cNvSpPr>
          <p:nvPr>
            <p:ph type="ftr" sz="quarter" idx="15"/>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B324BDD8-C3DD-443B-97AC-19E462F6902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3878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7BBA8ECC-CA55-4FDF-80C8-A36BFEA6D5DE}"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2" name="Text Placeholder 10">
            <a:extLst>
              <a:ext uri="{FF2B5EF4-FFF2-40B4-BE49-F238E27FC236}">
                <a16:creationId xmlns:a16="http://schemas.microsoft.com/office/drawing/2014/main" id="{83BAED24-2B09-4CF6-4453-AE6F6337EF1F}"/>
              </a:ext>
            </a:extLst>
          </p:cNvPr>
          <p:cNvSpPr>
            <a:spLocks noGrp="1"/>
          </p:cNvSpPr>
          <p:nvPr>
            <p:ph type="body" sz="quarter" idx="18" hasCustomPrompt="1"/>
          </p:nvPr>
        </p:nvSpPr>
        <p:spPr>
          <a:xfrm>
            <a:off x="6184900" y="2524125"/>
            <a:ext cx="5465763" cy="3792538"/>
          </a:xfrm>
          <a:solidFill>
            <a:srgbClr val="EFE6DD"/>
          </a:solidFill>
        </p:spPr>
        <p:txBody>
          <a:bodyPr lIns="180000" tIns="180000" rIns="180000" bIns="180000"/>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ekst høj">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Text Placeholder 10">
            <a:extLst>
              <a:ext uri="{FF2B5EF4-FFF2-40B4-BE49-F238E27FC236}">
                <a16:creationId xmlns:a16="http://schemas.microsoft.com/office/drawing/2014/main" id="{02601514-5DA5-9BB1-3681-618ACE085730}"/>
              </a:ext>
            </a:extLst>
          </p:cNvPr>
          <p:cNvSpPr>
            <a:spLocks noGrp="1"/>
          </p:cNvSpPr>
          <p:nvPr>
            <p:ph type="body" sz="quarter" idx="18" hasCustomPrompt="1"/>
          </p:nvPr>
        </p:nvSpPr>
        <p:spPr>
          <a:xfrm>
            <a:off x="6184900" y="539750"/>
            <a:ext cx="5465763" cy="5776913"/>
          </a:xfrm>
          <a:solidFill>
            <a:srgbClr val="EFE6DD"/>
          </a:solidFill>
        </p:spPr>
        <p:txBody>
          <a:bodyPr lIns="180000" tIns="180000" rIns="180000" bIns="180000"/>
          <a:lstStyle>
            <a:lvl1pPr>
              <a:defRPr>
                <a:solidFill>
                  <a:srgbClr val="400000"/>
                </a:solidFill>
              </a:defRPr>
            </a:lvl1pPr>
            <a:lvl2pPr>
              <a:defRPr>
                <a:solidFill>
                  <a:srgbClr val="400000"/>
                </a:solidFill>
              </a:defRPr>
            </a:lvl2pPr>
            <a:lvl3pPr>
              <a:defRPr>
                <a:solidFill>
                  <a:srgbClr val="400000"/>
                </a:solidFill>
              </a:defRPr>
            </a:lvl3pPr>
            <a:lvl4pPr>
              <a:defRPr>
                <a:solidFill>
                  <a:srgbClr val="400000"/>
                </a:solidFill>
              </a:defRPr>
            </a:lvl4pPr>
            <a:lvl5pPr>
              <a:defRPr>
                <a:solidFill>
                  <a:srgbClr val="400000"/>
                </a:solidFill>
              </a:defRPr>
            </a:lvl5pPr>
            <a:lvl6pPr>
              <a:defRPr>
                <a:solidFill>
                  <a:srgbClr val="400000"/>
                </a:solidFill>
              </a:defRPr>
            </a:lvl6pPr>
            <a:lvl7pPr>
              <a:defRPr>
                <a:solidFill>
                  <a:srgbClr val="400000"/>
                </a:solidFill>
              </a:defRPr>
            </a:lvl7pPr>
            <a:lvl8pPr>
              <a:defRPr>
                <a:solidFill>
                  <a:srgbClr val="400000"/>
                </a:solidFill>
              </a:defRPr>
            </a:lvl8pPr>
            <a:lvl9pPr>
              <a:defRPr>
                <a:solidFill>
                  <a:srgbClr val="400000"/>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41362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høj">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50ECF-DF95-81E9-1CD0-188FB02277B0}"/>
              </a:ext>
            </a:extLst>
          </p:cNvPr>
          <p:cNvSpPr/>
          <p:nvPr userDrawn="1"/>
        </p:nvSpPr>
        <p:spPr>
          <a:xfrm>
            <a:off x="6184900" y="539750"/>
            <a:ext cx="5465763" cy="5776913"/>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12" name="SmartArt Placeholder 11">
            <a:extLst>
              <a:ext uri="{FF2B5EF4-FFF2-40B4-BE49-F238E27FC236}">
                <a16:creationId xmlns:a16="http://schemas.microsoft.com/office/drawing/2014/main" id="{FE668575-3E9A-07F6-D74E-550B02543AB6}"/>
              </a:ext>
            </a:extLst>
          </p:cNvPr>
          <p:cNvSpPr>
            <a:spLocks noGrp="1"/>
          </p:cNvSpPr>
          <p:nvPr>
            <p:ph type="dgm" sz="quarter" idx="18" hasCustomPrompt="1"/>
          </p:nvPr>
        </p:nvSpPr>
        <p:spPr>
          <a:xfrm>
            <a:off x="6365381" y="719206"/>
            <a:ext cx="5104800" cy="5418000"/>
          </a:xfrm>
        </p:spPr>
        <p:txBody>
          <a:bodyPr/>
          <a:lstStyle/>
          <a:p>
            <a:pPr lvl="0"/>
            <a:r>
              <a:rPr lang="da-DK" noProof="0" dirty="0"/>
              <a:t>Klik for at tilføje grafik</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228251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indhold og bille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184900" y="539749"/>
            <a:ext cx="5465763" cy="5776913"/>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F47FD15B-225F-4126-82B4-0F5DD6D1EA79}"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517851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billed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Picture Placeholder 7">
            <a:extLst>
              <a:ext uri="{FF2B5EF4-FFF2-40B4-BE49-F238E27FC236}">
                <a16:creationId xmlns:a16="http://schemas.microsoft.com/office/drawing/2014/main" id="{8BD4644E-EEC9-EBF0-89AE-D0FEC97A872E}"/>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93746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i bokse og bille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EF8735-2457-972A-FC41-B485105DB582}"/>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662194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52668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8" name="Logo">
            <a:extLst>
              <a:ext uri="{FF2B5EF4-FFF2-40B4-BE49-F238E27FC236}">
                <a16:creationId xmlns:a16="http://schemas.microsoft.com/office/drawing/2014/main" id="{EC192BE8-65B8-3A79-750B-AFF92BDEFE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grpSp>
        <p:nvGrpSpPr>
          <p:cNvPr id="21" name="Group Grafik streger">
            <a:extLst>
              <a:ext uri="{FF2B5EF4-FFF2-40B4-BE49-F238E27FC236}">
                <a16:creationId xmlns:a16="http://schemas.microsoft.com/office/drawing/2014/main" id="{6D30E274-550C-6B0A-EA63-BDDF35E5476B}"/>
              </a:ext>
            </a:extLst>
          </p:cNvPr>
          <p:cNvGrpSpPr>
            <a:grpSpLocks noGrp="1" noUngrp="1" noRot="1" noMove="1" noResize="1"/>
          </p:cNvGrpSpPr>
          <p:nvPr userDrawn="1"/>
        </p:nvGrpSpPr>
        <p:grpSpPr>
          <a:xfrm>
            <a:off x="539749" y="540000"/>
            <a:ext cx="1180345" cy="1894431"/>
            <a:chOff x="539749" y="540000"/>
            <a:chExt cx="1180345" cy="1894431"/>
          </a:xfrm>
        </p:grpSpPr>
        <p:sp>
          <p:nvSpPr>
            <p:cNvPr id="10" name="Freeform: Shape 25">
              <a:extLst>
                <a:ext uri="{FF2B5EF4-FFF2-40B4-BE49-F238E27FC236}">
                  <a16:creationId xmlns:a16="http://schemas.microsoft.com/office/drawing/2014/main" id="{970F1807-5D15-E351-E506-6F801FE97889}"/>
                </a:ext>
              </a:extLst>
            </p:cNvPr>
            <p:cNvSpPr>
              <a:spLocks noGrp="1" noRot="1" noMove="1" noResize="1" noEditPoints="1" noAdjustHandles="1" noChangeArrowheads="1" noChangeShapeType="1"/>
            </p:cNvSpPr>
            <p:nvPr/>
          </p:nvSpPr>
          <p:spPr>
            <a:xfrm>
              <a:off x="539749" y="54000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9" name="Freeform: Shape 25">
              <a:extLst>
                <a:ext uri="{FF2B5EF4-FFF2-40B4-BE49-F238E27FC236}">
                  <a16:creationId xmlns:a16="http://schemas.microsoft.com/office/drawing/2014/main" id="{A83A3728-40E8-9D99-36B2-C2EC7BA2EA1D}"/>
                </a:ext>
              </a:extLst>
            </p:cNvPr>
            <p:cNvSpPr>
              <a:spLocks noGrp="1" noRot="1" noMove="1" noResize="1" noEditPoints="1" noAdjustHandles="1" noChangeArrowheads="1" noChangeShapeType="1"/>
            </p:cNvSpPr>
            <p:nvPr userDrawn="1"/>
          </p:nvSpPr>
          <p:spPr>
            <a:xfrm>
              <a:off x="539749" y="142618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20" name="Freeform: Shape 25">
              <a:extLst>
                <a:ext uri="{FF2B5EF4-FFF2-40B4-BE49-F238E27FC236}">
                  <a16:creationId xmlns:a16="http://schemas.microsoft.com/office/drawing/2014/main" id="{AC70DA1C-D30A-16A8-35EB-268E4644F08E}"/>
                </a:ext>
              </a:extLst>
            </p:cNvPr>
            <p:cNvSpPr>
              <a:spLocks noGrp="1" noRot="1" noMove="1" noResize="1" noEditPoints="1" noAdjustHandles="1" noChangeArrowheads="1" noChangeShapeType="1"/>
            </p:cNvSpPr>
            <p:nvPr userDrawn="1"/>
          </p:nvSpPr>
          <p:spPr>
            <a:xfrm>
              <a:off x="539749" y="231236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grpSp>
      <p:sp>
        <p:nvSpPr>
          <p:cNvPr id="7" name="Picture Placeholder 7">
            <a:extLst>
              <a:ext uri="{FF2B5EF4-FFF2-40B4-BE49-F238E27FC236}">
                <a16:creationId xmlns:a16="http://schemas.microsoft.com/office/drawing/2014/main" id="{B487C527-92CB-3576-EF55-7103E438B514}"/>
              </a:ext>
            </a:extLst>
          </p:cNvPr>
          <p:cNvSpPr>
            <a:spLocks noGrp="1"/>
          </p:cNvSpPr>
          <p:nvPr userDrawn="1">
            <p:ph type="pic" sz="quarter" idx="13" hasCustomPrompt="1"/>
          </p:nvPr>
        </p:nvSpPr>
        <p:spPr>
          <a:xfrm>
            <a:off x="3182938" y="-1"/>
            <a:ext cx="9010262" cy="5503864"/>
          </a:xfrm>
          <a:solidFill>
            <a:schemeClr val="tx1">
              <a:lumMod val="85000"/>
            </a:schemeClr>
          </a:solidFill>
        </p:spPr>
        <p:txBody>
          <a:bodyPr lIns="72000" tIns="648000" rIns="72000" b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 </a:t>
            </a:r>
          </a:p>
        </p:txBody>
      </p:sp>
      <p:sp>
        <p:nvSpPr>
          <p:cNvPr id="2" name="Title 1"/>
          <p:cNvSpPr>
            <a:spLocks noGrp="1"/>
          </p:cNvSpPr>
          <p:nvPr userDrawn="1">
            <p:ph type="ctrTitle" hasCustomPrompt="1"/>
          </p:nvPr>
        </p:nvSpPr>
        <p:spPr>
          <a:xfrm>
            <a:off x="539749" y="3813105"/>
            <a:ext cx="7358400" cy="2174515"/>
          </a:xfrm>
        </p:spPr>
        <p:txBody>
          <a:bodyPr anchor="b"/>
          <a:lstStyle>
            <a:lvl1pPr algn="l">
              <a:lnSpc>
                <a:spcPct val="93000"/>
              </a:lnSpc>
              <a:defRPr sz="6600">
                <a:solidFill>
                  <a:schemeClr val="accent1"/>
                </a:solidFill>
              </a:defRPr>
            </a:lvl1pPr>
          </a:lstStyle>
          <a:p>
            <a:r>
              <a:rPr lang="da-DK" dirty="0"/>
              <a:t>Klik for at tilføje titel</a:t>
            </a:r>
          </a:p>
        </p:txBody>
      </p:sp>
      <p:sp>
        <p:nvSpPr>
          <p:cNvPr id="3" name="Subtitle 2"/>
          <p:cNvSpPr>
            <a:spLocks noGrp="1"/>
          </p:cNvSpPr>
          <p:nvPr userDrawn="1">
            <p:ph type="subTitle" idx="1" hasCustomPrompt="1"/>
          </p:nvPr>
        </p:nvSpPr>
        <p:spPr>
          <a:xfrm>
            <a:off x="1659600" y="6177600"/>
            <a:ext cx="3585600"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userDrawn="1">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234135760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4375620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378211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a:solidFill>
            <a:srgbClr val="F7403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10.11.2025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005049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3362325" y="539999"/>
            <a:ext cx="8290875" cy="5776663"/>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22000" y="3517900"/>
            <a:ext cx="2660938" cy="2936900"/>
          </a:xfrm>
        </p:spPr>
        <p:txBody>
          <a:bodyPr anchor="b"/>
          <a:lstStyle>
            <a:lvl1pPr algn="l">
              <a:lnSpc>
                <a:spcPct val="95000"/>
              </a:lnSpc>
              <a:defRPr sz="4000">
                <a:solidFill>
                  <a:srgbClr val="F74030"/>
                </a:solidFill>
              </a:defRPr>
            </a:lvl1pPr>
          </a:lstStyle>
          <a:p>
            <a:r>
              <a:rPr lang="da-DK" dirty="0"/>
              <a:t>Klik for at tilføje titel</a:t>
            </a:r>
          </a:p>
        </p:txBody>
      </p:sp>
      <p:sp>
        <p:nvSpPr>
          <p:cNvPr id="21" name="Subtitle 2">
            <a:extLst>
              <a:ext uri="{FF2B5EF4-FFF2-40B4-BE49-F238E27FC236}">
                <a16:creationId xmlns:a16="http://schemas.microsoft.com/office/drawing/2014/main" id="{35AB335D-B66A-21C4-66D1-2DBB00AAA7AA}"/>
              </a:ext>
            </a:extLst>
          </p:cNvPr>
          <p:cNvSpPr>
            <a:spLocks noGrp="1"/>
          </p:cNvSpPr>
          <p:nvPr>
            <p:ph type="subTitle" idx="1" hasCustomPrompt="1"/>
          </p:nvPr>
        </p:nvSpPr>
        <p:spPr>
          <a:xfrm>
            <a:off x="540000" y="539749"/>
            <a:ext cx="2642938" cy="2797175"/>
          </a:xfrm>
        </p:spPr>
        <p:txBody>
          <a:bodyPr/>
          <a:lstStyle>
            <a:lvl1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1pPr>
            <a:lvl2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2pPr>
            <a:lvl3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3pPr>
            <a:lvl4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4pPr>
            <a:lvl5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5pPr>
            <a:lvl6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6pPr>
            <a:lvl7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7pPr>
            <a:lvl8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8pPr>
            <a:lvl9pPr marL="0" indent="0" algn="l">
              <a:lnSpc>
                <a:spcPct val="100000"/>
              </a:lnSpc>
              <a:spcBef>
                <a:spcPts val="0"/>
              </a:spcBef>
              <a:spcAft>
                <a:spcPts val="1200"/>
              </a:spcAft>
              <a:buFont typeface="Arial" panose="020B0604020202020204" pitchFamily="34" charset="0"/>
              <a:buNone/>
              <a:tabLst/>
              <a:defRPr sz="1000" b="0">
                <a:solidFill>
                  <a:schemeClr val="tx2"/>
                </a:solidFill>
                <a:latin typeface="+mn-lt"/>
              </a:defRPr>
            </a:lvl9pPr>
          </a:lstStyle>
          <a:p>
            <a:r>
              <a:rPr lang="da-DK" dirty="0"/>
              <a:t>Klik for at tilføje 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endParaRPr lang="da-DK" dirty="0"/>
          </a:p>
        </p:txBody>
      </p:sp>
      <p:sp>
        <p:nvSpPr>
          <p:cNvPr id="22" name="Text Placeholder note">
            <a:extLst>
              <a:ext uri="{FF2B5EF4-FFF2-40B4-BE49-F238E27FC236}">
                <a16:creationId xmlns:a16="http://schemas.microsoft.com/office/drawing/2014/main" id="{D8A61983-364B-76C0-74E6-FBC6736E22DE}"/>
              </a:ext>
            </a:extLst>
          </p:cNvPr>
          <p:cNvSpPr>
            <a:spLocks noGrp="1"/>
          </p:cNvSpPr>
          <p:nvPr>
            <p:ph type="body" sz="quarter" idx="17" hasCustomPrompt="1"/>
          </p:nvPr>
        </p:nvSpPr>
        <p:spPr>
          <a:xfrm>
            <a:off x="3362325" y="6498000"/>
            <a:ext cx="5464800" cy="180725"/>
          </a:xfrm>
        </p:spPr>
        <p:txBody>
          <a:bodyPr anchor="ctr" anchorCtr="0"/>
          <a:lstStyle>
            <a:lvl1pPr marL="0" indent="0" algn="l">
              <a:spcAft>
                <a:spcPts val="300"/>
              </a:spcAft>
              <a:buFont typeface="Arial" panose="020B0604020202020204" pitchFamily="34" charset="0"/>
              <a:buNone/>
              <a:defRPr sz="700" i="0">
                <a:solidFill>
                  <a:schemeClr val="tx2"/>
                </a:solidFill>
              </a:defRPr>
            </a:lvl1pPr>
            <a:lvl2pPr marL="0" indent="0">
              <a:lnSpc>
                <a:spcPct val="100000"/>
              </a:lnSpc>
              <a:spcBef>
                <a:spcPts val="0"/>
              </a:spcBef>
              <a:spcAft>
                <a:spcPts val="300"/>
              </a:spcAft>
              <a:buFont typeface="Arial" panose="020B0604020202020204" pitchFamily="34" charset="0"/>
              <a:buNone/>
              <a:defRPr sz="700" b="0">
                <a:solidFill>
                  <a:schemeClr val="tx2"/>
                </a:solidFill>
                <a:latin typeface="+mn-lt"/>
              </a:defRPr>
            </a:lvl2pPr>
            <a:lvl3pPr marL="0" indent="0">
              <a:lnSpc>
                <a:spcPct val="100000"/>
              </a:lnSpc>
              <a:spcBef>
                <a:spcPts val="0"/>
              </a:spcBef>
              <a:spcAft>
                <a:spcPts val="300"/>
              </a:spcAft>
              <a:buFont typeface="Arial" panose="020B0604020202020204" pitchFamily="34" charset="0"/>
              <a:buNone/>
              <a:defRPr sz="700" b="0">
                <a:solidFill>
                  <a:schemeClr val="tx2"/>
                </a:solidFill>
                <a:latin typeface="+mn-lt"/>
              </a:defRPr>
            </a:lvl3pPr>
            <a:lvl4pPr marL="0" indent="0">
              <a:lnSpc>
                <a:spcPct val="100000"/>
              </a:lnSpc>
              <a:spcBef>
                <a:spcPts val="0"/>
              </a:spcBef>
              <a:spcAft>
                <a:spcPts val="300"/>
              </a:spcAft>
              <a:buFont typeface="Arial" panose="020B0604020202020204" pitchFamily="34" charset="0"/>
              <a:buNone/>
              <a:defRPr sz="700" b="0">
                <a:solidFill>
                  <a:schemeClr val="tx2"/>
                </a:solidFill>
                <a:latin typeface="+mn-lt"/>
              </a:defRPr>
            </a:lvl4pPr>
            <a:lvl5pPr marL="0" indent="0">
              <a:lnSpc>
                <a:spcPct val="100000"/>
              </a:lnSpc>
              <a:spcBef>
                <a:spcPts val="0"/>
              </a:spcBef>
              <a:spcAft>
                <a:spcPts val="300"/>
              </a:spcAft>
              <a:buFont typeface="Arial" panose="020B0604020202020204" pitchFamily="34" charset="0"/>
              <a:buNone/>
              <a:defRPr sz="700" b="0">
                <a:solidFill>
                  <a:schemeClr val="tx2"/>
                </a:solidFill>
                <a:latin typeface="+mn-lt"/>
              </a:defRPr>
            </a:lvl5pPr>
            <a:lvl6pPr marL="0" indent="0">
              <a:lnSpc>
                <a:spcPct val="100000"/>
              </a:lnSpc>
              <a:spcBef>
                <a:spcPts val="0"/>
              </a:spcBef>
              <a:spcAft>
                <a:spcPts val="300"/>
              </a:spcAft>
              <a:buNone/>
              <a:defRPr sz="700" b="0">
                <a:solidFill>
                  <a:schemeClr val="tx2"/>
                </a:solidFill>
                <a:latin typeface="+mn-lt"/>
              </a:defRPr>
            </a:lvl6pPr>
            <a:lvl7pPr>
              <a:lnSpc>
                <a:spcPct val="100000"/>
              </a:lnSpc>
              <a:spcBef>
                <a:spcPts val="0"/>
              </a:spcBef>
              <a:spcAft>
                <a:spcPts val="300"/>
              </a:spcAft>
              <a:buNone/>
              <a:defRPr sz="700" b="0">
                <a:solidFill>
                  <a:schemeClr val="tx2"/>
                </a:solidFill>
                <a:latin typeface="+mn-lt"/>
              </a:defRPr>
            </a:lvl7pPr>
            <a:lvl8pPr>
              <a:lnSpc>
                <a:spcPct val="100000"/>
              </a:lnSpc>
              <a:spcBef>
                <a:spcPts val="0"/>
              </a:spcBef>
              <a:spcAft>
                <a:spcPts val="300"/>
              </a:spcAft>
              <a:buNone/>
              <a:defRPr sz="700" b="0">
                <a:solidFill>
                  <a:schemeClr val="tx2"/>
                </a:solidFill>
                <a:latin typeface="+mn-lt"/>
              </a:defRPr>
            </a:lvl8pPr>
            <a:lvl9pPr>
              <a:lnSpc>
                <a:spcPct val="100000"/>
              </a:lnSpc>
              <a:spcBef>
                <a:spcPts val="0"/>
              </a:spcBef>
              <a:spcAft>
                <a:spcPts val="300"/>
              </a:spcAft>
              <a:buNone/>
              <a:defRPr sz="700" b="0">
                <a:solidFill>
                  <a:schemeClr val="tx2"/>
                </a:solidFill>
                <a:latin typeface="+mn-lt"/>
              </a:defRPr>
            </a:lvl9pPr>
          </a:lstStyle>
          <a:p>
            <a:pPr lvl="0"/>
            <a:r>
              <a:rPr lang="da-DK" dirty="0"/>
              <a:t>Klik for at tilføje note</a:t>
            </a:r>
          </a:p>
        </p:txBody>
      </p:sp>
      <p:sp>
        <p:nvSpPr>
          <p:cNvPr id="23" name="Pladsholder til dato 22">
            <a:extLst>
              <a:ext uri="{FF2B5EF4-FFF2-40B4-BE49-F238E27FC236}">
                <a16:creationId xmlns:a16="http://schemas.microsoft.com/office/drawing/2014/main" id="{FF63252F-53E3-E1E6-6127-5E2848893CA8}"/>
              </a:ext>
            </a:extLst>
          </p:cNvPr>
          <p:cNvSpPr>
            <a:spLocks noGrp="1"/>
          </p:cNvSpPr>
          <p:nvPr>
            <p:ph type="dt" sz="half" idx="18"/>
          </p:nvPr>
        </p:nvSpPr>
        <p:spPr/>
        <p:txBody>
          <a:bodyPr/>
          <a:lstStyle>
            <a:lvl1pPr>
              <a:defRPr>
                <a:solidFill>
                  <a:schemeClr val="tx2"/>
                </a:solidFill>
              </a:defRPr>
            </a:lvl1pPr>
          </a:lstStyle>
          <a:p>
            <a:fld id="{7C7EDF5C-7FDB-4E1F-B9E5-81932782DD6D}" type="datetime3">
              <a:rPr lang="da-DK" smtClean="0"/>
              <a:pPr/>
              <a:t>10.11.2025</a:t>
            </a:fld>
            <a:endParaRPr lang="da-DK" dirty="0"/>
          </a:p>
        </p:txBody>
      </p:sp>
      <p:sp>
        <p:nvSpPr>
          <p:cNvPr id="24" name="Pladsholder til sidefod 23">
            <a:extLst>
              <a:ext uri="{FF2B5EF4-FFF2-40B4-BE49-F238E27FC236}">
                <a16:creationId xmlns:a16="http://schemas.microsoft.com/office/drawing/2014/main" id="{0CBA106D-0CCB-A5A6-547E-0951BC82B42E}"/>
              </a:ext>
            </a:extLst>
          </p:cNvPr>
          <p:cNvSpPr>
            <a:spLocks noGrp="1"/>
          </p:cNvSpPr>
          <p:nvPr>
            <p:ph type="ftr" sz="quarter" idx="19"/>
          </p:nvPr>
        </p:nvSpPr>
        <p:spPr/>
        <p:txBody>
          <a:bodyPr/>
          <a:lstStyle>
            <a:lvl1pPr>
              <a:defRPr>
                <a:solidFill>
                  <a:schemeClr val="tx2"/>
                </a:solidFill>
              </a:defRPr>
            </a:lvl1pPr>
          </a:lstStyle>
          <a:p>
            <a:r>
              <a:rPr lang="da-DK" dirty="0"/>
              <a:t>Hjerteforeningen</a:t>
            </a:r>
          </a:p>
        </p:txBody>
      </p:sp>
      <p:sp>
        <p:nvSpPr>
          <p:cNvPr id="25" name="Pladsholder til slidenummer 24">
            <a:extLst>
              <a:ext uri="{FF2B5EF4-FFF2-40B4-BE49-F238E27FC236}">
                <a16:creationId xmlns:a16="http://schemas.microsoft.com/office/drawing/2014/main" id="{398BD7D0-450F-7F18-1136-0B5C7F724F53}"/>
              </a:ext>
            </a:extLst>
          </p:cNvPr>
          <p:cNvSpPr>
            <a:spLocks noGrp="1"/>
          </p:cNvSpPr>
          <p:nvPr>
            <p:ph type="sldNum" sz="quarter" idx="20"/>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410471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p:cNvSpPr>
          <p:nvPr>
            <p:ph type="dt" sz="half" idx="15"/>
          </p:nvPr>
        </p:nvSpPr>
        <p:spPr>
          <a:xfrm>
            <a:off x="0" y="6858000"/>
            <a:ext cx="0" cy="0"/>
          </a:xfrm>
        </p:spPr>
        <p:txBody>
          <a:bodyPr/>
          <a:lstStyle>
            <a:lvl1pPr>
              <a:defRPr sz="100">
                <a:noFill/>
              </a:defRPr>
            </a:lvl1pPr>
          </a:lstStyle>
          <a:p>
            <a:fld id="{32550B0A-3DBC-4913-AFF7-EF19039D4FF7}" type="datetime3">
              <a:rPr lang="da-DK" smtClean="0"/>
              <a:t>10.11.2025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1DA10F3-8141-D94A-BB7D-504627EF15E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7" name="Grafik streg">
            <a:extLst>
              <a:ext uri="{FF2B5EF4-FFF2-40B4-BE49-F238E27FC236}">
                <a16:creationId xmlns:a16="http://schemas.microsoft.com/office/drawing/2014/main" id="{1134787B-66E1-6C9F-C372-4893492A23E1}"/>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40000" y="3341520"/>
            <a:ext cx="7400700" cy="2342879"/>
          </a:xfrm>
        </p:spPr>
        <p:txBody>
          <a:bodyPr anchor="b" anchorCtr="0"/>
          <a:lstStyle>
            <a:lvl1pPr algn="l">
              <a:lnSpc>
                <a:spcPct val="90000"/>
              </a:lnSpc>
              <a:defRPr sz="6600">
                <a:solidFill>
                  <a:schemeClr val="accent1"/>
                </a:solidFill>
              </a:defRPr>
            </a:lvl1pPr>
          </a:lstStyle>
          <a:p>
            <a:r>
              <a:rPr lang="da-DK" dirty="0"/>
              <a:t>Klik for at tilføje Tak for i dag</a:t>
            </a:r>
          </a:p>
        </p:txBody>
      </p:sp>
      <p:sp>
        <p:nvSpPr>
          <p:cNvPr id="3" name="Pladsholder til tekst 2">
            <a:extLst>
              <a:ext uri="{FF2B5EF4-FFF2-40B4-BE49-F238E27FC236}">
                <a16:creationId xmlns:a16="http://schemas.microsoft.com/office/drawing/2014/main" id="{7FE0FC1A-C257-AA0A-813F-B8DF1C7B40B4}"/>
              </a:ext>
            </a:extLst>
          </p:cNvPr>
          <p:cNvSpPr>
            <a:spLocks noGrp="1"/>
          </p:cNvSpPr>
          <p:nvPr>
            <p:ph type="body" sz="quarter" idx="18" hasCustomPrompt="1"/>
          </p:nvPr>
        </p:nvSpPr>
        <p:spPr>
          <a:xfrm>
            <a:off x="539750" y="752715"/>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navn og efternavn</a:t>
            </a:r>
          </a:p>
        </p:txBody>
      </p:sp>
      <p:sp>
        <p:nvSpPr>
          <p:cNvPr id="21" name="Pladsholder til tekst 2">
            <a:extLst>
              <a:ext uri="{FF2B5EF4-FFF2-40B4-BE49-F238E27FC236}">
                <a16:creationId xmlns:a16="http://schemas.microsoft.com/office/drawing/2014/main" id="{2819FF36-40F7-6D3E-71AC-437D522FEB3F}"/>
              </a:ext>
            </a:extLst>
          </p:cNvPr>
          <p:cNvSpPr>
            <a:spLocks noGrp="1"/>
          </p:cNvSpPr>
          <p:nvPr>
            <p:ph type="body" sz="quarter" idx="19" hasCustomPrompt="1"/>
          </p:nvPr>
        </p:nvSpPr>
        <p:spPr>
          <a:xfrm>
            <a:off x="539750" y="947904"/>
            <a:ext cx="2643188" cy="509665"/>
          </a:xfrm>
        </p:spPr>
        <p:txBody>
          <a:bodyPr/>
          <a:lstStyle>
            <a:lvl1pPr marL="0" indent="0">
              <a:lnSpc>
                <a:spcPct val="12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titel og</a:t>
            </a:r>
            <a:br>
              <a:rPr lang="da-DK" dirty="0"/>
            </a:br>
            <a:r>
              <a:rPr lang="da-DK" dirty="0"/>
              <a:t>Afdeling</a:t>
            </a:r>
          </a:p>
        </p:txBody>
      </p:sp>
      <p:sp>
        <p:nvSpPr>
          <p:cNvPr id="23" name="Pladsholder til tekst 2">
            <a:extLst>
              <a:ext uri="{FF2B5EF4-FFF2-40B4-BE49-F238E27FC236}">
                <a16:creationId xmlns:a16="http://schemas.microsoft.com/office/drawing/2014/main" id="{C2E6475D-2D8B-0138-925B-DCC88EE969A1}"/>
              </a:ext>
            </a:extLst>
          </p:cNvPr>
          <p:cNvSpPr>
            <a:spLocks noGrp="1"/>
          </p:cNvSpPr>
          <p:nvPr>
            <p:ph type="body" sz="quarter" idx="21" hasCustomPrompt="1"/>
          </p:nvPr>
        </p:nvSpPr>
        <p:spPr>
          <a:xfrm>
            <a:off x="539750" y="163962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telefon</a:t>
            </a:r>
          </a:p>
        </p:txBody>
      </p:sp>
      <p:sp>
        <p:nvSpPr>
          <p:cNvPr id="24" name="Pladsholder til tekst 2">
            <a:extLst>
              <a:ext uri="{FF2B5EF4-FFF2-40B4-BE49-F238E27FC236}">
                <a16:creationId xmlns:a16="http://schemas.microsoft.com/office/drawing/2014/main" id="{3B1B49AD-6811-7E72-1FA4-9EEAEA651DB2}"/>
              </a:ext>
            </a:extLst>
          </p:cNvPr>
          <p:cNvSpPr>
            <a:spLocks noGrp="1"/>
          </p:cNvSpPr>
          <p:nvPr>
            <p:ph type="body" sz="quarter" idx="22" hasCustomPrompt="1"/>
          </p:nvPr>
        </p:nvSpPr>
        <p:spPr>
          <a:xfrm>
            <a:off x="539750" y="186857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e-mail</a:t>
            </a:r>
          </a:p>
        </p:txBody>
      </p:sp>
    </p:spTree>
    <p:extLst>
      <p:ext uri="{BB962C8B-B14F-4D97-AF65-F5344CB8AC3E}">
        <p14:creationId xmlns:p14="http://schemas.microsoft.com/office/powerpoint/2010/main" val="25532334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811EBDE2-852D-4F58-987E-305FA0474A96}" type="datetime3">
              <a:rPr lang="da-DK" smtClean="0"/>
              <a:t>10.11.2025</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Hjerteforeningen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10.11.2025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Lys">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64D6E737-FB1A-B5EA-0B70-BD353EC84ED3}"/>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10.11.2025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774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Mørk">
    <p:bg>
      <p:bgPr>
        <a:solidFill>
          <a:srgbClr val="400000"/>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46FBC6E4-B3EC-85AC-38C4-32AB2274314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Date Placeholder 8">
            <a:extLst>
              <a:ext uri="{FF2B5EF4-FFF2-40B4-BE49-F238E27FC236}">
                <a16:creationId xmlns:a16="http://schemas.microsoft.com/office/drawing/2014/main" id="{DA2E80F3-3914-CDC7-D806-0763344B97EE}"/>
              </a:ext>
            </a:extLst>
          </p:cNvPr>
          <p:cNvSpPr>
            <a:spLocks noGrp="1"/>
          </p:cNvSpPr>
          <p:nvPr>
            <p:ph type="dt" sz="half" idx="10"/>
          </p:nvPr>
        </p:nvSpPr>
        <p:spPr/>
        <p:txBody>
          <a:bodyPr/>
          <a:lstStyle>
            <a:lvl1pPr>
              <a:defRPr>
                <a:solidFill>
                  <a:schemeClr val="tx2"/>
                </a:solidFill>
              </a:defRPr>
            </a:lvl1pPr>
          </a:lstStyle>
          <a:p>
            <a:fld id="{7C7EDF5C-7FDB-4E1F-B9E5-81932782DD6D}" type="datetime3">
              <a:rPr lang="da-DK" smtClean="0"/>
              <a:pPr/>
              <a:t>10.11.2025</a:t>
            </a:fld>
            <a:endParaRPr lang="da-DK" dirty="0"/>
          </a:p>
        </p:txBody>
      </p:sp>
      <p:sp>
        <p:nvSpPr>
          <p:cNvPr id="10" name="Footer Placeholder 9">
            <a:extLst>
              <a:ext uri="{FF2B5EF4-FFF2-40B4-BE49-F238E27FC236}">
                <a16:creationId xmlns:a16="http://schemas.microsoft.com/office/drawing/2014/main" id="{31F4AC36-48B7-0425-E58D-05D223606ADD}"/>
              </a:ext>
            </a:extLst>
          </p:cNvPr>
          <p:cNvSpPr>
            <a:spLocks noGrp="1"/>
          </p:cNvSpPr>
          <p:nvPr>
            <p:ph type="ftr" sz="quarter" idx="11"/>
          </p:nvPr>
        </p:nvSpPr>
        <p:spPr/>
        <p:txBody>
          <a:bodyPr/>
          <a:lstStyle>
            <a:lvl1pPr>
              <a:defRPr>
                <a:solidFill>
                  <a:schemeClr val="tx2"/>
                </a:solidFill>
              </a:defRPr>
            </a:lvl1pPr>
          </a:lstStyle>
          <a:p>
            <a:r>
              <a:rPr lang="da-DK" dirty="0"/>
              <a:t>Hjerteforeningen</a:t>
            </a:r>
          </a:p>
        </p:txBody>
      </p:sp>
      <p:sp>
        <p:nvSpPr>
          <p:cNvPr id="11" name="Slide Number Placeholder 10">
            <a:extLst>
              <a:ext uri="{FF2B5EF4-FFF2-40B4-BE49-F238E27FC236}">
                <a16:creationId xmlns:a16="http://schemas.microsoft.com/office/drawing/2014/main" id="{D092ED84-7FAD-0C46-1881-7819D2A3AF21}"/>
              </a:ext>
            </a:extLst>
          </p:cNvPr>
          <p:cNvSpPr>
            <a:spLocks noGrp="1"/>
          </p:cNvSpPr>
          <p:nvPr>
            <p:ph type="sldNum" sz="quarter" idx="12"/>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19061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458238"/>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352550"/>
            <a:ext cx="26424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3713" y="1352550"/>
            <a:ext cx="2642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1878" y="1352550"/>
            <a:ext cx="28183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82938" y="324451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892925" y="288590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82938" y="416769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946900" y="191766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938963" y="365404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82938" y="248646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82938" y="503596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66450" y="188186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50BDF515-98B1-4790-AB92-AF7BBF1B4FE1}" type="datetime3">
              <a:rPr lang="da-DK" smtClean="0"/>
              <a:t>10.11.2025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10.11.2025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678800" y="0"/>
            <a:ext cx="7513200" cy="6858000"/>
          </a:xfrm>
          <a:solidFill>
            <a:schemeClr val="tx1">
              <a:lumMod val="85000"/>
            </a:schemeClr>
          </a:solidFill>
        </p:spPr>
        <p:txBody>
          <a:bodyPr lIns="0" tIns="648000" r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F74030"/>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5984274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727492AB-F239-4C36-A0B6-803C4E6AEFC5}" type="datetime3">
              <a:rPr lang="da-DK" smtClean="0"/>
              <a:t>10.11.2025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g grafik">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10.11.2025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 name="Lilla logo">
            <a:extLst>
              <a:ext uri="{FF2B5EF4-FFF2-40B4-BE49-F238E27FC236}">
                <a16:creationId xmlns:a16="http://schemas.microsoft.com/office/drawing/2014/main" id="{6B3E84F8-838F-3BAC-1D54-2686ED261DF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887825" y="459759"/>
            <a:ext cx="3834253" cy="5890242"/>
          </a:xfrm>
          <a:prstGeom prst="rect">
            <a:avLst/>
          </a:prstGeom>
        </p:spPr>
      </p:pic>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CFAAF6"/>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766573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3" name="Subtitle 2" hidden="1"/>
          <p:cNvSpPr>
            <a:spLocks noGrp="1"/>
          </p:cNvSpPr>
          <p:nvPr userDrawn="1">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1pPr>
            <a:lvl2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2pPr>
            <a:lvl3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3pPr>
            <a:lvl4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4pPr>
            <a:lvl5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5pPr>
            <a:lvl6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6pPr>
            <a:lvl7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7pPr>
            <a:lvl8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chemeClr val="tx2"/>
                </a:solidFill>
                <a:latin typeface="+mn-lt"/>
              </a:defRPr>
            </a:lvl9pPr>
          </a:lstStyle>
          <a:p>
            <a:r>
              <a:rPr lang="da-DK" dirty="0"/>
              <a:t>.</a:t>
            </a:r>
          </a:p>
        </p:txBody>
      </p:sp>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10.11.2025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pic>
        <p:nvPicPr>
          <p:cNvPr id="17" name="Logo">
            <a:extLst>
              <a:ext uri="{FF2B5EF4-FFF2-40B4-BE49-F238E27FC236}">
                <a16:creationId xmlns:a16="http://schemas.microsoft.com/office/drawing/2014/main" id="{0A53D6F3-119C-F7DC-40F4-46038EB70B4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195857" y="5871600"/>
            <a:ext cx="1454400" cy="597670"/>
          </a:xfrm>
          <a:prstGeom prst="rect">
            <a:avLst/>
          </a:prstGeom>
        </p:spPr>
      </p:pic>
      <p:sp>
        <p:nvSpPr>
          <p:cNvPr id="2" name="Title 1"/>
          <p:cNvSpPr>
            <a:spLocks noGrp="1"/>
          </p:cNvSpPr>
          <p:nvPr userDrawn="1">
            <p:ph type="ctrTitle" hasCustomPrompt="1"/>
          </p:nvPr>
        </p:nvSpPr>
        <p:spPr>
          <a:xfrm>
            <a:off x="539748" y="2344737"/>
            <a:ext cx="8288339" cy="3280749"/>
          </a:xfrm>
        </p:spPr>
        <p:txBody>
          <a:bodyPr anchor="b"/>
          <a:lstStyle>
            <a:lvl1pPr algn="l">
              <a:lnSpc>
                <a:spcPct val="93000"/>
              </a:lnSpc>
              <a:defRPr sz="6600">
                <a:solidFill>
                  <a:schemeClr val="accent1"/>
                </a:solidFill>
              </a:defRPr>
            </a:lvl1pPr>
          </a:lstStyle>
          <a:p>
            <a:r>
              <a:rPr lang="da-DK" dirty="0"/>
              <a:t>Klik for at tilføje titel, max. 3 linjer</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Pr>
        <a:solidFill>
          <a:schemeClr val="accent1"/>
        </a:solidFill>
        <a:effectLst/>
      </p:bgPr>
    </p:bg>
    <p:spTree>
      <p:nvGrpSpPr>
        <p:cNvPr id="1" name=""/>
        <p:cNvGrpSpPr/>
        <p:nvPr/>
      </p:nvGrpSpPr>
      <p:grpSpPr>
        <a:xfrm>
          <a:off x="0" y="0"/>
          <a:ext cx="0" cy="0"/>
          <a:chOff x="0" y="0"/>
          <a:chExt cx="0" cy="0"/>
        </a:xfrm>
      </p:grpSpPr>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10.11.2025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959E4B1-0EC4-B9AF-3226-EEE250F476B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5" name="Grafik streg">
            <a:extLst>
              <a:ext uri="{FF2B5EF4-FFF2-40B4-BE49-F238E27FC236}">
                <a16:creationId xmlns:a16="http://schemas.microsoft.com/office/drawing/2014/main" id="{816BB6E5-0AD7-5310-4762-75F88B6DC536}"/>
              </a:ext>
            </a:extLst>
          </p:cNvPr>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CFAAF6"/>
          </a:solidFill>
          <a:ln w="0" cap="flat">
            <a:noFill/>
            <a:prstDash val="solid"/>
            <a:miter/>
          </a:ln>
        </p:spPr>
        <p:txBody>
          <a:bodyPr rtlCol="0" anchor="ctr"/>
          <a:lstStyle/>
          <a:p>
            <a:endParaRPr lang="da-DK" dirty="0"/>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122738" y="-1"/>
            <a:ext cx="8070462" cy="5120641"/>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2986643"/>
            <a:ext cx="7357750" cy="2642675"/>
          </a:xfrm>
        </p:spPr>
        <p:txBody>
          <a:bodyPr anchor="b"/>
          <a:lstStyle>
            <a:lvl1pPr algn="l">
              <a:lnSpc>
                <a:spcPct val="93000"/>
              </a:lnSpc>
              <a:defRPr sz="6600">
                <a:solidFill>
                  <a:srgbClr val="CFAAF6"/>
                </a:solidFill>
              </a:defRPr>
            </a:lvl1pPr>
          </a:lstStyle>
          <a:p>
            <a:r>
              <a:rPr lang="da-DK" dirty="0"/>
              <a:t>Klik for at tilføje titel, max. 3 linjer</a:t>
            </a:r>
          </a:p>
        </p:txBody>
      </p:sp>
    </p:spTree>
    <p:extLst>
      <p:ext uri="{BB962C8B-B14F-4D97-AF65-F5344CB8AC3E}">
        <p14:creationId xmlns:p14="http://schemas.microsoft.com/office/powerpoint/2010/main" val="26008028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og fuld side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Grafik streg">
            <a:extLst>
              <a:ext uri="{FF2B5EF4-FFF2-40B4-BE49-F238E27FC236}">
                <a16:creationId xmlns:a16="http://schemas.microsoft.com/office/drawing/2014/main" id="{6F1AAFC8-50A6-F058-9271-A222EF88C59C}"/>
              </a:ext>
            </a:extLst>
          </p:cNvPr>
          <p:cNvSpPr/>
          <p:nvPr userDrawn="1"/>
        </p:nvSpPr>
        <p:spPr>
          <a:xfrm>
            <a:off x="383177" y="5974080"/>
            <a:ext cx="1489317" cy="494983"/>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3" name="Billedpladsholder">
            <a:extLst>
              <a:ext uri="{FF2B5EF4-FFF2-40B4-BE49-F238E27FC236}">
                <a16:creationId xmlns:a16="http://schemas.microsoft.com/office/drawing/2014/main" id="{AD575E3C-27BD-1DF6-CA27-B295C5A02509}"/>
              </a:ext>
            </a:extLst>
          </p:cNvPr>
          <p:cNvSpPr>
            <a:spLocks noGrp="1"/>
          </p:cNvSpPr>
          <p:nvPr>
            <p:ph type="pic" sz="quarter" idx="13" hasCustomPrompt="1"/>
          </p:nvPr>
        </p:nvSpPr>
        <p:spPr>
          <a:xfrm>
            <a:off x="0" y="-2"/>
            <a:ext cx="12193200" cy="6858000"/>
          </a:xfrm>
          <a:custGeom>
            <a:avLst/>
            <a:gdLst>
              <a:gd name="connsiteX0" fmla="*/ 539749 w 12193200"/>
              <a:gd name="connsiteY0" fmla="*/ 6194594 h 6858000"/>
              <a:gd name="connsiteX1" fmla="*/ 539749 w 12193200"/>
              <a:gd name="connsiteY1" fmla="*/ 6316665 h 6858000"/>
              <a:gd name="connsiteX2" fmla="*/ 1720094 w 12193200"/>
              <a:gd name="connsiteY2" fmla="*/ 6316665 h 6858000"/>
              <a:gd name="connsiteX3" fmla="*/ 1720094 w 12193200"/>
              <a:gd name="connsiteY3" fmla="*/ 619459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539749" y="6194594"/>
                </a:moveTo>
                <a:lnTo>
                  <a:pt x="539749" y="6316665"/>
                </a:lnTo>
                <a:lnTo>
                  <a:pt x="1720094" y="6316665"/>
                </a:lnTo>
                <a:lnTo>
                  <a:pt x="1720094" y="6194594"/>
                </a:lnTo>
                <a:close/>
                <a:moveTo>
                  <a:pt x="0" y="0"/>
                </a:moveTo>
                <a:lnTo>
                  <a:pt x="12193200" y="0"/>
                </a:lnTo>
                <a:lnTo>
                  <a:pt x="12193200" y="6858000"/>
                </a:lnTo>
                <a:lnTo>
                  <a:pt x="0" y="6858000"/>
                </a:lnTo>
                <a:close/>
              </a:path>
            </a:pathLst>
          </a:custGeom>
          <a:solidFill>
            <a:schemeClr val="tx1">
              <a:lumMod val="85000"/>
            </a:schemeClr>
          </a:solidFill>
        </p:spPr>
        <p:txBody>
          <a:bodyPr wrap="square" lIns="0" tIns="72000" rIns="0" bIns="0" anchor="t" anchorCtr="0">
            <a:noAutofit/>
          </a:bodyPr>
          <a:lstStyle>
            <a:lvl1pPr marL="0" indent="0" algn="ctr">
              <a:lnSpc>
                <a:spcPct val="100000"/>
              </a:lnSpc>
              <a:spcAft>
                <a:spcPts val="0"/>
              </a:spcAft>
              <a:buNone/>
              <a:defRPr sz="1600">
                <a:solidFill>
                  <a:srgbClr val="400000"/>
                </a:solidFill>
              </a:defRPr>
            </a:lvl1pPr>
          </a:lstStyle>
          <a:p>
            <a:r>
              <a:rPr lang="da-DK" dirty="0"/>
              <a:t>Klik på rammen for at indsætte et billede</a:t>
            </a:r>
          </a:p>
        </p:txBody>
      </p:sp>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10.11.2025</a:t>
            </a:fld>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540000"/>
            <a:ext cx="10170000" cy="5144400"/>
          </a:xfrm>
        </p:spPr>
        <p:txBody>
          <a:bodyPr anchor="b"/>
          <a:lstStyle>
            <a:lvl1pPr algn="l">
              <a:lnSpc>
                <a:spcPct val="93000"/>
              </a:lnSpc>
              <a:defRPr sz="6600">
                <a:solidFill>
                  <a:srgbClr val="EFE6DD"/>
                </a:solidFill>
              </a:defRPr>
            </a:lvl1pPr>
          </a:lstStyle>
          <a:p>
            <a:r>
              <a:rPr lang="da-DK" dirty="0"/>
              <a:t>Klik for at tilføje titel, max. 3 linjer</a:t>
            </a:r>
          </a:p>
        </p:txBody>
      </p:sp>
    </p:spTree>
    <p:extLst>
      <p:ext uri="{BB962C8B-B14F-4D97-AF65-F5344CB8AC3E}">
        <p14:creationId xmlns:p14="http://schemas.microsoft.com/office/powerpoint/2010/main" val="40070311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dsagn med billede A">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10.11.2025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097200"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541150" y="1191600"/>
            <a:ext cx="5014900" cy="2326300"/>
          </a:xfrm>
        </p:spPr>
        <p:txBody>
          <a:bodyPr/>
          <a:lstStyle>
            <a:lvl1pPr>
              <a:defRPr>
                <a:solidFill>
                  <a:srgbClr val="EFE6DD"/>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541150" y="3909600"/>
            <a:ext cx="5014900" cy="1940400"/>
          </a:xfrm>
          <a:noFill/>
        </p:spPr>
        <p:txBody>
          <a:bodyPr lIns="0" tIns="0" rIns="0" bIns="0"/>
          <a:lstStyle>
            <a:lvl1pPr marL="0" indent="0">
              <a:lnSpc>
                <a:spcPct val="100000"/>
              </a:lnSpc>
              <a:spcBef>
                <a:spcPts val="0"/>
              </a:spcBef>
              <a:spcAft>
                <a:spcPts val="0"/>
              </a:spcAft>
              <a:buNone/>
              <a:defRPr sz="1800" b="0">
                <a:solidFill>
                  <a:srgbClr val="EFE6DD"/>
                </a:solidFill>
                <a:latin typeface="+mn-lt"/>
              </a:defRPr>
            </a:lvl1pPr>
            <a:lvl2pPr marL="0" indent="0">
              <a:lnSpc>
                <a:spcPct val="100000"/>
              </a:lnSpc>
              <a:spcBef>
                <a:spcPts val="0"/>
              </a:spcBef>
              <a:spcAft>
                <a:spcPts val="0"/>
              </a:spcAft>
              <a:buNone/>
              <a:defRPr sz="1800" b="0">
                <a:solidFill>
                  <a:srgbClr val="EFE6DD"/>
                </a:solidFill>
                <a:latin typeface="+mn-lt"/>
              </a:defRPr>
            </a:lvl2pPr>
            <a:lvl3pPr marL="0" indent="0">
              <a:lnSpc>
                <a:spcPct val="100000"/>
              </a:lnSpc>
              <a:spcBef>
                <a:spcPts val="0"/>
              </a:spcBef>
              <a:spcAft>
                <a:spcPts val="0"/>
              </a:spcAft>
              <a:buNone/>
              <a:defRPr sz="1800" b="0">
                <a:solidFill>
                  <a:srgbClr val="EFE6DD"/>
                </a:solidFill>
                <a:latin typeface="+mn-lt"/>
              </a:defRPr>
            </a:lvl3pPr>
            <a:lvl4pPr marL="0">
              <a:lnSpc>
                <a:spcPct val="100000"/>
              </a:lnSpc>
              <a:spcBef>
                <a:spcPts val="0"/>
              </a:spcBef>
              <a:spcAft>
                <a:spcPts val="0"/>
              </a:spcAft>
              <a:buNone/>
              <a:defRPr sz="1800" b="0">
                <a:solidFill>
                  <a:srgbClr val="EFE6DD"/>
                </a:solidFill>
                <a:latin typeface="+mn-lt"/>
              </a:defRPr>
            </a:lvl4pPr>
            <a:lvl5pPr marL="0">
              <a:lnSpc>
                <a:spcPct val="100000"/>
              </a:lnSpc>
              <a:spcBef>
                <a:spcPts val="0"/>
              </a:spcBef>
              <a:spcAft>
                <a:spcPts val="0"/>
              </a:spcAft>
              <a:buNone/>
              <a:defRPr sz="1800" b="0">
                <a:solidFill>
                  <a:srgbClr val="EFE6DD"/>
                </a:solidFill>
                <a:latin typeface="+mn-lt"/>
              </a:defRPr>
            </a:lvl5pPr>
            <a:lvl6pPr marL="0" indent="0">
              <a:lnSpc>
                <a:spcPct val="100000"/>
              </a:lnSpc>
              <a:spcBef>
                <a:spcPts val="0"/>
              </a:spcBef>
              <a:spcAft>
                <a:spcPts val="0"/>
              </a:spcAft>
              <a:buNone/>
              <a:defRPr sz="1800" b="0">
                <a:solidFill>
                  <a:srgbClr val="EFE6DD"/>
                </a:solidFill>
                <a:latin typeface="+mn-lt"/>
              </a:defRPr>
            </a:lvl6pPr>
            <a:lvl7pPr marL="0">
              <a:lnSpc>
                <a:spcPct val="100000"/>
              </a:lnSpc>
              <a:spcBef>
                <a:spcPts val="0"/>
              </a:spcBef>
              <a:spcAft>
                <a:spcPts val="0"/>
              </a:spcAft>
              <a:buNone/>
              <a:defRPr sz="1800" b="0">
                <a:solidFill>
                  <a:srgbClr val="EFE6DD"/>
                </a:solidFill>
                <a:latin typeface="+mn-lt"/>
              </a:defRPr>
            </a:lvl7pPr>
            <a:lvl8pPr marL="0">
              <a:lnSpc>
                <a:spcPct val="100000"/>
              </a:lnSpc>
              <a:spcBef>
                <a:spcPts val="0"/>
              </a:spcBef>
              <a:spcAft>
                <a:spcPts val="0"/>
              </a:spcAft>
              <a:buNone/>
              <a:defRPr sz="1800" b="0">
                <a:solidFill>
                  <a:srgbClr val="EFE6DD"/>
                </a:solidFill>
                <a:latin typeface="+mn-lt"/>
              </a:defRPr>
            </a:lvl8pPr>
            <a:lvl9pPr marL="0">
              <a:lnSpc>
                <a:spcPct val="100000"/>
              </a:lnSpc>
              <a:spcBef>
                <a:spcPts val="0"/>
              </a:spcBef>
              <a:spcAft>
                <a:spcPts val="0"/>
              </a:spcAft>
              <a:buNone/>
              <a:defRPr sz="1800" b="0">
                <a:solidFill>
                  <a:srgbClr val="EFE6DD"/>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1149" y="468000"/>
            <a:ext cx="5014900" cy="374400"/>
          </a:xfrm>
        </p:spPr>
        <p:txBody>
          <a:bodyPr/>
          <a:lstStyle>
            <a:lvl1pPr marL="0" indent="0" algn="l">
              <a:lnSpc>
                <a:spcPct val="95000"/>
              </a:lnSpc>
              <a:spcBef>
                <a:spcPts val="0"/>
              </a:spcBef>
              <a:spcAft>
                <a:spcPts val="0"/>
              </a:spcAft>
              <a:buFont typeface="Arial" panose="020B0604020202020204" pitchFamily="34" charset="0"/>
              <a:buChar char="​"/>
              <a:defRPr sz="2000" i="1">
                <a:solidFill>
                  <a:srgbClr val="EFE6DD"/>
                </a:solidFill>
              </a:defRPr>
            </a:lvl1pPr>
            <a:lvl2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2pPr>
            <a:lvl3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3pPr>
            <a:lvl4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4pPr>
            <a:lvl5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5pPr>
            <a:lvl6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6pPr>
            <a:lvl7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7pPr>
            <a:lvl8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8pPr>
            <a:lvl9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9pPr>
          </a:lstStyle>
          <a:p>
            <a:r>
              <a:rPr lang="da-DK" dirty="0"/>
              <a:t>Klik for at tilføje tekst</a:t>
            </a:r>
          </a:p>
        </p:txBody>
      </p:sp>
    </p:spTree>
    <p:extLst>
      <p:ext uri="{BB962C8B-B14F-4D97-AF65-F5344CB8AC3E}">
        <p14:creationId xmlns:p14="http://schemas.microsoft.com/office/powerpoint/2010/main" val="2392526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dsagn med billede B">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10.11.2025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1"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6634800" y="543599"/>
            <a:ext cx="5014900" cy="2796501"/>
          </a:xfrm>
        </p:spPr>
        <p:txBody>
          <a:bodyPr/>
          <a:lstStyle>
            <a:lvl1pPr>
              <a:defRPr>
                <a:solidFill>
                  <a:srgbClr val="F74030"/>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6634800" y="4010400"/>
            <a:ext cx="5014900" cy="1908000"/>
          </a:xfrm>
          <a:noFill/>
        </p:spPr>
        <p:txBody>
          <a:bodyPr lIns="0" tIns="0" rIns="0" bIns="0"/>
          <a:lstStyle>
            <a:lvl1pPr marL="0" indent="0">
              <a:lnSpc>
                <a:spcPct val="100000"/>
              </a:lnSpc>
              <a:spcBef>
                <a:spcPts val="0"/>
              </a:spcBef>
              <a:spcAft>
                <a:spcPts val="0"/>
              </a:spcAft>
              <a:buNone/>
              <a:defRPr sz="1800" b="0">
                <a:solidFill>
                  <a:srgbClr val="F74030"/>
                </a:solidFill>
                <a:latin typeface="+mn-lt"/>
              </a:defRPr>
            </a:lvl1pPr>
            <a:lvl2pPr marL="0" indent="0">
              <a:lnSpc>
                <a:spcPct val="100000"/>
              </a:lnSpc>
              <a:spcBef>
                <a:spcPts val="0"/>
              </a:spcBef>
              <a:spcAft>
                <a:spcPts val="0"/>
              </a:spcAft>
              <a:buNone/>
              <a:defRPr sz="1800" b="0">
                <a:solidFill>
                  <a:srgbClr val="F74030"/>
                </a:solidFill>
                <a:latin typeface="+mn-lt"/>
              </a:defRPr>
            </a:lvl2pPr>
            <a:lvl3pPr marL="0" indent="0">
              <a:lnSpc>
                <a:spcPct val="100000"/>
              </a:lnSpc>
              <a:spcBef>
                <a:spcPts val="0"/>
              </a:spcBef>
              <a:spcAft>
                <a:spcPts val="0"/>
              </a:spcAft>
              <a:buNone/>
              <a:defRPr sz="1800" b="0">
                <a:solidFill>
                  <a:srgbClr val="F74030"/>
                </a:solidFill>
                <a:latin typeface="+mn-lt"/>
              </a:defRPr>
            </a:lvl3pPr>
            <a:lvl4pPr marL="0">
              <a:lnSpc>
                <a:spcPct val="100000"/>
              </a:lnSpc>
              <a:spcBef>
                <a:spcPts val="0"/>
              </a:spcBef>
              <a:spcAft>
                <a:spcPts val="0"/>
              </a:spcAft>
              <a:buNone/>
              <a:defRPr sz="1800" b="0">
                <a:solidFill>
                  <a:srgbClr val="F74030"/>
                </a:solidFill>
                <a:latin typeface="+mn-lt"/>
              </a:defRPr>
            </a:lvl4pPr>
            <a:lvl5pPr marL="0">
              <a:lnSpc>
                <a:spcPct val="100000"/>
              </a:lnSpc>
              <a:spcBef>
                <a:spcPts val="0"/>
              </a:spcBef>
              <a:spcAft>
                <a:spcPts val="0"/>
              </a:spcAft>
              <a:buNone/>
              <a:defRPr sz="1800" b="0">
                <a:solidFill>
                  <a:srgbClr val="F74030"/>
                </a:solidFill>
                <a:latin typeface="+mn-lt"/>
              </a:defRPr>
            </a:lvl5pPr>
            <a:lvl6pPr marL="0" indent="0">
              <a:lnSpc>
                <a:spcPct val="100000"/>
              </a:lnSpc>
              <a:spcBef>
                <a:spcPts val="0"/>
              </a:spcBef>
              <a:spcAft>
                <a:spcPts val="0"/>
              </a:spcAft>
              <a:buNone/>
              <a:defRPr sz="1800" b="0">
                <a:solidFill>
                  <a:srgbClr val="F74030"/>
                </a:solidFill>
                <a:latin typeface="+mn-lt"/>
              </a:defRPr>
            </a:lvl6pPr>
            <a:lvl7pPr marL="0">
              <a:lnSpc>
                <a:spcPct val="100000"/>
              </a:lnSpc>
              <a:spcBef>
                <a:spcPts val="0"/>
              </a:spcBef>
              <a:spcAft>
                <a:spcPts val="0"/>
              </a:spcAft>
              <a:buNone/>
              <a:defRPr sz="1800" b="0">
                <a:solidFill>
                  <a:srgbClr val="F74030"/>
                </a:solidFill>
                <a:latin typeface="+mn-lt"/>
              </a:defRPr>
            </a:lvl7pPr>
            <a:lvl8pPr marL="0">
              <a:lnSpc>
                <a:spcPct val="100000"/>
              </a:lnSpc>
              <a:spcBef>
                <a:spcPts val="0"/>
              </a:spcBef>
              <a:spcAft>
                <a:spcPts val="0"/>
              </a:spcAft>
              <a:buNone/>
              <a:defRPr sz="1800" b="0">
                <a:solidFill>
                  <a:srgbClr val="F74030"/>
                </a:solidFill>
                <a:latin typeface="+mn-lt"/>
              </a:defRPr>
            </a:lvl8pPr>
            <a:lvl9pPr marL="0">
              <a:lnSpc>
                <a:spcPct val="100000"/>
              </a:lnSpc>
              <a:spcBef>
                <a:spcPts val="0"/>
              </a:spcBef>
              <a:spcAft>
                <a:spcPts val="0"/>
              </a:spcAft>
              <a:buNone/>
              <a:defRPr sz="1800" b="0">
                <a:solidFill>
                  <a:srgbClr val="F74030"/>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6634801" y="6146974"/>
            <a:ext cx="5015862" cy="324000"/>
          </a:xfrm>
        </p:spPr>
        <p:txBody>
          <a:bodyPr anchor="b" anchorCtr="0"/>
          <a:lstStyle>
            <a:lvl1pPr marL="0" indent="0" algn="r">
              <a:lnSpc>
                <a:spcPct val="100000"/>
              </a:lnSpc>
              <a:spcBef>
                <a:spcPts val="0"/>
              </a:spcBef>
              <a:spcAft>
                <a:spcPts val="600"/>
              </a:spcAft>
              <a:buFont typeface="Arial" panose="020B0604020202020204" pitchFamily="34" charset="0"/>
              <a:buChar char="​"/>
              <a:defRPr sz="1000" i="1">
                <a:solidFill>
                  <a:srgbClr val="F74030"/>
                </a:solidFill>
              </a:defRPr>
            </a:lvl1pPr>
            <a:lvl2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2pPr>
            <a:lvl3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3pPr>
            <a:lvl4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4pPr>
            <a:lvl5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5pPr>
            <a:lvl6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6pPr>
            <a:lvl7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7pPr>
            <a:lvl8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8pPr>
            <a:lvl9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9pPr>
          </a:lstStyle>
          <a:p>
            <a:r>
              <a:rPr lang="da-DK" dirty="0"/>
              <a:t>Klik for at tilføje tekst</a:t>
            </a:r>
          </a:p>
        </p:txBody>
      </p:sp>
    </p:spTree>
    <p:extLst>
      <p:ext uri="{BB962C8B-B14F-4D97-AF65-F5344CB8AC3E}">
        <p14:creationId xmlns:p14="http://schemas.microsoft.com/office/powerpoint/2010/main" val="33577187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uppe grid" hidden="1">
            <a:extLst>
              <a:ext uri="{FF2B5EF4-FFF2-40B4-BE49-F238E27FC236}">
                <a16:creationId xmlns:a16="http://schemas.microsoft.com/office/drawing/2014/main" id="{05F1CA13-1DB2-62D4-8E9F-D9C242A10F00}"/>
              </a:ext>
            </a:extLst>
          </p:cNvPr>
          <p:cNvGrpSpPr>
            <a:grpSpLocks noGrp="1" noUngrp="1" noRot="1" noMove="1" noResize="1"/>
          </p:cNvGrpSpPr>
          <p:nvPr userDrawn="1"/>
        </p:nvGrpSpPr>
        <p:grpSpPr>
          <a:xfrm>
            <a:off x="539750" y="539750"/>
            <a:ext cx="11112250" cy="5778250"/>
            <a:chOff x="539750" y="539750"/>
            <a:chExt cx="11112250" cy="5778250"/>
          </a:xfrm>
        </p:grpSpPr>
        <p:sp>
          <p:nvSpPr>
            <p:cNvPr id="5" name="C1">
              <a:extLst>
                <a:ext uri="{FF2B5EF4-FFF2-40B4-BE49-F238E27FC236}">
                  <a16:creationId xmlns:a16="http://schemas.microsoft.com/office/drawing/2014/main" id="{591D09D8-C670-5194-41C2-232708590FCA}"/>
                </a:ext>
              </a:extLst>
            </p:cNvPr>
            <p:cNvSpPr>
              <a:spLocks noGrp="1" noRot="1" noMove="1" noResize="1" noEditPoints="1" noAdjustHandles="1" noChangeArrowheads="1" noChangeShapeType="1"/>
            </p:cNvSpPr>
            <p:nvPr/>
          </p:nvSpPr>
          <p:spPr>
            <a:xfrm>
              <a:off x="54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S1">
              <a:extLst>
                <a:ext uri="{FF2B5EF4-FFF2-40B4-BE49-F238E27FC236}">
                  <a16:creationId xmlns:a16="http://schemas.microsoft.com/office/drawing/2014/main" id="{44DC7D4A-7E6E-B917-405E-745EBED913F2}"/>
                </a:ext>
              </a:extLst>
            </p:cNvPr>
            <p:cNvSpPr>
              <a:spLocks noGrp="1" noRot="1" noMove="1" noResize="1" noEditPoints="1" noAdjustHandles="1" noChangeArrowheads="1" noChangeShapeType="1"/>
            </p:cNvSpPr>
            <p:nvPr/>
          </p:nvSpPr>
          <p:spPr>
            <a:xfrm>
              <a:off x="130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C2">
              <a:extLst>
                <a:ext uri="{FF2B5EF4-FFF2-40B4-BE49-F238E27FC236}">
                  <a16:creationId xmlns:a16="http://schemas.microsoft.com/office/drawing/2014/main" id="{A960492C-C5A3-1656-36AB-127985F8EF83}"/>
                </a:ext>
              </a:extLst>
            </p:cNvPr>
            <p:cNvSpPr>
              <a:spLocks noGrp="1" noRot="1" noMove="1" noResize="1" noEditPoints="1" noAdjustHandles="1" noChangeArrowheads="1" noChangeShapeType="1"/>
            </p:cNvSpPr>
            <p:nvPr/>
          </p:nvSpPr>
          <p:spPr>
            <a:xfrm>
              <a:off x="148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S2">
              <a:extLst>
                <a:ext uri="{FF2B5EF4-FFF2-40B4-BE49-F238E27FC236}">
                  <a16:creationId xmlns:a16="http://schemas.microsoft.com/office/drawing/2014/main" id="{991A3DE0-5B76-0ED9-BC48-E3F17FB6B715}"/>
                </a:ext>
              </a:extLst>
            </p:cNvPr>
            <p:cNvSpPr>
              <a:spLocks noGrp="1" noRot="1" noMove="1" noResize="1" noEditPoints="1" noAdjustHandles="1" noChangeArrowheads="1" noChangeShapeType="1"/>
            </p:cNvSpPr>
            <p:nvPr/>
          </p:nvSpPr>
          <p:spPr>
            <a:xfrm>
              <a:off x="2242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C3">
              <a:extLst>
                <a:ext uri="{FF2B5EF4-FFF2-40B4-BE49-F238E27FC236}">
                  <a16:creationId xmlns:a16="http://schemas.microsoft.com/office/drawing/2014/main" id="{F0E51543-FD0F-CE3F-E1FC-3540B7B80974}"/>
                </a:ext>
              </a:extLst>
            </p:cNvPr>
            <p:cNvSpPr>
              <a:spLocks noGrp="1" noRot="1" noMove="1" noResize="1" noEditPoints="1" noAdjustHandles="1" noChangeArrowheads="1" noChangeShapeType="1"/>
            </p:cNvSpPr>
            <p:nvPr/>
          </p:nvSpPr>
          <p:spPr>
            <a:xfrm>
              <a:off x="2422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S3">
              <a:extLst>
                <a:ext uri="{FF2B5EF4-FFF2-40B4-BE49-F238E27FC236}">
                  <a16:creationId xmlns:a16="http://schemas.microsoft.com/office/drawing/2014/main" id="{0424A297-1431-16C3-17C7-00FC7B330E23}"/>
                </a:ext>
              </a:extLst>
            </p:cNvPr>
            <p:cNvSpPr>
              <a:spLocks noGrp="1" noRot="1" noMove="1" noResize="1" noEditPoints="1" noAdjustHandles="1" noChangeArrowheads="1" noChangeShapeType="1"/>
            </p:cNvSpPr>
            <p:nvPr/>
          </p:nvSpPr>
          <p:spPr>
            <a:xfrm>
              <a:off x="3183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C4">
              <a:extLst>
                <a:ext uri="{FF2B5EF4-FFF2-40B4-BE49-F238E27FC236}">
                  <a16:creationId xmlns:a16="http://schemas.microsoft.com/office/drawing/2014/main" id="{28CACF2C-8899-C338-EEA1-2C9BCAD0C870}"/>
                </a:ext>
              </a:extLst>
            </p:cNvPr>
            <p:cNvSpPr>
              <a:spLocks noGrp="1" noRot="1" noMove="1" noResize="1" noEditPoints="1" noAdjustHandles="1" noChangeArrowheads="1" noChangeShapeType="1"/>
            </p:cNvSpPr>
            <p:nvPr/>
          </p:nvSpPr>
          <p:spPr>
            <a:xfrm>
              <a:off x="3363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S4">
              <a:extLst>
                <a:ext uri="{FF2B5EF4-FFF2-40B4-BE49-F238E27FC236}">
                  <a16:creationId xmlns:a16="http://schemas.microsoft.com/office/drawing/2014/main" id="{39FD278C-C5A0-BE07-0195-170723F4EE79}"/>
                </a:ext>
              </a:extLst>
            </p:cNvPr>
            <p:cNvSpPr>
              <a:spLocks noGrp="1" noRot="1" noMove="1" noResize="1" noEditPoints="1" noAdjustHandles="1" noChangeArrowheads="1" noChangeShapeType="1"/>
            </p:cNvSpPr>
            <p:nvPr/>
          </p:nvSpPr>
          <p:spPr>
            <a:xfrm>
              <a:off x="4124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C5">
              <a:extLst>
                <a:ext uri="{FF2B5EF4-FFF2-40B4-BE49-F238E27FC236}">
                  <a16:creationId xmlns:a16="http://schemas.microsoft.com/office/drawing/2014/main" id="{B74F7314-056B-FEFD-E35F-EED817277A1A}"/>
                </a:ext>
              </a:extLst>
            </p:cNvPr>
            <p:cNvSpPr>
              <a:spLocks noGrp="1" noRot="1" noMove="1" noResize="1" noEditPoints="1" noAdjustHandles="1" noChangeArrowheads="1" noChangeShapeType="1"/>
            </p:cNvSpPr>
            <p:nvPr/>
          </p:nvSpPr>
          <p:spPr>
            <a:xfrm>
              <a:off x="4304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S5">
              <a:extLst>
                <a:ext uri="{FF2B5EF4-FFF2-40B4-BE49-F238E27FC236}">
                  <a16:creationId xmlns:a16="http://schemas.microsoft.com/office/drawing/2014/main" id="{1F5429EF-B46C-8BC8-FC6D-586EEBB31361}"/>
                </a:ext>
              </a:extLst>
            </p:cNvPr>
            <p:cNvSpPr>
              <a:spLocks noGrp="1" noRot="1" noMove="1" noResize="1" noEditPoints="1" noAdjustHandles="1" noChangeArrowheads="1" noChangeShapeType="1"/>
            </p:cNvSpPr>
            <p:nvPr/>
          </p:nvSpPr>
          <p:spPr>
            <a:xfrm>
              <a:off x="5065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C6">
              <a:extLst>
                <a:ext uri="{FF2B5EF4-FFF2-40B4-BE49-F238E27FC236}">
                  <a16:creationId xmlns:a16="http://schemas.microsoft.com/office/drawing/2014/main" id="{298E009B-6FAC-6315-59B5-BBE89EC3B635}"/>
                </a:ext>
              </a:extLst>
            </p:cNvPr>
            <p:cNvSpPr>
              <a:spLocks noGrp="1" noRot="1" noMove="1" noResize="1" noEditPoints="1" noAdjustHandles="1" noChangeArrowheads="1" noChangeShapeType="1"/>
            </p:cNvSpPr>
            <p:nvPr/>
          </p:nvSpPr>
          <p:spPr>
            <a:xfrm>
              <a:off x="5245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S6">
              <a:extLst>
                <a:ext uri="{FF2B5EF4-FFF2-40B4-BE49-F238E27FC236}">
                  <a16:creationId xmlns:a16="http://schemas.microsoft.com/office/drawing/2014/main" id="{FE9A4B5D-7F2D-243F-3B27-7A0D1B0C750A}"/>
                </a:ext>
              </a:extLst>
            </p:cNvPr>
            <p:cNvSpPr>
              <a:spLocks noGrp="1" noRot="1" noMove="1" noResize="1" noEditPoints="1" noAdjustHandles="1" noChangeArrowheads="1" noChangeShapeType="1"/>
            </p:cNvSpPr>
            <p:nvPr/>
          </p:nvSpPr>
          <p:spPr>
            <a:xfrm>
              <a:off x="6006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C7">
              <a:extLst>
                <a:ext uri="{FF2B5EF4-FFF2-40B4-BE49-F238E27FC236}">
                  <a16:creationId xmlns:a16="http://schemas.microsoft.com/office/drawing/2014/main" id="{28B31A10-9679-DD31-A6F8-A4C77D3FE290}"/>
                </a:ext>
              </a:extLst>
            </p:cNvPr>
            <p:cNvSpPr>
              <a:spLocks noGrp="1" noRot="1" noMove="1" noResize="1" noEditPoints="1" noAdjustHandles="1" noChangeArrowheads="1" noChangeShapeType="1"/>
            </p:cNvSpPr>
            <p:nvPr/>
          </p:nvSpPr>
          <p:spPr>
            <a:xfrm>
              <a:off x="6186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1" name="S7">
              <a:extLst>
                <a:ext uri="{FF2B5EF4-FFF2-40B4-BE49-F238E27FC236}">
                  <a16:creationId xmlns:a16="http://schemas.microsoft.com/office/drawing/2014/main" id="{1D5F2292-2EA1-23C3-B302-2FEF21F443C8}"/>
                </a:ext>
              </a:extLst>
            </p:cNvPr>
            <p:cNvSpPr>
              <a:spLocks noGrp="1" noRot="1" noMove="1" noResize="1" noEditPoints="1" noAdjustHandles="1" noChangeArrowheads="1" noChangeShapeType="1"/>
            </p:cNvSpPr>
            <p:nvPr/>
          </p:nvSpPr>
          <p:spPr>
            <a:xfrm>
              <a:off x="6947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C8">
              <a:extLst>
                <a:ext uri="{FF2B5EF4-FFF2-40B4-BE49-F238E27FC236}">
                  <a16:creationId xmlns:a16="http://schemas.microsoft.com/office/drawing/2014/main" id="{FC8CE1A3-47DB-E648-0A1A-839601E09C8D}"/>
                </a:ext>
              </a:extLst>
            </p:cNvPr>
            <p:cNvSpPr>
              <a:spLocks noGrp="1" noRot="1" noMove="1" noResize="1" noEditPoints="1" noAdjustHandles="1" noChangeArrowheads="1" noChangeShapeType="1"/>
            </p:cNvSpPr>
            <p:nvPr/>
          </p:nvSpPr>
          <p:spPr>
            <a:xfrm>
              <a:off x="7127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S8">
              <a:extLst>
                <a:ext uri="{FF2B5EF4-FFF2-40B4-BE49-F238E27FC236}">
                  <a16:creationId xmlns:a16="http://schemas.microsoft.com/office/drawing/2014/main" id="{CC6C9D40-7DE0-07B5-0A04-D35CEE600802}"/>
                </a:ext>
              </a:extLst>
            </p:cNvPr>
            <p:cNvSpPr>
              <a:spLocks noGrp="1" noRot="1" noMove="1" noResize="1" noEditPoints="1" noAdjustHandles="1" noChangeArrowheads="1" noChangeShapeType="1"/>
            </p:cNvSpPr>
            <p:nvPr/>
          </p:nvSpPr>
          <p:spPr>
            <a:xfrm>
              <a:off x="7888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C9">
              <a:extLst>
                <a:ext uri="{FF2B5EF4-FFF2-40B4-BE49-F238E27FC236}">
                  <a16:creationId xmlns:a16="http://schemas.microsoft.com/office/drawing/2014/main" id="{DE52262F-3B8C-532A-0A78-30D82BBC6A7A}"/>
                </a:ext>
              </a:extLst>
            </p:cNvPr>
            <p:cNvSpPr>
              <a:spLocks noGrp="1" noRot="1" noMove="1" noResize="1" noEditPoints="1" noAdjustHandles="1" noChangeArrowheads="1" noChangeShapeType="1"/>
            </p:cNvSpPr>
            <p:nvPr/>
          </p:nvSpPr>
          <p:spPr>
            <a:xfrm>
              <a:off x="8068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S9">
              <a:extLst>
                <a:ext uri="{FF2B5EF4-FFF2-40B4-BE49-F238E27FC236}">
                  <a16:creationId xmlns:a16="http://schemas.microsoft.com/office/drawing/2014/main" id="{4F664433-6B73-B435-1DFA-FBDA7DAC2EAD}"/>
                </a:ext>
              </a:extLst>
            </p:cNvPr>
            <p:cNvSpPr>
              <a:spLocks noGrp="1" noRot="1" noMove="1" noResize="1" noEditPoints="1" noAdjustHandles="1" noChangeArrowheads="1" noChangeShapeType="1"/>
            </p:cNvSpPr>
            <p:nvPr/>
          </p:nvSpPr>
          <p:spPr>
            <a:xfrm>
              <a:off x="8829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6" name="C10">
              <a:extLst>
                <a:ext uri="{FF2B5EF4-FFF2-40B4-BE49-F238E27FC236}">
                  <a16:creationId xmlns:a16="http://schemas.microsoft.com/office/drawing/2014/main" id="{2E2D32BC-C57F-734B-ED9A-4A459BDF7A6F}"/>
                </a:ext>
              </a:extLst>
            </p:cNvPr>
            <p:cNvSpPr>
              <a:spLocks noGrp="1" noRot="1" noMove="1" noResize="1" noEditPoints="1" noAdjustHandles="1" noChangeArrowheads="1" noChangeShapeType="1"/>
            </p:cNvSpPr>
            <p:nvPr/>
          </p:nvSpPr>
          <p:spPr>
            <a:xfrm>
              <a:off x="9009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S10">
              <a:extLst>
                <a:ext uri="{FF2B5EF4-FFF2-40B4-BE49-F238E27FC236}">
                  <a16:creationId xmlns:a16="http://schemas.microsoft.com/office/drawing/2014/main" id="{4CFD1A3A-10B7-82E7-0F43-C8FE6595E58F}"/>
                </a:ext>
              </a:extLst>
            </p:cNvPr>
            <p:cNvSpPr>
              <a:spLocks noGrp="1" noRot="1" noMove="1" noResize="1" noEditPoints="1" noAdjustHandles="1" noChangeArrowheads="1" noChangeShapeType="1"/>
            </p:cNvSpPr>
            <p:nvPr/>
          </p:nvSpPr>
          <p:spPr>
            <a:xfrm>
              <a:off x="9770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8" name="C11">
              <a:extLst>
                <a:ext uri="{FF2B5EF4-FFF2-40B4-BE49-F238E27FC236}">
                  <a16:creationId xmlns:a16="http://schemas.microsoft.com/office/drawing/2014/main" id="{56AA9C74-B7B0-7237-9F6F-6BFAA4BDEA48}"/>
                </a:ext>
              </a:extLst>
            </p:cNvPr>
            <p:cNvSpPr>
              <a:spLocks noGrp="1" noRot="1" noMove="1" noResize="1" noEditPoints="1" noAdjustHandles="1" noChangeArrowheads="1" noChangeShapeType="1"/>
            </p:cNvSpPr>
            <p:nvPr/>
          </p:nvSpPr>
          <p:spPr>
            <a:xfrm>
              <a:off x="995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9" name="S11">
              <a:extLst>
                <a:ext uri="{FF2B5EF4-FFF2-40B4-BE49-F238E27FC236}">
                  <a16:creationId xmlns:a16="http://schemas.microsoft.com/office/drawing/2014/main" id="{9B8A80C9-ED8A-D0E1-FF89-011FEC43A324}"/>
                </a:ext>
              </a:extLst>
            </p:cNvPr>
            <p:cNvSpPr>
              <a:spLocks noGrp="1" noRot="1" noMove="1" noResize="1" noEditPoints="1" noAdjustHandles="1" noChangeArrowheads="1" noChangeShapeType="1"/>
            </p:cNvSpPr>
            <p:nvPr/>
          </p:nvSpPr>
          <p:spPr>
            <a:xfrm>
              <a:off x="1071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0" name="C12">
              <a:extLst>
                <a:ext uri="{FF2B5EF4-FFF2-40B4-BE49-F238E27FC236}">
                  <a16:creationId xmlns:a16="http://schemas.microsoft.com/office/drawing/2014/main" id="{65440046-2828-2FCC-F1E1-A0EA09F564FC}"/>
                </a:ext>
              </a:extLst>
            </p:cNvPr>
            <p:cNvSpPr>
              <a:spLocks noGrp="1" noRot="1" noMove="1" noResize="1" noEditPoints="1" noAdjustHandles="1" noChangeArrowheads="1" noChangeShapeType="1"/>
            </p:cNvSpPr>
            <p:nvPr/>
          </p:nvSpPr>
          <p:spPr>
            <a:xfrm>
              <a:off x="1089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1" name="Rektangel 30">
              <a:extLst>
                <a:ext uri="{FF2B5EF4-FFF2-40B4-BE49-F238E27FC236}">
                  <a16:creationId xmlns:a16="http://schemas.microsoft.com/office/drawing/2014/main" id="{10C014DE-4647-53C2-C991-25252ADCE10F}"/>
                </a:ext>
              </a:extLst>
            </p:cNvPr>
            <p:cNvSpPr>
              <a:spLocks noGrp="1" noRot="1" noMove="1" noResize="1" noEditPoints="1" noAdjustHandles="1" noChangeArrowheads="1" noChangeShapeType="1"/>
            </p:cNvSpPr>
            <p:nvPr/>
          </p:nvSpPr>
          <p:spPr>
            <a:xfrm>
              <a:off x="539750" y="539750"/>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2" name="Rektangel 31">
              <a:extLst>
                <a:ext uri="{FF2B5EF4-FFF2-40B4-BE49-F238E27FC236}">
                  <a16:creationId xmlns:a16="http://schemas.microsoft.com/office/drawing/2014/main" id="{8E7B314B-A619-F20A-F5F5-D71B5653D2FC}"/>
                </a:ext>
              </a:extLst>
            </p:cNvPr>
            <p:cNvSpPr>
              <a:spLocks noGrp="1" noRot="1" noMove="1" noResize="1" noEditPoints="1" noAdjustHandles="1" noChangeArrowheads="1" noChangeShapeType="1"/>
            </p:cNvSpPr>
            <p:nvPr/>
          </p:nvSpPr>
          <p:spPr>
            <a:xfrm>
              <a:off x="539750" y="153257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ktangel 32">
              <a:extLst>
                <a:ext uri="{FF2B5EF4-FFF2-40B4-BE49-F238E27FC236}">
                  <a16:creationId xmlns:a16="http://schemas.microsoft.com/office/drawing/2014/main" id="{C263374C-3678-E3ED-D78B-F2438C672167}"/>
                </a:ext>
              </a:extLst>
            </p:cNvPr>
            <p:cNvSpPr>
              <a:spLocks noGrp="1" noRot="1" noMove="1" noResize="1" noEditPoints="1" noAdjustHandles="1" noChangeArrowheads="1" noChangeShapeType="1"/>
            </p:cNvSpPr>
            <p:nvPr/>
          </p:nvSpPr>
          <p:spPr>
            <a:xfrm>
              <a:off x="539750" y="2525396"/>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ktangel 33">
              <a:extLst>
                <a:ext uri="{FF2B5EF4-FFF2-40B4-BE49-F238E27FC236}">
                  <a16:creationId xmlns:a16="http://schemas.microsoft.com/office/drawing/2014/main" id="{506AF9E0-3D29-8CB7-AC80-39C3E658851E}"/>
                </a:ext>
              </a:extLst>
            </p:cNvPr>
            <p:cNvSpPr>
              <a:spLocks noGrp="1" noRot="1" noMove="1" noResize="1" noEditPoints="1" noAdjustHandles="1" noChangeArrowheads="1" noChangeShapeType="1"/>
            </p:cNvSpPr>
            <p:nvPr/>
          </p:nvSpPr>
          <p:spPr>
            <a:xfrm>
              <a:off x="539750" y="3518219"/>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ktangel 34">
              <a:extLst>
                <a:ext uri="{FF2B5EF4-FFF2-40B4-BE49-F238E27FC236}">
                  <a16:creationId xmlns:a16="http://schemas.microsoft.com/office/drawing/2014/main" id="{484BD8D4-BD43-5B96-732D-68C48A6C9A50}"/>
                </a:ext>
              </a:extLst>
            </p:cNvPr>
            <p:cNvSpPr>
              <a:spLocks noGrp="1" noRot="1" noMove="1" noResize="1" noEditPoints="1" noAdjustHandles="1" noChangeArrowheads="1" noChangeShapeType="1"/>
            </p:cNvSpPr>
            <p:nvPr/>
          </p:nvSpPr>
          <p:spPr>
            <a:xfrm>
              <a:off x="539750" y="4511042"/>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ktangel 35">
              <a:extLst>
                <a:ext uri="{FF2B5EF4-FFF2-40B4-BE49-F238E27FC236}">
                  <a16:creationId xmlns:a16="http://schemas.microsoft.com/office/drawing/2014/main" id="{5A1A6253-59F3-BEFA-7FCF-B6B43CA283FA}"/>
                </a:ext>
              </a:extLst>
            </p:cNvPr>
            <p:cNvSpPr>
              <a:spLocks noGrp="1" noRot="1" noMove="1" noResize="1" noEditPoints="1" noAdjustHandles="1" noChangeArrowheads="1" noChangeShapeType="1"/>
            </p:cNvSpPr>
            <p:nvPr/>
          </p:nvSpPr>
          <p:spPr>
            <a:xfrm>
              <a:off x="539750" y="550386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466344"/>
            <a:ext cx="5446800" cy="1171656"/>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540000" y="2524124"/>
            <a:ext cx="11110913" cy="3792539"/>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9951401" y="6498000"/>
            <a:ext cx="1701799" cy="180000"/>
          </a:xfrm>
          <a:prstGeom prst="rect">
            <a:avLst/>
          </a:prstGeom>
        </p:spPr>
        <p:txBody>
          <a:bodyPr vert="horz" lIns="0" tIns="0" rIns="0" bIns="0" rtlCol="0" anchor="ctr" anchorCtr="0"/>
          <a:lstStyle>
            <a:lvl1pPr algn="r">
              <a:defRPr sz="700">
                <a:solidFill>
                  <a:srgbClr val="400000"/>
                </a:solidFill>
              </a:defRPr>
            </a:lvl1pPr>
          </a:lstStyle>
          <a:p>
            <a:fld id="{7C7EDF5C-7FDB-4E1F-B9E5-81932782DD6D}" type="datetime3">
              <a:rPr lang="da-DK" smtClean="0"/>
              <a:pPr/>
              <a:t>10.11.2025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88400" y="180000"/>
            <a:ext cx="5083200" cy="180000"/>
          </a:xfrm>
          <a:prstGeom prst="rect">
            <a:avLst/>
          </a:prstGeom>
        </p:spPr>
        <p:txBody>
          <a:bodyPr vert="horz" lIns="0" tIns="0" rIns="0" bIns="0" rtlCol="0" anchor="ctr" anchorCtr="0"/>
          <a:lstStyle>
            <a:lvl1pPr algn="r">
              <a:defRPr sz="700">
                <a:solidFill>
                  <a:srgbClr val="400000"/>
                </a:solidFill>
              </a:defRPr>
            </a:lvl1pPr>
          </a:lstStyle>
          <a:p>
            <a:r>
              <a:rPr lang="da-DK" dirty="0"/>
              <a:t>Hjerteforeningen</a:t>
            </a:r>
          </a:p>
        </p:txBody>
      </p:sp>
      <p:sp>
        <p:nvSpPr>
          <p:cNvPr id="6" name="Slide Number Placeholder 5"/>
          <p:cNvSpPr>
            <a:spLocks noGrp="1"/>
          </p:cNvSpPr>
          <p:nvPr>
            <p:ph type="sldNum" sz="quarter" idx="4"/>
          </p:nvPr>
        </p:nvSpPr>
        <p:spPr>
          <a:xfrm>
            <a:off x="11293200" y="180000"/>
            <a:ext cx="360000" cy="180000"/>
          </a:xfrm>
          <a:prstGeom prst="rect">
            <a:avLst/>
          </a:prstGeom>
        </p:spPr>
        <p:txBody>
          <a:bodyPr vert="horz" lIns="0" tIns="0" rIns="0" bIns="0" rtlCol="0" anchor="ctr" anchorCtr="0"/>
          <a:lstStyle>
            <a:lvl1pPr algn="r">
              <a:defRPr sz="700">
                <a:solidFill>
                  <a:srgbClr val="400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815" r:id="rId4"/>
    <p:sldLayoutId id="2147483731" r:id="rId5"/>
    <p:sldLayoutId id="2147483796" r:id="rId6"/>
    <p:sldLayoutId id="2147483814" r:id="rId7"/>
    <p:sldLayoutId id="2147483817" r:id="rId8"/>
    <p:sldLayoutId id="2147483816" r:id="rId9"/>
    <p:sldLayoutId id="2147483810" r:id="rId10"/>
    <p:sldLayoutId id="2147483737" r:id="rId11"/>
    <p:sldLayoutId id="2147483756" r:id="rId12"/>
    <p:sldLayoutId id="2147483755" r:id="rId13"/>
    <p:sldLayoutId id="2147483799" r:id="rId14"/>
    <p:sldLayoutId id="2147483804" r:id="rId15"/>
    <p:sldLayoutId id="2147483798" r:id="rId16"/>
    <p:sldLayoutId id="2147483805" r:id="rId17"/>
    <p:sldLayoutId id="2147483813" r:id="rId18"/>
    <p:sldLayoutId id="2147483800" r:id="rId19"/>
    <p:sldLayoutId id="2147483812" r:id="rId20"/>
    <p:sldLayoutId id="2147483801" r:id="rId21"/>
    <p:sldLayoutId id="2147483811" r:id="rId22"/>
    <p:sldLayoutId id="2147483802" r:id="rId23"/>
    <p:sldLayoutId id="2147483803" r:id="rId24"/>
    <p:sldLayoutId id="2147483743" r:id="rId25"/>
    <p:sldLayoutId id="2147483744" r:id="rId26"/>
    <p:sldLayoutId id="2147483809" r:id="rId27"/>
    <p:sldLayoutId id="2147483808" r:id="rId28"/>
    <p:sldLayoutId id="2147483769" r:id="rId29"/>
    <p:sldLayoutId id="2147483753" r:id="rId30"/>
  </p:sldLayoutIdLst>
  <p:hf hdr="0" dt="0"/>
  <p:txStyles>
    <p:title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340" userDrawn="1">
          <p15:clr>
            <a:srgbClr val="A4A4A4"/>
          </p15:clr>
        </p15:guide>
        <p15:guide id="4" orient="horz" pos="3979"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852" userDrawn="1">
          <p15:clr>
            <a:srgbClr val="A4A4A4"/>
          </p15:clr>
        </p15:guide>
        <p15:guide id="28" orient="horz" pos="965" userDrawn="1">
          <p15:clr>
            <a:srgbClr val="A4A4A4"/>
          </p15:clr>
        </p15:guide>
        <p15:guide id="29" orient="horz" pos="1477" userDrawn="1">
          <p15:clr>
            <a:srgbClr val="A4A4A4"/>
          </p15:clr>
        </p15:guide>
        <p15:guide id="30" orient="horz" pos="1590" userDrawn="1">
          <p15:clr>
            <a:srgbClr val="A4A4A4"/>
          </p15:clr>
        </p15:guide>
        <p15:guide id="31" orient="horz" pos="2102" userDrawn="1">
          <p15:clr>
            <a:srgbClr val="A4A4A4"/>
          </p15:clr>
        </p15:guide>
        <p15:guide id="32" orient="horz" pos="2216" userDrawn="1">
          <p15:clr>
            <a:srgbClr val="A4A4A4"/>
          </p15:clr>
        </p15:guide>
        <p15:guide id="33" orient="horz" pos="2728" userDrawn="1">
          <p15:clr>
            <a:srgbClr val="A4A4A4"/>
          </p15:clr>
        </p15:guide>
        <p15:guide id="34" orient="horz" pos="2841" userDrawn="1">
          <p15:clr>
            <a:srgbClr val="A4A4A4"/>
          </p15:clr>
        </p15:guide>
        <p15:guide id="35" orient="horz" pos="3353" userDrawn="1">
          <p15:clr>
            <a:srgbClr val="A4A4A4"/>
          </p15:clr>
        </p15:guide>
        <p15:guide id="36" orient="horz" pos="3467" userDrawn="1">
          <p15:clr>
            <a:srgbClr val="A4A4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microsoft.com/office/2007/relationships/hdphoto" Target="../media/hdphoto11.wdp"/><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cybershamans.blogspot.com/2011/07/da-asa-este-si-nu-e-o-noutat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59.sv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6.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hyperlink" Target="https://hjerteforeningen.dk/"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33.svg"/><Relationship Id="rId3" Type="http://schemas.openxmlformats.org/officeDocument/2006/relationships/image" Target="../media/image20.png"/><Relationship Id="rId21" Type="http://schemas.openxmlformats.org/officeDocument/2006/relationships/image" Target="../media/image30.png"/><Relationship Id="rId7" Type="http://schemas.microsoft.com/office/2007/relationships/hdphoto" Target="../media/hdphoto2.wdp"/><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27.png"/><Relationship Id="rId20" Type="http://schemas.microsoft.com/office/2007/relationships/hdphoto" Target="../media/hdphoto8.wdp"/><Relationship Id="rId29"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22.png"/><Relationship Id="rId11" Type="http://schemas.microsoft.com/office/2007/relationships/hdphoto" Target="../media/hdphoto4.wdp"/><Relationship Id="rId24" Type="http://schemas.microsoft.com/office/2007/relationships/hdphoto" Target="../media/hdphoto10.wdp"/><Relationship Id="rId5" Type="http://schemas.microsoft.com/office/2007/relationships/hdphoto" Target="../media/hdphoto1.wdp"/><Relationship Id="rId15" Type="http://schemas.microsoft.com/office/2007/relationships/hdphoto" Target="../media/hdphoto6.wdp"/><Relationship Id="rId23" Type="http://schemas.openxmlformats.org/officeDocument/2006/relationships/image" Target="../media/image31.png"/><Relationship Id="rId28" Type="http://schemas.openxmlformats.org/officeDocument/2006/relationships/image" Target="../media/image35.sv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microsoft.com/office/2007/relationships/hdphoto" Target="../media/hdphoto3.wdp"/><Relationship Id="rId14" Type="http://schemas.openxmlformats.org/officeDocument/2006/relationships/image" Target="../media/image26.png"/><Relationship Id="rId22" Type="http://schemas.microsoft.com/office/2007/relationships/hdphoto" Target="../media/hdphoto9.wdp"/><Relationship Id="rId27" Type="http://schemas.openxmlformats.org/officeDocument/2006/relationships/image" Target="../media/image34.png"/><Relationship Id="rId30"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46.sv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983E769-6FF0-A610-6A3C-EDBABAC7E138}"/>
              </a:ext>
            </a:extLst>
          </p:cNvPr>
          <p:cNvSpPr>
            <a:spLocks noGrp="1"/>
          </p:cNvSpPr>
          <p:nvPr>
            <p:ph type="ftr" sz="quarter" idx="16"/>
          </p:nvPr>
        </p:nvSpPr>
        <p:spPr>
          <a:xfrm>
            <a:off x="0" y="6858000"/>
            <a:ext cx="0" cy="0"/>
          </a:xfrm>
        </p:spPr>
        <p:txBody>
          <a:bodyPr/>
          <a:lstStyle/>
          <a:p>
            <a:r>
              <a:rPr lang="da-DK" dirty="0"/>
              <a:t>Hjerteforeningen</a:t>
            </a:r>
          </a:p>
        </p:txBody>
      </p:sp>
      <p:sp>
        <p:nvSpPr>
          <p:cNvPr id="4" name="Pladsholder til slidenummer 3">
            <a:extLst>
              <a:ext uri="{FF2B5EF4-FFF2-40B4-BE49-F238E27FC236}">
                <a16:creationId xmlns:a16="http://schemas.microsoft.com/office/drawing/2014/main" id="{8C8753FA-01CA-C1AF-5554-BE1F2079101E}"/>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9" name="Title 8">
            <a:extLst>
              <a:ext uri="{FF2B5EF4-FFF2-40B4-BE49-F238E27FC236}">
                <a16:creationId xmlns:a16="http://schemas.microsoft.com/office/drawing/2014/main" id="{9EF74578-1A6F-41BB-CD04-8D8CAD1CB1A0}"/>
              </a:ext>
            </a:extLst>
          </p:cNvPr>
          <p:cNvSpPr>
            <a:spLocks noGrp="1"/>
          </p:cNvSpPr>
          <p:nvPr>
            <p:ph type="ctrTitle"/>
          </p:nvPr>
        </p:nvSpPr>
        <p:spPr>
          <a:xfrm>
            <a:off x="539751" y="2158738"/>
            <a:ext cx="5222874" cy="3820862"/>
          </a:xfrm>
        </p:spPr>
        <p:txBody>
          <a:bodyPr/>
          <a:lstStyle/>
          <a:p>
            <a:r>
              <a:rPr lang="da-DK" sz="6200" dirty="0"/>
              <a:t>Kost og</a:t>
            </a:r>
            <a:br>
              <a:rPr lang="da-DK" sz="6200" dirty="0"/>
            </a:br>
            <a:r>
              <a:rPr lang="da-DK" sz="6200" dirty="0"/>
              <a:t>atrieflimren</a:t>
            </a:r>
          </a:p>
        </p:txBody>
      </p:sp>
      <p:sp>
        <p:nvSpPr>
          <p:cNvPr id="10" name="Subtitle 9">
            <a:extLst>
              <a:ext uri="{FF2B5EF4-FFF2-40B4-BE49-F238E27FC236}">
                <a16:creationId xmlns:a16="http://schemas.microsoft.com/office/drawing/2014/main" id="{3B3EB783-87B5-9A63-CDF6-377C7D343CE7}"/>
              </a:ext>
            </a:extLst>
          </p:cNvPr>
          <p:cNvSpPr>
            <a:spLocks noGrp="1"/>
          </p:cNvSpPr>
          <p:nvPr>
            <p:ph type="subTitle" idx="1"/>
          </p:nvPr>
        </p:nvSpPr>
        <p:spPr/>
        <p:txBody>
          <a:bodyPr/>
          <a:lstStyle/>
          <a:p>
            <a:endParaRPr lang="da-DK" dirty="0"/>
          </a:p>
        </p:txBody>
      </p:sp>
      <p:sp>
        <p:nvSpPr>
          <p:cNvPr id="26" name="Pladsholder til dato 25">
            <a:extLst>
              <a:ext uri="{FF2B5EF4-FFF2-40B4-BE49-F238E27FC236}">
                <a16:creationId xmlns:a16="http://schemas.microsoft.com/office/drawing/2014/main" id="{A4151D93-76EC-7469-AC15-CFDCC579C109}"/>
              </a:ext>
            </a:extLst>
          </p:cNvPr>
          <p:cNvSpPr>
            <a:spLocks noGrp="1"/>
          </p:cNvSpPr>
          <p:nvPr>
            <p:ph type="dt" sz="half" idx="18"/>
          </p:nvPr>
        </p:nvSpPr>
        <p:spPr>
          <a:xfrm>
            <a:off x="539751" y="6177600"/>
            <a:ext cx="939600" cy="183600"/>
          </a:xfrm>
        </p:spPr>
        <p:txBody>
          <a:bodyPr/>
          <a:lstStyle/>
          <a:p>
            <a:fld id="{F7CC0FE1-72DC-4184-846C-DBC9C003B1C2}" type="datetime3">
              <a:rPr lang="da-DK" smtClean="0"/>
              <a:pPr/>
              <a:t>10.11.2025</a:t>
            </a:fld>
            <a:endParaRPr lang="da-DK" dirty="0"/>
          </a:p>
        </p:txBody>
      </p:sp>
    </p:spTree>
    <p:extLst>
      <p:ext uri="{BB962C8B-B14F-4D97-AF65-F5344CB8AC3E}">
        <p14:creationId xmlns:p14="http://schemas.microsoft.com/office/powerpoint/2010/main" val="286767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C3446-4266-C753-7AA1-0FB69CBD26E4}"/>
              </a:ext>
            </a:extLst>
          </p:cNvPr>
          <p:cNvSpPr>
            <a:spLocks noGrp="1"/>
          </p:cNvSpPr>
          <p:nvPr>
            <p:ph type="title"/>
          </p:nvPr>
        </p:nvSpPr>
        <p:spPr>
          <a:xfrm>
            <a:off x="559050" y="5266944"/>
            <a:ext cx="2955675" cy="1171656"/>
          </a:xfrm>
        </p:spPr>
        <p:txBody>
          <a:bodyPr/>
          <a:lstStyle/>
          <a:p>
            <a:r>
              <a:rPr lang="da-DK" dirty="0">
                <a:solidFill>
                  <a:srgbClr val="F74030"/>
                </a:solidFill>
              </a:rPr>
              <a:t>Mindst 6 om dagen</a:t>
            </a:r>
            <a:endParaRPr lang="da-DK" dirty="0"/>
          </a:p>
        </p:txBody>
      </p:sp>
      <p:sp>
        <p:nvSpPr>
          <p:cNvPr id="3" name="Pladsholder til sidefod 2">
            <a:extLst>
              <a:ext uri="{FF2B5EF4-FFF2-40B4-BE49-F238E27FC236}">
                <a16:creationId xmlns:a16="http://schemas.microsoft.com/office/drawing/2014/main" id="{CD959D17-F818-046D-781C-72DD8AE62F96}"/>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05935C3A-0EB0-E0CF-9240-5CB3B18733A6}"/>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5" name="Rektangel 4">
            <a:extLst>
              <a:ext uri="{FF2B5EF4-FFF2-40B4-BE49-F238E27FC236}">
                <a16:creationId xmlns:a16="http://schemas.microsoft.com/office/drawing/2014/main" id="{FD995ADF-45F8-DACC-666F-D12C3E699D0D}"/>
              </a:ext>
            </a:extLst>
          </p:cNvPr>
          <p:cNvSpPr/>
          <p:nvPr/>
        </p:nvSpPr>
        <p:spPr>
          <a:xfrm>
            <a:off x="7321779" y="1317790"/>
            <a:ext cx="3453669" cy="4828558"/>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6" name="Billede 5" descr="Regnbue af friske grøntsager og grøntsager">
            <a:extLst>
              <a:ext uri="{FF2B5EF4-FFF2-40B4-BE49-F238E27FC236}">
                <a16:creationId xmlns:a16="http://schemas.microsoft.com/office/drawing/2014/main" id="{93E9E267-4E6D-AE60-00CC-6366A91EB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83141" y="2287569"/>
            <a:ext cx="4330943" cy="2889000"/>
          </a:xfrm>
          <a:prstGeom prst="rect">
            <a:avLst/>
          </a:prstGeom>
        </p:spPr>
      </p:pic>
      <p:sp>
        <p:nvSpPr>
          <p:cNvPr id="7" name="Tekstfelt 6">
            <a:extLst>
              <a:ext uri="{FF2B5EF4-FFF2-40B4-BE49-F238E27FC236}">
                <a16:creationId xmlns:a16="http://schemas.microsoft.com/office/drawing/2014/main" id="{06B5BDDC-98F9-FC4A-071D-FA2D1C955340}"/>
              </a:ext>
            </a:extLst>
          </p:cNvPr>
          <p:cNvSpPr txBox="1"/>
          <p:nvPr/>
        </p:nvSpPr>
        <p:spPr>
          <a:xfrm>
            <a:off x="559050" y="582654"/>
            <a:ext cx="4847833" cy="3603422"/>
          </a:xfrm>
          <a:prstGeom prst="rect">
            <a:avLst/>
          </a:prstGeom>
          <a:noFill/>
          <a:ln>
            <a:solidFill>
              <a:srgbClr val="FFFFFF"/>
            </a:solidFill>
          </a:ln>
        </p:spPr>
        <p:txBody>
          <a:bodyPr wrap="square">
            <a:spAutoFit/>
          </a:bodyPr>
          <a:lstStyle/>
          <a:p>
            <a:pPr>
              <a:lnSpc>
                <a:spcPts val="2500"/>
              </a:lnSpc>
              <a:buClr>
                <a:srgbClr val="F74030"/>
              </a:buClr>
            </a:pPr>
            <a:r>
              <a:rPr lang="da-DK" b="1" dirty="0">
                <a:solidFill>
                  <a:srgbClr val="400000"/>
                </a:solidFill>
              </a:rPr>
              <a:t>Anbefalingen er: </a:t>
            </a:r>
          </a:p>
          <a:p>
            <a:pPr>
              <a:lnSpc>
                <a:spcPts val="2500"/>
              </a:lnSpc>
              <a:buClr>
                <a:srgbClr val="F74030"/>
              </a:buClr>
            </a:pPr>
            <a:r>
              <a:rPr lang="da-DK" dirty="0">
                <a:solidFill>
                  <a:srgbClr val="400000"/>
                </a:solidFill>
              </a:rPr>
              <a:t>At helt op til 800 g grønt, frugt og bær om dagen gavner hjertet</a:t>
            </a:r>
          </a:p>
          <a:p>
            <a:pPr>
              <a:lnSpc>
                <a:spcPts val="2500"/>
              </a:lnSpc>
              <a:buClr>
                <a:srgbClr val="F74030"/>
              </a:buClr>
            </a:pPr>
            <a:endParaRPr lang="da-DK" dirty="0">
              <a:solidFill>
                <a:srgbClr val="400000"/>
              </a:solidFill>
            </a:endParaRPr>
          </a:p>
          <a:p>
            <a:pPr marL="342900" indent="-342900">
              <a:lnSpc>
                <a:spcPts val="2500"/>
              </a:lnSpc>
              <a:buClr>
                <a:srgbClr val="F74030"/>
              </a:buClr>
              <a:buFont typeface="Arial" panose="020B0604020202020204" pitchFamily="34" charset="0"/>
              <a:buChar char="•"/>
            </a:pPr>
            <a:r>
              <a:rPr lang="da-DK" dirty="0">
                <a:solidFill>
                  <a:srgbClr val="400000"/>
                </a:solidFill>
              </a:rPr>
              <a:t>Fordel grønt på alle dagens måltider</a:t>
            </a:r>
          </a:p>
          <a:p>
            <a:pPr marL="342900" indent="-342900">
              <a:lnSpc>
                <a:spcPts val="2500"/>
              </a:lnSpc>
              <a:buClr>
                <a:srgbClr val="F74030"/>
              </a:buClr>
              <a:buFont typeface="Arial" panose="020B0604020202020204" pitchFamily="34" charset="0"/>
              <a:buChar char="•"/>
            </a:pPr>
            <a:endParaRPr lang="da-DK" dirty="0">
              <a:solidFill>
                <a:srgbClr val="400000"/>
              </a:solidFill>
            </a:endParaRPr>
          </a:p>
          <a:p>
            <a:pPr marL="342900" indent="-342900">
              <a:lnSpc>
                <a:spcPts val="2500"/>
              </a:lnSpc>
              <a:buClr>
                <a:srgbClr val="F74030"/>
              </a:buClr>
              <a:buFont typeface="Arial" panose="020B0604020202020204" pitchFamily="34" charset="0"/>
              <a:buChar char="•"/>
            </a:pPr>
            <a:r>
              <a:rPr lang="da-DK" dirty="0">
                <a:solidFill>
                  <a:srgbClr val="400000"/>
                </a:solidFill>
              </a:rPr>
              <a:t>Hav dem klargjort og gør det nemt </a:t>
            </a:r>
          </a:p>
          <a:p>
            <a:pPr marL="342900" indent="-342900">
              <a:lnSpc>
                <a:spcPts val="2500"/>
              </a:lnSpc>
              <a:buClr>
                <a:srgbClr val="F74030"/>
              </a:buClr>
              <a:buFont typeface="Arial" panose="020B0604020202020204" pitchFamily="34" charset="0"/>
              <a:buChar char="•"/>
            </a:pPr>
            <a:endParaRPr lang="da-DK" dirty="0">
              <a:solidFill>
                <a:srgbClr val="400000"/>
              </a:solidFill>
            </a:endParaRPr>
          </a:p>
          <a:p>
            <a:pPr marL="342900" indent="-342900">
              <a:lnSpc>
                <a:spcPts val="2500"/>
              </a:lnSpc>
              <a:buClr>
                <a:srgbClr val="F74030"/>
              </a:buClr>
              <a:buFont typeface="Arial" panose="020B0604020202020204" pitchFamily="34" charset="0"/>
              <a:buChar char="•"/>
            </a:pPr>
            <a:r>
              <a:rPr lang="da-DK" dirty="0">
                <a:solidFill>
                  <a:srgbClr val="400000"/>
                </a:solidFill>
              </a:rPr>
              <a:t>Frost og for-snittet grønt er fint</a:t>
            </a:r>
          </a:p>
          <a:p>
            <a:pPr marL="342900" indent="-342900">
              <a:lnSpc>
                <a:spcPts val="2500"/>
              </a:lnSpc>
              <a:buClr>
                <a:srgbClr val="F74030"/>
              </a:buClr>
              <a:buFont typeface="Arial" panose="020B0604020202020204" pitchFamily="34" charset="0"/>
              <a:buChar char="•"/>
            </a:pPr>
            <a:endParaRPr lang="da-DK" dirty="0">
              <a:solidFill>
                <a:srgbClr val="400000"/>
              </a:solidFill>
            </a:endParaRPr>
          </a:p>
          <a:p>
            <a:pPr marL="342900" indent="-342900">
              <a:lnSpc>
                <a:spcPts val="2500"/>
              </a:lnSpc>
              <a:buClr>
                <a:srgbClr val="F74030"/>
              </a:buClr>
              <a:buFont typeface="Arial" panose="020B0604020202020204" pitchFamily="34" charset="0"/>
              <a:buChar char="•"/>
            </a:pPr>
            <a:r>
              <a:rPr lang="da-DK" dirty="0">
                <a:solidFill>
                  <a:srgbClr val="400000"/>
                </a:solidFill>
              </a:rPr>
              <a:t>Tilsæt grøntsager til retterne</a:t>
            </a:r>
          </a:p>
        </p:txBody>
      </p:sp>
    </p:spTree>
    <p:extLst>
      <p:ext uri="{BB962C8B-B14F-4D97-AF65-F5344CB8AC3E}">
        <p14:creationId xmlns:p14="http://schemas.microsoft.com/office/powerpoint/2010/main" val="242703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F5320-9AD2-218F-D884-5EC834158378}"/>
              </a:ext>
            </a:extLst>
          </p:cNvPr>
          <p:cNvSpPr>
            <a:spLocks noGrp="1"/>
          </p:cNvSpPr>
          <p:nvPr>
            <p:ph type="title"/>
          </p:nvPr>
        </p:nvSpPr>
        <p:spPr/>
        <p:txBody>
          <a:bodyPr/>
          <a:lstStyle/>
          <a:p>
            <a:r>
              <a:rPr lang="da-DK" dirty="0"/>
              <a:t>Fuldkorn</a:t>
            </a:r>
          </a:p>
        </p:txBody>
      </p:sp>
      <p:sp>
        <p:nvSpPr>
          <p:cNvPr id="3" name="Undertitel 2">
            <a:extLst>
              <a:ext uri="{FF2B5EF4-FFF2-40B4-BE49-F238E27FC236}">
                <a16:creationId xmlns:a16="http://schemas.microsoft.com/office/drawing/2014/main" id="{0819BFBB-303A-D14A-41A4-B0DF58A2BE1B}"/>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FF526B4D-4BA1-4E3D-DE2F-12B87C55F422}"/>
              </a:ext>
            </a:extLst>
          </p:cNvPr>
          <p:cNvSpPr>
            <a:spLocks noGrp="1"/>
          </p:cNvSpPr>
          <p:nvPr>
            <p:ph sz="half" idx="2"/>
          </p:nvPr>
        </p:nvSpPr>
        <p:spPr>
          <a:xfrm>
            <a:off x="4667369" y="2340543"/>
            <a:ext cx="3844602" cy="3984623"/>
          </a:xfrm>
          <a:ln w="38100">
            <a:solidFill>
              <a:srgbClr val="EFE6DD"/>
            </a:solidFill>
          </a:ln>
        </p:spPr>
        <p:txBody>
          <a:bodyPr numCol="2"/>
          <a:lstStyle/>
          <a:p>
            <a:pPr>
              <a:lnSpc>
                <a:spcPts val="2300"/>
              </a:lnSpc>
              <a:buClr>
                <a:srgbClr val="00B050"/>
              </a:buClr>
              <a:buFont typeface="Wingdings" panose="05000000000000000000" pitchFamily="2" charset="2"/>
              <a:buChar char="ü"/>
            </a:pPr>
            <a:endParaRPr lang="da-DK" dirty="0">
              <a:solidFill>
                <a:srgbClr val="400000"/>
              </a:solidFill>
            </a:endParaRPr>
          </a:p>
          <a:p>
            <a:pPr marL="354013" indent="-268288">
              <a:lnSpc>
                <a:spcPts val="2300"/>
              </a:lnSpc>
              <a:buClr>
                <a:srgbClr val="00B050"/>
              </a:buClr>
              <a:buFont typeface="Wingdings" panose="05000000000000000000" pitchFamily="2" charset="2"/>
              <a:buChar char="ü"/>
            </a:pPr>
            <a:r>
              <a:rPr lang="da-DK" dirty="0">
                <a:solidFill>
                  <a:srgbClr val="400000"/>
                </a:solidFill>
              </a:rPr>
              <a:t>Hvede</a:t>
            </a:r>
          </a:p>
          <a:p>
            <a:pPr marL="354013" indent="-268288">
              <a:lnSpc>
                <a:spcPts val="2300"/>
              </a:lnSpc>
              <a:buClr>
                <a:srgbClr val="00B050"/>
              </a:buClr>
              <a:buFont typeface="Wingdings" panose="05000000000000000000" pitchFamily="2" charset="2"/>
              <a:buChar char="ü"/>
            </a:pPr>
            <a:r>
              <a:rPr lang="da-DK" dirty="0">
                <a:solidFill>
                  <a:srgbClr val="400000"/>
                </a:solidFill>
              </a:rPr>
              <a:t>Spelt</a:t>
            </a:r>
          </a:p>
          <a:p>
            <a:pPr marL="354013" indent="-268288">
              <a:lnSpc>
                <a:spcPts val="2300"/>
              </a:lnSpc>
              <a:buClr>
                <a:srgbClr val="00B050"/>
              </a:buClr>
              <a:buFont typeface="Wingdings" panose="05000000000000000000" pitchFamily="2" charset="2"/>
              <a:buChar char="ü"/>
            </a:pPr>
            <a:r>
              <a:rPr lang="da-DK" dirty="0">
                <a:solidFill>
                  <a:srgbClr val="400000"/>
                </a:solidFill>
              </a:rPr>
              <a:t>Byg</a:t>
            </a:r>
          </a:p>
          <a:p>
            <a:pPr marL="354013" indent="-268288">
              <a:lnSpc>
                <a:spcPts val="2300"/>
              </a:lnSpc>
              <a:buClr>
                <a:srgbClr val="00B050"/>
              </a:buClr>
              <a:buFont typeface="Wingdings" panose="05000000000000000000" pitchFamily="2" charset="2"/>
              <a:buChar char="ü"/>
            </a:pPr>
            <a:r>
              <a:rPr lang="da-DK" dirty="0">
                <a:solidFill>
                  <a:srgbClr val="400000"/>
                </a:solidFill>
              </a:rPr>
              <a:t>Rug</a:t>
            </a:r>
          </a:p>
          <a:p>
            <a:pPr marL="354013" indent="-268288">
              <a:lnSpc>
                <a:spcPts val="2300"/>
              </a:lnSpc>
              <a:buClr>
                <a:srgbClr val="00B050"/>
              </a:buClr>
              <a:buFont typeface="Wingdings" panose="05000000000000000000" pitchFamily="2" charset="2"/>
              <a:buChar char="ü"/>
            </a:pPr>
            <a:r>
              <a:rPr lang="da-DK" dirty="0">
                <a:solidFill>
                  <a:srgbClr val="400000"/>
                </a:solidFill>
              </a:rPr>
              <a:t>Havre</a:t>
            </a:r>
          </a:p>
          <a:p>
            <a:pPr marL="354013" indent="-268288">
              <a:lnSpc>
                <a:spcPts val="2300"/>
              </a:lnSpc>
              <a:buClr>
                <a:srgbClr val="00B050"/>
              </a:buClr>
              <a:buFont typeface="Wingdings" panose="05000000000000000000" pitchFamily="2" charset="2"/>
              <a:buChar char="ü"/>
            </a:pPr>
            <a:r>
              <a:rPr lang="da-DK" dirty="0">
                <a:solidFill>
                  <a:srgbClr val="400000"/>
                </a:solidFill>
              </a:rPr>
              <a:t>Ris (brune og røde)</a:t>
            </a:r>
          </a:p>
          <a:p>
            <a:pPr marL="354013" indent="-268288">
              <a:lnSpc>
                <a:spcPts val="2300"/>
              </a:lnSpc>
              <a:buClr>
                <a:srgbClr val="00B050"/>
              </a:buClr>
              <a:buFont typeface="Wingdings" panose="05000000000000000000" pitchFamily="2" charset="2"/>
              <a:buChar char="ü"/>
            </a:pPr>
            <a:r>
              <a:rPr lang="da-DK" dirty="0">
                <a:solidFill>
                  <a:srgbClr val="400000"/>
                </a:solidFill>
              </a:rPr>
              <a:t>Hirse</a:t>
            </a:r>
          </a:p>
          <a:p>
            <a:pPr marL="354013" indent="-268288">
              <a:lnSpc>
                <a:spcPts val="2300"/>
              </a:lnSpc>
              <a:buClr>
                <a:srgbClr val="00B050"/>
              </a:buClr>
              <a:buFont typeface="Wingdings" panose="05000000000000000000" pitchFamily="2" charset="2"/>
              <a:buChar char="ü"/>
            </a:pPr>
            <a:r>
              <a:rPr lang="da-DK" dirty="0">
                <a:solidFill>
                  <a:srgbClr val="400000"/>
                </a:solidFill>
              </a:rPr>
              <a:t>Majs (tørret)</a:t>
            </a:r>
          </a:p>
          <a:p>
            <a:pPr marL="354013" indent="-268288">
              <a:lnSpc>
                <a:spcPts val="2300"/>
              </a:lnSpc>
              <a:buClr>
                <a:srgbClr val="00B050"/>
              </a:buClr>
              <a:buFont typeface="Wingdings" panose="05000000000000000000" pitchFamily="2" charset="2"/>
              <a:buChar char="ü"/>
            </a:pPr>
            <a:r>
              <a:rPr lang="da-DK" dirty="0" err="1"/>
              <a:t>Durra</a:t>
            </a:r>
            <a:r>
              <a:rPr lang="da-DK" dirty="0"/>
              <a:t>/</a:t>
            </a:r>
            <a:r>
              <a:rPr lang="da-DK" dirty="0" err="1"/>
              <a:t>sorghu</a:t>
            </a:r>
            <a:endParaRPr lang="da-DK" dirty="0"/>
          </a:p>
          <a:p>
            <a:pPr marL="354013" indent="-268288">
              <a:lnSpc>
                <a:spcPts val="2300"/>
              </a:lnSpc>
              <a:buClr>
                <a:srgbClr val="00B050"/>
              </a:buClr>
              <a:buFont typeface="Wingdings" panose="05000000000000000000" pitchFamily="2" charset="2"/>
              <a:buChar char="ü"/>
            </a:pPr>
            <a:endParaRPr lang="da-DK" dirty="0">
              <a:solidFill>
                <a:srgbClr val="400000"/>
              </a:solidFill>
            </a:endParaRPr>
          </a:p>
          <a:p>
            <a:pPr marL="263525" indent="-263525">
              <a:lnSpc>
                <a:spcPts val="2300"/>
              </a:lnSpc>
              <a:buClr>
                <a:srgbClr val="F74030"/>
              </a:buClr>
              <a:buFont typeface="Roboto Light" panose="02000000000000000000" pitchFamily="2" charset="0"/>
              <a:buChar char="ↆ"/>
            </a:pPr>
            <a:r>
              <a:rPr lang="da-DK" dirty="0">
                <a:solidFill>
                  <a:srgbClr val="400000"/>
                </a:solidFill>
              </a:rPr>
              <a:t>Græskarkerner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Solsikkekerner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Sesamfrø</a:t>
            </a:r>
          </a:p>
          <a:p>
            <a:pPr marL="263525" indent="-263525">
              <a:lnSpc>
                <a:spcPts val="2300"/>
              </a:lnSpc>
              <a:buClr>
                <a:srgbClr val="F74030"/>
              </a:buClr>
              <a:buFont typeface="Roboto Light" panose="02000000000000000000" pitchFamily="2" charset="0"/>
              <a:buChar char="ↆ"/>
            </a:pPr>
            <a:r>
              <a:rPr lang="da-DK" dirty="0">
                <a:solidFill>
                  <a:srgbClr val="400000"/>
                </a:solidFill>
              </a:rPr>
              <a:t>Vilde ris</a:t>
            </a:r>
          </a:p>
          <a:p>
            <a:pPr marL="263525" indent="-263525">
              <a:lnSpc>
                <a:spcPts val="2300"/>
              </a:lnSpc>
              <a:buClr>
                <a:srgbClr val="F74030"/>
              </a:buClr>
              <a:buFont typeface="Roboto Light" panose="02000000000000000000" pitchFamily="2" charset="0"/>
              <a:buChar char="ↆ"/>
            </a:pPr>
            <a:r>
              <a:rPr lang="da-DK" dirty="0">
                <a:solidFill>
                  <a:srgbClr val="400000"/>
                </a:solidFill>
              </a:rPr>
              <a:t>Boghvede</a:t>
            </a:r>
          </a:p>
          <a:p>
            <a:pPr marL="263525" indent="-263525">
              <a:lnSpc>
                <a:spcPts val="2300"/>
              </a:lnSpc>
              <a:buClr>
                <a:srgbClr val="F74030"/>
              </a:buClr>
              <a:buFont typeface="Roboto Light" panose="02000000000000000000" pitchFamily="2" charset="0"/>
              <a:buChar char="ↆ"/>
            </a:pPr>
            <a:r>
              <a:rPr lang="da-DK" sz="1500" dirty="0">
                <a:solidFill>
                  <a:srgbClr val="400000"/>
                </a:solidFill>
              </a:rPr>
              <a:t>Quinoa</a:t>
            </a:r>
          </a:p>
        </p:txBody>
      </p:sp>
      <p:sp>
        <p:nvSpPr>
          <p:cNvPr id="7" name="Pladsholder til tekst 6">
            <a:extLst>
              <a:ext uri="{FF2B5EF4-FFF2-40B4-BE49-F238E27FC236}">
                <a16:creationId xmlns:a16="http://schemas.microsoft.com/office/drawing/2014/main" id="{A420D5E8-E98A-8739-E060-5018AAB16ABB}"/>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5B599D9C-C733-82F4-1BBE-8CB56C937E60}"/>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1701DE52-87D4-FD45-32C0-F273507ABA68}"/>
              </a:ext>
            </a:extLst>
          </p:cNvPr>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10" name="Picture 2" descr="Wholegrain food still life shot on rustic wooden table  whole grains stock pictures, royalty-free photos &amp; images">
            <a:extLst>
              <a:ext uri="{FF2B5EF4-FFF2-40B4-BE49-F238E27FC236}">
                <a16:creationId xmlns:a16="http://schemas.microsoft.com/office/drawing/2014/main" id="{FB4C314A-2B80-42EB-7FDE-7309ABC4E095}"/>
              </a:ext>
            </a:extLst>
          </p:cNvPr>
          <p:cNvPicPr>
            <a:picLocks noGrp="1" noChangeAspect="1" noChangeArrowheads="1"/>
          </p:cNvPicPr>
          <p:nvPr>
            <p:ph sz="half" idx="18"/>
          </p:nvPr>
        </p:nvPicPr>
        <p:blipFill>
          <a:blip r:embed="rId3" cstate="email">
            <a:extLst>
              <a:ext uri="{28A0092B-C50C-407E-A947-70E740481C1C}">
                <a14:useLocalDpi xmlns:a14="http://schemas.microsoft.com/office/drawing/2010/main"/>
              </a:ext>
            </a:extLst>
          </a:blip>
          <a:stretch>
            <a:fillRect/>
          </a:stretch>
        </p:blipFill>
        <p:spPr bwMode="auto">
          <a:xfrm rot="16200000">
            <a:off x="8285905" y="3013813"/>
            <a:ext cx="4039615" cy="2693076"/>
          </a:xfrm>
          <a:prstGeom prst="rect">
            <a:avLst/>
          </a:prstGeom>
          <a:solidFill>
            <a:srgbClr val="FFFFFF"/>
          </a:solidFill>
          <a:ln w="38100">
            <a:solidFill>
              <a:srgbClr val="EFE6DD"/>
            </a:solidFill>
          </a:ln>
        </p:spPr>
      </p:pic>
      <p:pic>
        <p:nvPicPr>
          <p:cNvPr id="11" name="Picture 8" descr="Fuldkornslogoet &amp;amp; Fuldkornsmærket - Nemt at vælge fuldkorn">
            <a:extLst>
              <a:ext uri="{FF2B5EF4-FFF2-40B4-BE49-F238E27FC236}">
                <a16:creationId xmlns:a16="http://schemas.microsoft.com/office/drawing/2014/main" id="{E11CEE2D-D740-79C0-FDAA-9D649005B108}"/>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l="18602" r="17045"/>
          <a:stretch>
            <a:fillRect/>
          </a:stretch>
        </p:blipFill>
        <p:spPr bwMode="auto">
          <a:xfrm>
            <a:off x="7754705" y="4809861"/>
            <a:ext cx="1998895" cy="1868139"/>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indhold 11">
            <a:extLst>
              <a:ext uri="{FF2B5EF4-FFF2-40B4-BE49-F238E27FC236}">
                <a16:creationId xmlns:a16="http://schemas.microsoft.com/office/drawing/2014/main" id="{7B6FCC1D-1C3C-73EB-7E82-9BED073CE367}"/>
              </a:ext>
            </a:extLst>
          </p:cNvPr>
          <p:cNvSpPr txBox="1">
            <a:spLocks noGrp="1"/>
          </p:cNvSpPr>
          <p:nvPr>
            <p:ph idx="1"/>
          </p:nvPr>
        </p:nvSpPr>
        <p:spPr>
          <a:xfrm>
            <a:off x="539749" y="2334854"/>
            <a:ext cx="3672000" cy="3996000"/>
          </a:xfrm>
          <a:prstGeom prst="rect">
            <a:avLst/>
          </a:prstGeom>
          <a:solidFill>
            <a:srgbClr val="EFE6DD"/>
          </a:solidFill>
          <a:ln w="38100">
            <a:solidFill>
              <a:srgbClr val="EFE6DD"/>
            </a:solidFill>
          </a:ln>
        </p:spPr>
        <p:txBody>
          <a:bodyPr wrap="square" anchor="t">
            <a:spAutoFit/>
          </a:bodyPr>
          <a:lstStyle/>
          <a:p>
            <a:pPr marL="85725" indent="0">
              <a:lnSpc>
                <a:spcPts val="2500"/>
              </a:lnSpc>
              <a:buNone/>
            </a:pPr>
            <a:r>
              <a:rPr lang="da-DK" sz="1800" b="1" dirty="0"/>
              <a:t>Anbefaling:</a:t>
            </a:r>
          </a:p>
          <a:p>
            <a:pPr marL="371475" indent="-285750">
              <a:lnSpc>
                <a:spcPts val="2500"/>
              </a:lnSpc>
            </a:pPr>
            <a:r>
              <a:rPr lang="da-DK" sz="1800" dirty="0"/>
              <a:t>Spis mad med fuldkorn -</a:t>
            </a:r>
            <a:r>
              <a:rPr lang="da-DK" sz="1800" dirty="0">
                <a:solidFill>
                  <a:srgbClr val="F74030"/>
                </a:solidFill>
                <a:latin typeface="+mn-lt"/>
              </a:rPr>
              <a:t>Mindst 90 g</a:t>
            </a:r>
            <a:r>
              <a:rPr lang="da-DK" sz="1800" dirty="0">
                <a:latin typeface="+mn-lt"/>
              </a:rPr>
              <a:t> fuldkorn om</a:t>
            </a:r>
            <a:r>
              <a:rPr lang="da-DK" sz="1800" dirty="0"/>
              <a:t> </a:t>
            </a:r>
            <a:r>
              <a:rPr lang="da-DK" sz="1800" dirty="0">
                <a:latin typeface="+mn-lt"/>
              </a:rPr>
              <a:t>dagen</a:t>
            </a:r>
          </a:p>
          <a:p>
            <a:pPr marL="85725" indent="0">
              <a:lnSpc>
                <a:spcPts val="2500"/>
              </a:lnSpc>
              <a:buNone/>
            </a:pPr>
            <a:endParaRPr lang="da-DK" sz="1800" dirty="0">
              <a:latin typeface="+mn-lt"/>
            </a:endParaRPr>
          </a:p>
          <a:p>
            <a:pPr marL="371475" indent="-285750">
              <a:lnSpc>
                <a:spcPts val="2500"/>
              </a:lnSpc>
            </a:pPr>
            <a:r>
              <a:rPr lang="da-DK" sz="1800" dirty="0"/>
              <a:t>Gå efter fuldkornsmærket</a:t>
            </a:r>
            <a:endParaRPr lang="da-DK" sz="1800" dirty="0">
              <a:latin typeface="+mn-lt"/>
            </a:endParaRPr>
          </a:p>
          <a:p>
            <a:pPr marL="85725" indent="0">
              <a:lnSpc>
                <a:spcPts val="2500"/>
              </a:lnSpc>
              <a:buNone/>
            </a:pPr>
            <a:endParaRPr lang="da-DK" sz="2000" dirty="0">
              <a:latin typeface="+mn-lt"/>
            </a:endParaRPr>
          </a:p>
          <a:p>
            <a:pPr marL="85725" indent="0">
              <a:lnSpc>
                <a:spcPts val="2500"/>
              </a:lnSpc>
              <a:buNone/>
            </a:pPr>
            <a:r>
              <a:rPr lang="da-DK" sz="1800" b="1" dirty="0"/>
              <a:t>Hvad er fuldkorn?</a:t>
            </a:r>
          </a:p>
          <a:p>
            <a:pPr marL="85725" indent="0">
              <a:lnSpc>
                <a:spcPts val="2500"/>
              </a:lnSpc>
              <a:buNone/>
            </a:pPr>
            <a:endParaRPr lang="da-DK" sz="1800" b="1" dirty="0"/>
          </a:p>
          <a:p>
            <a:pPr marL="85725" indent="0">
              <a:lnSpc>
                <a:spcPts val="2500"/>
              </a:lnSpc>
              <a:buNone/>
            </a:pPr>
            <a:r>
              <a:rPr lang="da-DK" sz="1800" b="1" dirty="0"/>
              <a:t>Hvorfor?</a:t>
            </a:r>
          </a:p>
        </p:txBody>
      </p:sp>
      <p:sp>
        <p:nvSpPr>
          <p:cNvPr id="14" name="Tekstfelt 13">
            <a:extLst>
              <a:ext uri="{FF2B5EF4-FFF2-40B4-BE49-F238E27FC236}">
                <a16:creationId xmlns:a16="http://schemas.microsoft.com/office/drawing/2014/main" id="{6CB2E710-6E83-6CB4-0897-00C35113A940}"/>
              </a:ext>
            </a:extLst>
          </p:cNvPr>
          <p:cNvSpPr txBox="1"/>
          <p:nvPr/>
        </p:nvSpPr>
        <p:spPr>
          <a:xfrm>
            <a:off x="4667369" y="2340543"/>
            <a:ext cx="3843404" cy="291600"/>
          </a:xfrm>
          <a:prstGeom prst="rect">
            <a:avLst/>
          </a:prstGeom>
          <a:solidFill>
            <a:srgbClr val="EFE6DD"/>
          </a:solidFill>
        </p:spPr>
        <p:txBody>
          <a:bodyPr wrap="square" lIns="0" tIns="0" rIns="0" bIns="0" rtlCol="0">
            <a:spAutoFit/>
          </a:bodyPr>
          <a:lstStyle/>
          <a:p>
            <a:pPr algn="ctr">
              <a:lnSpc>
                <a:spcPts val="2300"/>
              </a:lnSpc>
              <a:buClr>
                <a:srgbClr val="00B050"/>
              </a:buClr>
            </a:pPr>
            <a:r>
              <a:rPr lang="da-DK" sz="1700" b="1" dirty="0">
                <a:solidFill>
                  <a:srgbClr val="400000"/>
                </a:solidFill>
              </a:rPr>
              <a:t>Hvad er fuldkorn og ikke fuldkorn</a:t>
            </a:r>
          </a:p>
        </p:txBody>
      </p:sp>
    </p:spTree>
    <p:extLst>
      <p:ext uri="{BB962C8B-B14F-4D97-AF65-F5344CB8AC3E}">
        <p14:creationId xmlns:p14="http://schemas.microsoft.com/office/powerpoint/2010/main" val="86754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1D03-3392-1616-E15F-1949017891AE}"/>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BDCCAF6D-AC07-E113-C5CD-0ACB3D8B83B3}"/>
              </a:ext>
            </a:extLst>
          </p:cNvPr>
          <p:cNvSpPr>
            <a:spLocks noGrp="1"/>
          </p:cNvSpPr>
          <p:nvPr>
            <p:ph type="title"/>
          </p:nvPr>
        </p:nvSpPr>
        <p:spPr>
          <a:xfrm>
            <a:off x="540000" y="466344"/>
            <a:ext cx="5446800" cy="1171656"/>
          </a:xfrm>
        </p:spPr>
        <p:txBody>
          <a:bodyPr/>
          <a:lstStyle/>
          <a:p>
            <a:r>
              <a:rPr lang="da-DK" dirty="0">
                <a:solidFill>
                  <a:srgbClr val="400000"/>
                </a:solidFill>
              </a:rPr>
              <a:t>Fisk</a:t>
            </a:r>
            <a:endParaRPr lang="en-US" dirty="0">
              <a:solidFill>
                <a:srgbClr val="400000"/>
              </a:solidFill>
            </a:endParaRPr>
          </a:p>
        </p:txBody>
      </p:sp>
      <p:sp>
        <p:nvSpPr>
          <p:cNvPr id="14" name="Content Placeholder 4">
            <a:extLst>
              <a:ext uri="{FF2B5EF4-FFF2-40B4-BE49-F238E27FC236}">
                <a16:creationId xmlns:a16="http://schemas.microsoft.com/office/drawing/2014/main" id="{6DF88F82-6D9F-5C95-D158-9C8E55A1C665}"/>
              </a:ext>
            </a:extLst>
          </p:cNvPr>
          <p:cNvSpPr>
            <a:spLocks noGrp="1"/>
          </p:cNvSpPr>
          <p:nvPr>
            <p:ph idx="1"/>
          </p:nvPr>
        </p:nvSpPr>
        <p:spPr>
          <a:xfrm>
            <a:off x="523726" y="2171730"/>
            <a:ext cx="5463074" cy="3792539"/>
          </a:xfrm>
        </p:spPr>
        <p:txBody>
          <a:bodyPr/>
          <a:lstStyle/>
          <a:p>
            <a:pPr marL="0" indent="0">
              <a:buClr>
                <a:srgbClr val="F74030"/>
              </a:buClr>
              <a:buNone/>
            </a:pPr>
            <a:r>
              <a:rPr lang="da-DK" sz="1800" b="1" dirty="0">
                <a:solidFill>
                  <a:srgbClr val="400000"/>
                </a:solidFill>
              </a:rPr>
              <a:t>Anbefalingen er: </a:t>
            </a:r>
          </a:p>
          <a:p>
            <a:pPr marL="0" indent="0">
              <a:buNone/>
            </a:pPr>
            <a:r>
              <a:rPr lang="da-DK" sz="1800" dirty="0">
                <a:solidFill>
                  <a:srgbClr val="400000"/>
                </a:solidFill>
              </a:rPr>
              <a:t>at spise </a:t>
            </a:r>
            <a:r>
              <a:rPr lang="da-DK" sz="1800" dirty="0">
                <a:solidFill>
                  <a:srgbClr val="F74030"/>
                </a:solidFill>
              </a:rPr>
              <a:t>min. 300-450 g fisk </a:t>
            </a:r>
            <a:r>
              <a:rPr lang="da-DK" sz="1800" dirty="0">
                <a:solidFill>
                  <a:srgbClr val="400000"/>
                </a:solidFill>
              </a:rPr>
              <a:t>om ugen</a:t>
            </a:r>
            <a:br>
              <a:rPr lang="da-DK" sz="1800" dirty="0">
                <a:solidFill>
                  <a:srgbClr val="400000"/>
                </a:solidFill>
              </a:rPr>
            </a:br>
            <a:br>
              <a:rPr lang="da-DK" sz="1800" dirty="0">
                <a:solidFill>
                  <a:srgbClr val="400000"/>
                </a:solidFill>
              </a:rPr>
            </a:br>
            <a:r>
              <a:rPr lang="da-DK" sz="1800" b="1" dirty="0">
                <a:solidFill>
                  <a:srgbClr val="400000"/>
                </a:solidFill>
              </a:rPr>
              <a:t>Hvordan?  </a:t>
            </a:r>
          </a:p>
          <a:p>
            <a:pPr marL="285750" indent="-285750">
              <a:lnSpc>
                <a:spcPct val="150000"/>
              </a:lnSpc>
              <a:buClr>
                <a:srgbClr val="F74030"/>
              </a:buClr>
            </a:pPr>
            <a:r>
              <a:rPr lang="da-DK" sz="1800" dirty="0">
                <a:solidFill>
                  <a:srgbClr val="400000"/>
                </a:solidFill>
              </a:rPr>
              <a:t>Spis fisk 2 gange om ugen</a:t>
            </a:r>
          </a:p>
          <a:p>
            <a:pPr marL="285750" indent="-285750">
              <a:lnSpc>
                <a:spcPct val="150000"/>
              </a:lnSpc>
              <a:buClr>
                <a:srgbClr val="F74030"/>
              </a:buClr>
            </a:pPr>
            <a:r>
              <a:rPr lang="da-DK" sz="1800" dirty="0">
                <a:solidFill>
                  <a:srgbClr val="400000"/>
                </a:solidFill>
              </a:rPr>
              <a:t>Erstat kødpålæg med fiskepålæg </a:t>
            </a:r>
          </a:p>
          <a:p>
            <a:pPr marL="285750" indent="-285750">
              <a:lnSpc>
                <a:spcPct val="150000"/>
              </a:lnSpc>
              <a:buClr>
                <a:srgbClr val="F74030"/>
              </a:buClr>
            </a:pPr>
            <a:r>
              <a:rPr lang="da-DK" sz="1800" dirty="0">
                <a:solidFill>
                  <a:srgbClr val="400000"/>
                </a:solidFill>
              </a:rPr>
              <a:t>Spis gerne fisk fra frost</a:t>
            </a:r>
          </a:p>
          <a:p>
            <a:pPr marL="285750" indent="-285750">
              <a:lnSpc>
                <a:spcPct val="150000"/>
              </a:lnSpc>
              <a:buClr>
                <a:srgbClr val="F74030"/>
              </a:buClr>
            </a:pPr>
            <a:r>
              <a:rPr lang="da-DK" sz="1800" dirty="0">
                <a:solidFill>
                  <a:srgbClr val="400000"/>
                </a:solidFill>
              </a:rPr>
              <a:t>Hav altid fiskekonserves i huset</a:t>
            </a:r>
          </a:p>
          <a:p>
            <a:pPr marL="0" indent="0">
              <a:lnSpc>
                <a:spcPct val="200000"/>
              </a:lnSpc>
              <a:buClr>
                <a:srgbClr val="F74030"/>
              </a:buClr>
              <a:buNone/>
            </a:pPr>
            <a:endParaRPr lang="da-DK" sz="1800" dirty="0">
              <a:solidFill>
                <a:srgbClr val="400000"/>
              </a:solidFill>
            </a:endParaRPr>
          </a:p>
          <a:p>
            <a:pPr marL="0" indent="0">
              <a:lnSpc>
                <a:spcPct val="150000"/>
              </a:lnSpc>
              <a:buClr>
                <a:srgbClr val="F74030"/>
              </a:buClr>
              <a:buNone/>
            </a:pPr>
            <a:endParaRPr lang="da-DK" sz="1800" dirty="0">
              <a:solidFill>
                <a:srgbClr val="400000"/>
              </a:solidFill>
            </a:endParaRPr>
          </a:p>
        </p:txBody>
      </p:sp>
      <p:sp>
        <p:nvSpPr>
          <p:cNvPr id="16" name="Text Placeholder 5">
            <a:extLst>
              <a:ext uri="{FF2B5EF4-FFF2-40B4-BE49-F238E27FC236}">
                <a16:creationId xmlns:a16="http://schemas.microsoft.com/office/drawing/2014/main" id="{67093D65-2C30-0D4B-3B01-BC604E715284}"/>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7DE2D44A-3C15-68E0-CE5A-FB8BC674D76E}"/>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95916615-42CF-48FB-293B-1DF534496083}"/>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12</a:t>
            </a:fld>
            <a:endParaRPr lang="da-DK"/>
          </a:p>
        </p:txBody>
      </p:sp>
      <p:pic>
        <p:nvPicPr>
          <p:cNvPr id="2" name="Picture 2" descr="roasted sea bream fish with lemon slices  fish dish stock pictures, royalty-free photos &amp; images">
            <a:extLst>
              <a:ext uri="{FF2B5EF4-FFF2-40B4-BE49-F238E27FC236}">
                <a16:creationId xmlns:a16="http://schemas.microsoft.com/office/drawing/2014/main" id="{4B7F64F9-9801-FBB2-173A-CFCBD33040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6444438" y="1498135"/>
            <a:ext cx="5792594" cy="386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8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9396-3973-862E-1944-D85E69C076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5D0485-CC6D-131E-843D-67D626269CE6}"/>
              </a:ext>
            </a:extLst>
          </p:cNvPr>
          <p:cNvSpPr>
            <a:spLocks noGrp="1"/>
          </p:cNvSpPr>
          <p:nvPr>
            <p:ph type="title"/>
          </p:nvPr>
        </p:nvSpPr>
        <p:spPr>
          <a:xfrm>
            <a:off x="538800" y="270000"/>
            <a:ext cx="5446800" cy="1171656"/>
          </a:xfrm>
        </p:spPr>
        <p:txBody>
          <a:bodyPr/>
          <a:lstStyle/>
          <a:p>
            <a:r>
              <a:rPr lang="da-DK" dirty="0">
                <a:solidFill>
                  <a:srgbClr val="400000"/>
                </a:solidFill>
              </a:rPr>
              <a:t>Salt</a:t>
            </a:r>
          </a:p>
        </p:txBody>
      </p:sp>
      <p:sp>
        <p:nvSpPr>
          <p:cNvPr id="3" name="Pladsholder til sidefod 2">
            <a:extLst>
              <a:ext uri="{FF2B5EF4-FFF2-40B4-BE49-F238E27FC236}">
                <a16:creationId xmlns:a16="http://schemas.microsoft.com/office/drawing/2014/main" id="{BC720E56-912B-7E9B-41F1-F8D197B23B2F}"/>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1D6A746-DA5B-60F5-01B8-8C4F2716C3B3}"/>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
        <p:nvSpPr>
          <p:cNvPr id="6" name="Tekstfelt 5">
            <a:extLst>
              <a:ext uri="{FF2B5EF4-FFF2-40B4-BE49-F238E27FC236}">
                <a16:creationId xmlns:a16="http://schemas.microsoft.com/office/drawing/2014/main" id="{F98D11FB-E917-A7C1-1BA3-8839F631C629}"/>
              </a:ext>
            </a:extLst>
          </p:cNvPr>
          <p:cNvSpPr txBox="1"/>
          <p:nvPr/>
        </p:nvSpPr>
        <p:spPr>
          <a:xfrm>
            <a:off x="519426" y="1790220"/>
            <a:ext cx="5556000" cy="3407856"/>
          </a:xfrm>
          <a:prstGeom prst="rect">
            <a:avLst/>
          </a:prstGeom>
          <a:noFill/>
        </p:spPr>
        <p:txBody>
          <a:bodyPr wrap="square">
            <a:spAutoFit/>
          </a:bodyPr>
          <a:lstStyle/>
          <a:p>
            <a:pPr>
              <a:lnSpc>
                <a:spcPts val="2600"/>
              </a:lnSpc>
            </a:pPr>
            <a:endParaRPr lang="da-DK" b="1" dirty="0">
              <a:latin typeface="+mn-lt"/>
            </a:endParaRPr>
          </a:p>
          <a:p>
            <a:pPr>
              <a:lnSpc>
                <a:spcPts val="2600"/>
              </a:lnSpc>
            </a:pPr>
            <a:r>
              <a:rPr lang="da-DK" b="1" dirty="0">
                <a:solidFill>
                  <a:srgbClr val="400000"/>
                </a:solidFill>
                <a:latin typeface="+mn-lt"/>
              </a:rPr>
              <a:t>De officielle anbefalinger: </a:t>
            </a:r>
            <a:r>
              <a:rPr lang="da-DK" dirty="0">
                <a:solidFill>
                  <a:srgbClr val="F74030"/>
                </a:solidFill>
              </a:rPr>
              <a:t>5-6 gram salt</a:t>
            </a:r>
            <a:r>
              <a:rPr lang="da-DK" dirty="0">
                <a:solidFill>
                  <a:srgbClr val="400000"/>
                </a:solidFill>
              </a:rPr>
              <a:t> dagligt </a:t>
            </a:r>
          </a:p>
          <a:p>
            <a:pPr lvl="8">
              <a:lnSpc>
                <a:spcPts val="2600"/>
              </a:lnSpc>
            </a:pPr>
            <a:endParaRPr lang="da-DK" i="1" dirty="0"/>
          </a:p>
          <a:p>
            <a:pPr marL="285750" lvl="8" indent="-285750">
              <a:lnSpc>
                <a:spcPts val="2600"/>
              </a:lnSpc>
              <a:buClr>
                <a:srgbClr val="F74030"/>
              </a:buClr>
              <a:buFont typeface="Arial" panose="020B0604020202020204" pitchFamily="34" charset="0"/>
              <a:buChar char="•"/>
            </a:pPr>
            <a:r>
              <a:rPr lang="da-DK" dirty="0"/>
              <a:t>Begræns ultraforarbejdede og forarbejdede fødevarer – de er rige på salt</a:t>
            </a:r>
          </a:p>
          <a:p>
            <a:pPr marL="285750" indent="-285750">
              <a:lnSpc>
                <a:spcPts val="2600"/>
              </a:lnSpc>
              <a:buClr>
                <a:srgbClr val="F74030"/>
              </a:buClr>
              <a:buFont typeface="Arial" panose="020B0604020202020204" pitchFamily="34" charset="0"/>
              <a:buChar char="•"/>
            </a:pPr>
            <a:endParaRPr lang="da-DK" i="1" dirty="0"/>
          </a:p>
          <a:p>
            <a:pPr marL="285750" lvl="8" indent="-285750">
              <a:lnSpc>
                <a:spcPts val="2600"/>
              </a:lnSpc>
              <a:buClr>
                <a:srgbClr val="F74030"/>
              </a:buClr>
              <a:buFont typeface="Arial" panose="020B0604020202020204" pitchFamily="34" charset="0"/>
              <a:buChar char="•"/>
            </a:pPr>
            <a:r>
              <a:rPr lang="da-DK" dirty="0"/>
              <a:t>Brug andre smagsgivere end salt fx lime, chili, ingefær, koriander, spidskommen, citron, hvidløg eller krydderurter</a:t>
            </a:r>
          </a:p>
        </p:txBody>
      </p:sp>
      <p:sp>
        <p:nvSpPr>
          <p:cNvPr id="8" name="Rutediagram: Forbindelse 7">
            <a:extLst>
              <a:ext uri="{FF2B5EF4-FFF2-40B4-BE49-F238E27FC236}">
                <a16:creationId xmlns:a16="http://schemas.microsoft.com/office/drawing/2014/main" id="{0ABD6687-B788-E19B-F247-456C8AAEFD37}"/>
              </a:ext>
            </a:extLst>
          </p:cNvPr>
          <p:cNvSpPr/>
          <p:nvPr/>
        </p:nvSpPr>
        <p:spPr>
          <a:xfrm>
            <a:off x="8245642" y="705852"/>
            <a:ext cx="2948784" cy="2911407"/>
          </a:xfrm>
          <a:prstGeom prst="flowChartConnector">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5" name="Tekstfelt 4">
            <a:extLst>
              <a:ext uri="{FF2B5EF4-FFF2-40B4-BE49-F238E27FC236}">
                <a16:creationId xmlns:a16="http://schemas.microsoft.com/office/drawing/2014/main" id="{380B63B4-0528-F348-FAE0-CA89B99D86C1}"/>
              </a:ext>
            </a:extLst>
          </p:cNvPr>
          <p:cNvSpPr txBox="1"/>
          <p:nvPr/>
        </p:nvSpPr>
        <p:spPr>
          <a:xfrm>
            <a:off x="8461990" y="1659965"/>
            <a:ext cx="2516087" cy="1354217"/>
          </a:xfrm>
          <a:prstGeom prst="rect">
            <a:avLst/>
          </a:prstGeom>
          <a:noFill/>
          <a:ln>
            <a:noFill/>
          </a:ln>
        </p:spPr>
        <p:txBody>
          <a:bodyPr wrap="square" lIns="0" tIns="0" rIns="0" bIns="0" rtlCol="0">
            <a:spAutoFit/>
          </a:bodyPr>
          <a:lstStyle/>
          <a:p>
            <a:pPr algn="ctr"/>
            <a:r>
              <a:rPr lang="da-DK" dirty="0">
                <a:solidFill>
                  <a:schemeClr val="bg1"/>
                </a:solidFill>
              </a:rPr>
              <a:t>For meget salt kan øge dit blodtryk. Højt blodtryk kan aktivere atrieflimren</a:t>
            </a:r>
          </a:p>
          <a:p>
            <a:pPr algn="l"/>
            <a:endParaRPr lang="da-DK" sz="1600" dirty="0" err="1">
              <a:solidFill>
                <a:schemeClr val="tx2"/>
              </a:solidFill>
            </a:endParaRPr>
          </a:p>
        </p:txBody>
      </p:sp>
      <p:sp>
        <p:nvSpPr>
          <p:cNvPr id="9" name="Rutediagram: Forbindelse 8">
            <a:extLst>
              <a:ext uri="{FF2B5EF4-FFF2-40B4-BE49-F238E27FC236}">
                <a16:creationId xmlns:a16="http://schemas.microsoft.com/office/drawing/2014/main" id="{0D3D713A-1C15-0AAB-CC66-04D4BCE5A54A}"/>
              </a:ext>
            </a:extLst>
          </p:cNvPr>
          <p:cNvSpPr/>
          <p:nvPr/>
        </p:nvSpPr>
        <p:spPr>
          <a:xfrm>
            <a:off x="6772111" y="2663480"/>
            <a:ext cx="2516087" cy="2432253"/>
          </a:xfrm>
          <a:prstGeom prst="flowChartConnector">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600" dirty="0">
              <a:solidFill>
                <a:srgbClr val="F74030"/>
              </a:solidFill>
            </a:endParaRPr>
          </a:p>
        </p:txBody>
      </p:sp>
      <p:sp>
        <p:nvSpPr>
          <p:cNvPr id="10" name="Tekstfelt 9">
            <a:extLst>
              <a:ext uri="{FF2B5EF4-FFF2-40B4-BE49-F238E27FC236}">
                <a16:creationId xmlns:a16="http://schemas.microsoft.com/office/drawing/2014/main" id="{5A2E15F7-9851-0F28-8EA7-8C644037B835}"/>
              </a:ext>
            </a:extLst>
          </p:cNvPr>
          <p:cNvSpPr txBox="1"/>
          <p:nvPr/>
        </p:nvSpPr>
        <p:spPr>
          <a:xfrm>
            <a:off x="7036010" y="3187108"/>
            <a:ext cx="1988288" cy="1384995"/>
          </a:xfrm>
          <a:prstGeom prst="rect">
            <a:avLst/>
          </a:prstGeom>
          <a:noFill/>
        </p:spPr>
        <p:txBody>
          <a:bodyPr wrap="square" lIns="0" tIns="0" rIns="0" bIns="0" rtlCol="0">
            <a:spAutoFit/>
          </a:bodyPr>
          <a:lstStyle/>
          <a:p>
            <a:pPr algn="ctr"/>
            <a:r>
              <a:rPr lang="da-DK" dirty="0">
                <a:solidFill>
                  <a:schemeClr val="bg1"/>
                </a:solidFill>
              </a:rPr>
              <a:t>9 ud af 10 danskere spiser mere salt </a:t>
            </a:r>
            <a:br>
              <a:rPr lang="da-DK" dirty="0">
                <a:solidFill>
                  <a:schemeClr val="bg1"/>
                </a:solidFill>
              </a:rPr>
            </a:br>
            <a:r>
              <a:rPr lang="da-DK" dirty="0">
                <a:solidFill>
                  <a:schemeClr val="bg1"/>
                </a:solidFill>
              </a:rPr>
              <a:t>end de officielle anbefalinger</a:t>
            </a:r>
          </a:p>
        </p:txBody>
      </p:sp>
      <p:sp>
        <p:nvSpPr>
          <p:cNvPr id="11" name="Rutediagram: Forbindelse 10">
            <a:extLst>
              <a:ext uri="{FF2B5EF4-FFF2-40B4-BE49-F238E27FC236}">
                <a16:creationId xmlns:a16="http://schemas.microsoft.com/office/drawing/2014/main" id="{04BC215F-DE2C-7FD4-4B63-76E6DC6B67D7}"/>
              </a:ext>
            </a:extLst>
          </p:cNvPr>
          <p:cNvSpPr/>
          <p:nvPr/>
        </p:nvSpPr>
        <p:spPr>
          <a:xfrm>
            <a:off x="8165481" y="4572103"/>
            <a:ext cx="2075831" cy="2002673"/>
          </a:xfrm>
          <a:prstGeom prst="flowChartConnector">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600" dirty="0">
              <a:solidFill>
                <a:srgbClr val="F74030"/>
              </a:solidFill>
            </a:endParaRPr>
          </a:p>
        </p:txBody>
      </p:sp>
      <p:pic>
        <p:nvPicPr>
          <p:cNvPr id="12" name="Grafik 11" descr="Salt og peber kontur">
            <a:extLst>
              <a:ext uri="{FF2B5EF4-FFF2-40B4-BE49-F238E27FC236}">
                <a16:creationId xmlns:a16="http://schemas.microsoft.com/office/drawing/2014/main" id="{B7654856-9C12-6A60-EFF2-39F288A27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147" y="5164190"/>
            <a:ext cx="818497" cy="818497"/>
          </a:xfrm>
          <a:prstGeom prst="rect">
            <a:avLst/>
          </a:prstGeom>
        </p:spPr>
      </p:pic>
    </p:spTree>
    <p:extLst>
      <p:ext uri="{BB962C8B-B14F-4D97-AF65-F5344CB8AC3E}">
        <p14:creationId xmlns:p14="http://schemas.microsoft.com/office/powerpoint/2010/main" val="63801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F9742-16DC-760A-FB6C-7FBC46B59538}"/>
              </a:ext>
            </a:extLst>
          </p:cNvPr>
          <p:cNvSpPr>
            <a:spLocks noGrp="1"/>
          </p:cNvSpPr>
          <p:nvPr>
            <p:ph type="title"/>
          </p:nvPr>
        </p:nvSpPr>
        <p:spPr>
          <a:xfrm>
            <a:off x="486253" y="657443"/>
            <a:ext cx="5446800" cy="686530"/>
          </a:xfrm>
        </p:spPr>
        <p:txBody>
          <a:bodyPr/>
          <a:lstStyle/>
          <a:p>
            <a:r>
              <a:rPr lang="da-DK" dirty="0">
                <a:solidFill>
                  <a:srgbClr val="F74030"/>
                </a:solidFill>
              </a:rPr>
              <a:t>Den søde tand</a:t>
            </a:r>
          </a:p>
        </p:txBody>
      </p:sp>
      <p:sp>
        <p:nvSpPr>
          <p:cNvPr id="3" name="Pladsholder til dato 2">
            <a:extLst>
              <a:ext uri="{FF2B5EF4-FFF2-40B4-BE49-F238E27FC236}">
                <a16:creationId xmlns:a16="http://schemas.microsoft.com/office/drawing/2014/main" id="{30249104-5434-59BE-B0C0-133BC6DDA4A0}"/>
              </a:ext>
            </a:extLst>
          </p:cNvPr>
          <p:cNvSpPr>
            <a:spLocks noGrp="1"/>
          </p:cNvSpPr>
          <p:nvPr>
            <p:ph type="dt" sz="half" idx="10"/>
          </p:nvPr>
        </p:nvSpPr>
        <p:spPr/>
        <p:txBody>
          <a:bodyPr/>
          <a:lstStyle/>
          <a:p>
            <a:r>
              <a:rPr lang="da-DK"/>
              <a:t>22.04.2025</a:t>
            </a:r>
          </a:p>
        </p:txBody>
      </p:sp>
      <p:sp>
        <p:nvSpPr>
          <p:cNvPr id="4" name="Pladsholder til sidefod 3">
            <a:extLst>
              <a:ext uri="{FF2B5EF4-FFF2-40B4-BE49-F238E27FC236}">
                <a16:creationId xmlns:a16="http://schemas.microsoft.com/office/drawing/2014/main" id="{C9D0C0F1-9819-86C7-3F75-767EE4B84DA4}"/>
              </a:ext>
            </a:extLst>
          </p:cNvPr>
          <p:cNvSpPr>
            <a:spLocks noGrp="1"/>
          </p:cNvSpPr>
          <p:nvPr>
            <p:ph type="ftr" sz="quarter" idx="11"/>
          </p:nvPr>
        </p:nvSpPr>
        <p:spPr/>
        <p:txBody>
          <a:bodyPr/>
          <a:lstStyle/>
          <a:p>
            <a:r>
              <a:rPr lang="da-DK"/>
              <a:t>Hjerteforeningen</a:t>
            </a:r>
          </a:p>
        </p:txBody>
      </p:sp>
      <p:sp>
        <p:nvSpPr>
          <p:cNvPr id="5" name="Pladsholder til slidenummer 4">
            <a:extLst>
              <a:ext uri="{FF2B5EF4-FFF2-40B4-BE49-F238E27FC236}">
                <a16:creationId xmlns:a16="http://schemas.microsoft.com/office/drawing/2014/main" id="{689D9191-1B3D-1F17-BCC3-F99D50BA5260}"/>
              </a:ext>
            </a:extLst>
          </p:cNvPr>
          <p:cNvSpPr>
            <a:spLocks noGrp="1"/>
          </p:cNvSpPr>
          <p:nvPr>
            <p:ph type="sldNum" sz="quarter" idx="12"/>
          </p:nvPr>
        </p:nvSpPr>
        <p:spPr/>
        <p:txBody>
          <a:bodyPr/>
          <a:lstStyle/>
          <a:p>
            <a:fld id="{24C8C45C-947F-4981-8B3F-4F32E973C901}" type="slidenum">
              <a:rPr lang="da-DK" smtClean="0"/>
              <a:pPr/>
              <a:t>14</a:t>
            </a:fld>
            <a:endParaRPr lang="da-DK"/>
          </a:p>
        </p:txBody>
      </p:sp>
      <p:sp>
        <p:nvSpPr>
          <p:cNvPr id="8" name="Tekstfelt 7">
            <a:extLst>
              <a:ext uri="{FF2B5EF4-FFF2-40B4-BE49-F238E27FC236}">
                <a16:creationId xmlns:a16="http://schemas.microsoft.com/office/drawing/2014/main" id="{4C8C71CB-A18C-0C78-DBA9-CB4C19AEFF28}"/>
              </a:ext>
            </a:extLst>
          </p:cNvPr>
          <p:cNvSpPr txBox="1"/>
          <p:nvPr/>
        </p:nvSpPr>
        <p:spPr>
          <a:xfrm>
            <a:off x="3441612" y="2330905"/>
            <a:ext cx="230444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a:t>Gør det besværligt at vælge slik</a:t>
            </a:r>
          </a:p>
          <a:p>
            <a:endParaRPr lang="da-DK" sz="1400" dirty="0">
              <a:solidFill>
                <a:srgbClr val="F74030"/>
              </a:solidFill>
              <a:effectLst/>
              <a:latin typeface="Poppins SemiBold" pitchFamily="2" charset="77"/>
            </a:endParaRPr>
          </a:p>
        </p:txBody>
      </p:sp>
      <p:grpSp>
        <p:nvGrpSpPr>
          <p:cNvPr id="15" name="Gruppe 14">
            <a:extLst>
              <a:ext uri="{FF2B5EF4-FFF2-40B4-BE49-F238E27FC236}">
                <a16:creationId xmlns:a16="http://schemas.microsoft.com/office/drawing/2014/main" id="{2ADF577F-7356-69A7-219C-B4ED9D4F0CD5}"/>
              </a:ext>
            </a:extLst>
          </p:cNvPr>
          <p:cNvGrpSpPr/>
          <p:nvPr/>
        </p:nvGrpSpPr>
        <p:grpSpPr>
          <a:xfrm>
            <a:off x="486253" y="1732547"/>
            <a:ext cx="2590579" cy="4639172"/>
            <a:chOff x="486253" y="1253166"/>
            <a:chExt cx="2590579" cy="5118553"/>
          </a:xfrm>
        </p:grpSpPr>
        <p:sp>
          <p:nvSpPr>
            <p:cNvPr id="17" name="Tekstfelt 16">
              <a:extLst>
                <a:ext uri="{FF2B5EF4-FFF2-40B4-BE49-F238E27FC236}">
                  <a16:creationId xmlns:a16="http://schemas.microsoft.com/office/drawing/2014/main" id="{9806113F-7637-8360-F170-E4F742C06BD8}"/>
                </a:ext>
              </a:extLst>
            </p:cNvPr>
            <p:cNvSpPr txBox="1"/>
            <p:nvPr/>
          </p:nvSpPr>
          <p:spPr>
            <a:xfrm>
              <a:off x="486253" y="2624563"/>
              <a:ext cx="2278914" cy="20928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da-DK" sz="2800" dirty="0">
                  <a:solidFill>
                    <a:srgbClr val="400000"/>
                  </a:solidFill>
                </a:rPr>
                <a:t>Slik</a:t>
              </a:r>
            </a:p>
            <a:p>
              <a:endParaRPr lang="da-DK" sz="2000" dirty="0">
                <a:solidFill>
                  <a:srgbClr val="400000"/>
                </a:solidFill>
              </a:endParaRPr>
            </a:p>
            <a:p>
              <a:r>
                <a:rPr lang="da-DK" sz="2000" dirty="0">
                  <a:solidFill>
                    <a:srgbClr val="400000"/>
                  </a:solidFill>
                  <a:ea typeface="Cambria Math" panose="02040503050406030204" pitchFamily="18" charset="0"/>
                </a:rPr>
                <a:t>→</a:t>
              </a:r>
              <a:r>
                <a:rPr lang="da-DK" sz="2000" dirty="0">
                  <a:solidFill>
                    <a:srgbClr val="400000"/>
                  </a:solidFill>
                </a:rPr>
                <a:t> mange kalorier</a:t>
              </a:r>
            </a:p>
            <a:p>
              <a:endParaRPr lang="da-DK" sz="2000" dirty="0">
                <a:solidFill>
                  <a:srgbClr val="400000"/>
                </a:solidFill>
              </a:endParaRPr>
            </a:p>
            <a:p>
              <a:r>
                <a:rPr lang="da-DK" sz="2800" dirty="0">
                  <a:solidFill>
                    <a:srgbClr val="400000"/>
                  </a:solidFill>
                </a:rPr>
                <a:t>= overvægt </a:t>
              </a:r>
            </a:p>
            <a:p>
              <a:endParaRPr lang="da-DK" sz="2000" dirty="0">
                <a:solidFill>
                  <a:srgbClr val="F74030"/>
                </a:solidFill>
                <a:effectLst/>
                <a:latin typeface="+mj-lt"/>
                <a:cs typeface="Poppins SemiBold"/>
              </a:endParaRPr>
            </a:p>
          </p:txBody>
        </p:sp>
        <p:cxnSp>
          <p:nvCxnSpPr>
            <p:cNvPr id="27" name="Lige forbindelse 26">
              <a:extLst>
                <a:ext uri="{FF2B5EF4-FFF2-40B4-BE49-F238E27FC236}">
                  <a16:creationId xmlns:a16="http://schemas.microsoft.com/office/drawing/2014/main" id="{1E3E6EF7-A12D-A579-0F14-AE2ED8C156EF}"/>
                </a:ext>
              </a:extLst>
            </p:cNvPr>
            <p:cNvCxnSpPr>
              <a:cxnSpLocks/>
            </p:cNvCxnSpPr>
            <p:nvPr/>
          </p:nvCxnSpPr>
          <p:spPr>
            <a:xfrm>
              <a:off x="3076832" y="1253166"/>
              <a:ext cx="0" cy="511855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5EA5620E-6E1A-A31C-F3F2-AAD6BD7D7C28}"/>
              </a:ext>
            </a:extLst>
          </p:cNvPr>
          <p:cNvGrpSpPr/>
          <p:nvPr/>
        </p:nvGrpSpPr>
        <p:grpSpPr>
          <a:xfrm>
            <a:off x="5979077" y="1732546"/>
            <a:ext cx="2658239" cy="1696453"/>
            <a:chOff x="5979077" y="1253166"/>
            <a:chExt cx="2658239" cy="2175834"/>
          </a:xfrm>
        </p:grpSpPr>
        <p:sp>
          <p:nvSpPr>
            <p:cNvPr id="7" name="Tekstfelt 6">
              <a:extLst>
                <a:ext uri="{FF2B5EF4-FFF2-40B4-BE49-F238E27FC236}">
                  <a16:creationId xmlns:a16="http://schemas.microsoft.com/office/drawing/2014/main" id="{B97D19A4-AD3B-3720-A64F-8B07BFB306DF}"/>
                </a:ext>
              </a:extLst>
            </p:cNvPr>
            <p:cNvSpPr txBox="1"/>
            <p:nvPr/>
          </p:nvSpPr>
          <p:spPr>
            <a:xfrm>
              <a:off x="6233564" y="2020608"/>
              <a:ext cx="2403752"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a:t>Gør det oplagt og nemt at vælge grønt</a:t>
              </a:r>
            </a:p>
            <a:p>
              <a:pPr>
                <a:buNone/>
              </a:pPr>
              <a:endParaRPr lang="da-DK" sz="1400" dirty="0">
                <a:solidFill>
                  <a:srgbClr val="F74030"/>
                </a:solidFill>
                <a:effectLst/>
                <a:latin typeface="Poppins SemiBold" pitchFamily="2" charset="77"/>
              </a:endParaRPr>
            </a:p>
          </p:txBody>
        </p:sp>
        <p:cxnSp>
          <p:nvCxnSpPr>
            <p:cNvPr id="39" name="Lige forbindelse 38">
              <a:extLst>
                <a:ext uri="{FF2B5EF4-FFF2-40B4-BE49-F238E27FC236}">
                  <a16:creationId xmlns:a16="http://schemas.microsoft.com/office/drawing/2014/main" id="{A5E5433C-9618-7C10-0BB7-4C12BBFF108B}"/>
                </a:ext>
              </a:extLst>
            </p:cNvPr>
            <p:cNvCxnSpPr>
              <a:cxnSpLocks/>
            </p:cNvCxnSpPr>
            <p:nvPr/>
          </p:nvCxnSpPr>
          <p:spPr>
            <a:xfrm flipH="1">
              <a:off x="5979077"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6D79F68A-91D0-DA57-86B5-0135355702E7}"/>
              </a:ext>
            </a:extLst>
          </p:cNvPr>
          <p:cNvGrpSpPr/>
          <p:nvPr/>
        </p:nvGrpSpPr>
        <p:grpSpPr>
          <a:xfrm>
            <a:off x="8880683" y="1732546"/>
            <a:ext cx="2901606" cy="1696454"/>
            <a:chOff x="8880683" y="1253166"/>
            <a:chExt cx="2901606" cy="2175834"/>
          </a:xfrm>
        </p:grpSpPr>
        <p:sp>
          <p:nvSpPr>
            <p:cNvPr id="10" name="Tekstfelt 9">
              <a:extLst>
                <a:ext uri="{FF2B5EF4-FFF2-40B4-BE49-F238E27FC236}">
                  <a16:creationId xmlns:a16="http://schemas.microsoft.com/office/drawing/2014/main" id="{37A316F2-9C14-FE34-CA83-14194162E81D}"/>
                </a:ext>
              </a:extLst>
            </p:cNvPr>
            <p:cNvSpPr txBox="1"/>
            <p:nvPr/>
          </p:nvSpPr>
          <p:spPr>
            <a:xfrm>
              <a:off x="9124828" y="2020608"/>
              <a:ext cx="265746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err="1"/>
                <a:t>Downsize</a:t>
              </a:r>
              <a:r>
                <a:rPr lang="da-DK" dirty="0"/>
                <a:t> – mindre poser / mindre stykker</a:t>
              </a:r>
            </a:p>
            <a:p>
              <a:endParaRPr lang="da-DK" sz="1400" dirty="0">
                <a:solidFill>
                  <a:srgbClr val="F74030"/>
                </a:solidFill>
                <a:effectLst/>
                <a:latin typeface="Poppins SemiBold" pitchFamily="2" charset="77"/>
              </a:endParaRPr>
            </a:p>
          </p:txBody>
        </p:sp>
        <p:cxnSp>
          <p:nvCxnSpPr>
            <p:cNvPr id="42" name="Lige forbindelse 41">
              <a:extLst>
                <a:ext uri="{FF2B5EF4-FFF2-40B4-BE49-F238E27FC236}">
                  <a16:creationId xmlns:a16="http://schemas.microsoft.com/office/drawing/2014/main" id="{24AC48A7-28C9-7D5A-492C-7EB57218F700}"/>
                </a:ext>
              </a:extLst>
            </p:cNvPr>
            <p:cNvCxnSpPr>
              <a:cxnSpLocks/>
            </p:cNvCxnSpPr>
            <p:nvPr/>
          </p:nvCxnSpPr>
          <p:spPr>
            <a:xfrm flipH="1">
              <a:off x="8880683"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6" name="Pladsholder til indhold 8">
            <a:extLst>
              <a:ext uri="{FF2B5EF4-FFF2-40B4-BE49-F238E27FC236}">
                <a16:creationId xmlns:a16="http://schemas.microsoft.com/office/drawing/2014/main" id="{AC50967D-6978-9D87-65CE-1EE1C38AED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8125" y="3923941"/>
            <a:ext cx="8095713" cy="2216367"/>
          </a:xfrm>
          <a:prstGeom prst="rect">
            <a:avLst/>
          </a:prstGeom>
        </p:spPr>
      </p:pic>
    </p:spTree>
    <p:extLst>
      <p:ext uri="{BB962C8B-B14F-4D97-AF65-F5344CB8AC3E}">
        <p14:creationId xmlns:p14="http://schemas.microsoft.com/office/powerpoint/2010/main" val="330678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person, vand, natur, drikkevand&#10;&#10;AI-genereret indhold kan være ukorrekt.">
            <a:extLst>
              <a:ext uri="{FF2B5EF4-FFF2-40B4-BE49-F238E27FC236}">
                <a16:creationId xmlns:a16="http://schemas.microsoft.com/office/drawing/2014/main" id="{7E7F537A-6B49-093B-890B-B1F2E750AA04}"/>
              </a:ext>
            </a:extLst>
          </p:cNvPr>
          <p:cNvPicPr>
            <a:picLocks noChangeAspect="1"/>
          </p:cNvPicPr>
          <p:nvPr/>
        </p:nvPicPr>
        <p:blipFill>
          <a:blip r:embed="rId3" cstate="email">
            <a:extLst>
              <a:ext uri="{28A0092B-C50C-407E-A947-70E740481C1C}">
                <a14:useLocalDpi xmlns:a14="http://schemas.microsoft.com/office/drawing/2010/main"/>
              </a:ext>
            </a:extLst>
          </a:blip>
          <a:srcRect r="-3" b="-2"/>
          <a:stretch>
            <a:fillRect/>
          </a:stretch>
        </p:blipFill>
        <p:spPr>
          <a:xfrm>
            <a:off x="6184900" y="539749"/>
            <a:ext cx="5465763" cy="5776913"/>
          </a:xfrm>
          <a:prstGeom prst="rect">
            <a:avLst/>
          </a:prstGeom>
          <a:noFill/>
        </p:spPr>
      </p:pic>
      <p:sp>
        <p:nvSpPr>
          <p:cNvPr id="2" name="Titel 1">
            <a:extLst>
              <a:ext uri="{FF2B5EF4-FFF2-40B4-BE49-F238E27FC236}">
                <a16:creationId xmlns:a16="http://schemas.microsoft.com/office/drawing/2014/main" id="{69317DC6-428A-4282-1154-EDAEDCCD4D00}"/>
              </a:ext>
            </a:extLst>
          </p:cNvPr>
          <p:cNvSpPr>
            <a:spLocks noGrp="1"/>
          </p:cNvSpPr>
          <p:nvPr>
            <p:ph type="title"/>
          </p:nvPr>
        </p:nvSpPr>
        <p:spPr>
          <a:xfrm>
            <a:off x="540000" y="466344"/>
            <a:ext cx="5446800" cy="1171656"/>
          </a:xfrm>
        </p:spPr>
        <p:txBody>
          <a:bodyPr vert="horz" lIns="0" tIns="0" rIns="0" bIns="0" rtlCol="0" anchor="t" anchorCtr="0">
            <a:normAutofit/>
          </a:bodyPr>
          <a:lstStyle/>
          <a:p>
            <a:r>
              <a:rPr lang="da-DK" kern="1200">
                <a:latin typeface="+mj-lt"/>
                <a:ea typeface="+mj-ea"/>
                <a:cs typeface="+mj-cs"/>
              </a:rPr>
              <a:t>Drikkevarer</a:t>
            </a:r>
          </a:p>
        </p:txBody>
      </p:sp>
      <p:sp>
        <p:nvSpPr>
          <p:cNvPr id="11" name="Tekstfelt 10">
            <a:extLst>
              <a:ext uri="{FF2B5EF4-FFF2-40B4-BE49-F238E27FC236}">
                <a16:creationId xmlns:a16="http://schemas.microsoft.com/office/drawing/2014/main" id="{B2B74779-731E-1DAB-6C8F-E16A72ACE10D}"/>
              </a:ext>
            </a:extLst>
          </p:cNvPr>
          <p:cNvSpPr txBox="1"/>
          <p:nvPr/>
        </p:nvSpPr>
        <p:spPr>
          <a:xfrm>
            <a:off x="425700" y="1866690"/>
            <a:ext cx="5463074" cy="4449972"/>
          </a:xfrm>
          <a:prstGeom prst="rect">
            <a:avLst/>
          </a:prstGeom>
        </p:spPr>
        <p:txBody>
          <a:bodyPr vert="horz" lIns="0" tIns="0" rIns="0" bIns="0" rtlCol="0">
            <a:noAutofit/>
          </a:bodyPr>
          <a:lstStyle/>
          <a:p>
            <a:pPr>
              <a:lnSpc>
                <a:spcPct val="150000"/>
              </a:lnSpc>
              <a:spcAft>
                <a:spcPts val="600"/>
              </a:spcAft>
              <a:buClr>
                <a:srgbClr val="4058F4"/>
              </a:buClr>
            </a:pPr>
            <a:r>
              <a:rPr lang="da-DK" b="1" kern="1200" baseline="0" dirty="0">
                <a:solidFill>
                  <a:srgbClr val="400000"/>
                </a:solidFill>
                <a:latin typeface="+mn-lt"/>
                <a:ea typeface="+mn-ea"/>
                <a:cs typeface="+mn-cs"/>
              </a:rPr>
              <a:t>De officielle anbefalinger: </a:t>
            </a:r>
            <a:r>
              <a:rPr lang="da-DK" kern="1200" baseline="0" dirty="0">
                <a:solidFill>
                  <a:srgbClr val="F74030"/>
                </a:solidFill>
                <a:latin typeface="+mn-lt"/>
                <a:ea typeface="+mn-ea"/>
                <a:cs typeface="+mn-cs"/>
              </a:rPr>
              <a:t>Sluk tørsten i vand</a:t>
            </a:r>
          </a:p>
          <a:p>
            <a:pPr marL="180000" indent="-180000">
              <a:lnSpc>
                <a:spcPct val="150000"/>
              </a:lnSpc>
              <a:spcAft>
                <a:spcPts val="600"/>
              </a:spcAft>
              <a:buClr>
                <a:srgbClr val="4058F4"/>
              </a:buClr>
              <a:buFont typeface="Arial" panose="020B0604020202020204" pitchFamily="34" charset="0"/>
              <a:buChar char="•"/>
            </a:pPr>
            <a:endParaRPr lang="da-DK" kern="1200" baseline="0" dirty="0">
              <a:solidFill>
                <a:srgbClr val="400000"/>
              </a:solidFill>
              <a:latin typeface="+mn-lt"/>
              <a:ea typeface="+mn-ea"/>
              <a:cs typeface="+mn-cs"/>
            </a:endParaRPr>
          </a:p>
          <a:p>
            <a:pPr>
              <a:lnSpc>
                <a:spcPct val="150000"/>
              </a:lnSpc>
              <a:spcAft>
                <a:spcPts val="600"/>
              </a:spcAft>
              <a:buClr>
                <a:srgbClr val="4058F4"/>
              </a:buClr>
            </a:pPr>
            <a:r>
              <a:rPr lang="da-DK" b="1" kern="1200" baseline="0" dirty="0">
                <a:solidFill>
                  <a:srgbClr val="400000"/>
                </a:solidFill>
                <a:latin typeface="+mn-lt"/>
                <a:ea typeface="+mn-ea"/>
                <a:cs typeface="+mn-cs"/>
              </a:rPr>
              <a:t>Hvad er hjertesunde drikkevarer?</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Juice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Kaffe og te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Sodavand og saft </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Mælk</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Kakao</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Energidrik</a:t>
            </a:r>
            <a:endParaRPr lang="da-DK" kern="1200" baseline="0" dirty="0">
              <a:solidFill>
                <a:srgbClr val="400000"/>
              </a:solidFill>
              <a:latin typeface="+mn-lt"/>
              <a:ea typeface="+mn-ea"/>
              <a:cs typeface="+mn-cs"/>
            </a:endParaRPr>
          </a:p>
        </p:txBody>
      </p:sp>
      <p:sp>
        <p:nvSpPr>
          <p:cNvPr id="14" name="Text Placeholder 5">
            <a:extLst>
              <a:ext uri="{FF2B5EF4-FFF2-40B4-BE49-F238E27FC236}">
                <a16:creationId xmlns:a16="http://schemas.microsoft.com/office/drawing/2014/main" id="{CB90FC9B-1C25-E321-B5A7-16313A4352B0}"/>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9F2EED56-7920-5A34-22FB-0C7D22ECC4DE}"/>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7" name="Pladsholder til slidenummer 6">
            <a:extLst>
              <a:ext uri="{FF2B5EF4-FFF2-40B4-BE49-F238E27FC236}">
                <a16:creationId xmlns:a16="http://schemas.microsoft.com/office/drawing/2014/main" id="{2FE6F6CE-A4B6-54DB-0512-0FF095E3D7A2}"/>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15</a:t>
            </a:fld>
            <a:endParaRPr lang="da-DK"/>
          </a:p>
        </p:txBody>
      </p:sp>
    </p:spTree>
    <p:extLst>
      <p:ext uri="{BB962C8B-B14F-4D97-AF65-F5344CB8AC3E}">
        <p14:creationId xmlns:p14="http://schemas.microsoft.com/office/powerpoint/2010/main" val="194993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descr="Et billede, der indeholder Vinglas, vin, Glas på stilk, drike&#10;&#10;AI-genereret indhold kan være ukorrekt.">
            <a:extLst>
              <a:ext uri="{FF2B5EF4-FFF2-40B4-BE49-F238E27FC236}">
                <a16:creationId xmlns:a16="http://schemas.microsoft.com/office/drawing/2014/main" id="{D1E3DABB-76A5-78CE-0803-0F287BD7B7DF}"/>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6751166" y="1052172"/>
            <a:ext cx="4520434" cy="5029200"/>
          </a:xfrm>
          <a:noFill/>
        </p:spPr>
      </p:pic>
      <p:sp>
        <p:nvSpPr>
          <p:cNvPr id="25" name="Title 2">
            <a:extLst>
              <a:ext uri="{FF2B5EF4-FFF2-40B4-BE49-F238E27FC236}">
                <a16:creationId xmlns:a16="http://schemas.microsoft.com/office/drawing/2014/main" id="{84F8765D-9323-D000-5176-AA7F5875376C}"/>
              </a:ext>
            </a:extLst>
          </p:cNvPr>
          <p:cNvSpPr>
            <a:spLocks noGrp="1"/>
          </p:cNvSpPr>
          <p:nvPr>
            <p:ph type="title"/>
          </p:nvPr>
        </p:nvSpPr>
        <p:spPr>
          <a:xfrm>
            <a:off x="540000" y="466344"/>
            <a:ext cx="5446800" cy="1171656"/>
          </a:xfrm>
        </p:spPr>
        <p:txBody>
          <a:bodyPr/>
          <a:lstStyle/>
          <a:p>
            <a:r>
              <a:rPr lang="da-DK" dirty="0">
                <a:solidFill>
                  <a:srgbClr val="400000"/>
                </a:solidFill>
              </a:rPr>
              <a:t>Alkohol</a:t>
            </a:r>
            <a:endParaRPr lang="en-US" dirty="0">
              <a:solidFill>
                <a:srgbClr val="400000"/>
              </a:solidFill>
            </a:endParaRPr>
          </a:p>
        </p:txBody>
      </p:sp>
      <p:sp>
        <p:nvSpPr>
          <p:cNvPr id="29" name="Content Placeholder 4">
            <a:extLst>
              <a:ext uri="{FF2B5EF4-FFF2-40B4-BE49-F238E27FC236}">
                <a16:creationId xmlns:a16="http://schemas.microsoft.com/office/drawing/2014/main" id="{6C438729-7F3F-2A5C-4800-C21BAB1C0FC6}"/>
              </a:ext>
            </a:extLst>
          </p:cNvPr>
          <p:cNvSpPr>
            <a:spLocks noGrp="1"/>
          </p:cNvSpPr>
          <p:nvPr>
            <p:ph idx="1"/>
          </p:nvPr>
        </p:nvSpPr>
        <p:spPr>
          <a:xfrm>
            <a:off x="797537" y="2928963"/>
            <a:ext cx="5189263" cy="4456225"/>
          </a:xfrm>
        </p:spPr>
        <p:txBody>
          <a:bodyPr anchor="t"/>
          <a:lstStyle/>
          <a:p>
            <a:pPr>
              <a:lnSpc>
                <a:spcPts val="2200"/>
              </a:lnSpc>
              <a:buClr>
                <a:srgbClr val="400000"/>
              </a:buClr>
            </a:pPr>
            <a:r>
              <a:rPr lang="da-DK" sz="1800" dirty="0">
                <a:solidFill>
                  <a:srgbClr val="400000"/>
                </a:solidFill>
              </a:rPr>
              <a:t>Begræns </a:t>
            </a:r>
            <a:r>
              <a:rPr lang="da-DK" sz="1800" dirty="0"/>
              <a:t>alkohol </a:t>
            </a:r>
            <a:r>
              <a:rPr lang="da-DK" sz="1800" dirty="0">
                <a:solidFill>
                  <a:srgbClr val="400000"/>
                </a:solidFill>
              </a:rPr>
              <a:t>til </a:t>
            </a:r>
            <a:r>
              <a:rPr lang="da-DK" sz="1800" dirty="0">
                <a:solidFill>
                  <a:srgbClr val="FF0000"/>
                </a:solidFill>
              </a:rPr>
              <a:t>3</a:t>
            </a:r>
            <a:r>
              <a:rPr lang="da-DK" sz="1800" dirty="0">
                <a:solidFill>
                  <a:srgbClr val="F74030"/>
                </a:solidFill>
              </a:rPr>
              <a:t> genstande </a:t>
            </a:r>
            <a:r>
              <a:rPr lang="da-DK" sz="1800" dirty="0">
                <a:solidFill>
                  <a:srgbClr val="400000"/>
                </a:solidFill>
              </a:rPr>
              <a:t>om ugen: </a:t>
            </a:r>
          </a:p>
          <a:p>
            <a:pPr>
              <a:lnSpc>
                <a:spcPts val="2200"/>
              </a:lnSpc>
              <a:buClr>
                <a:srgbClr val="400000"/>
              </a:buClr>
            </a:pPr>
            <a:endParaRPr lang="da-DK" sz="1800" dirty="0"/>
          </a:p>
          <a:p>
            <a:pPr>
              <a:lnSpc>
                <a:spcPts val="2200"/>
              </a:lnSpc>
              <a:buClr>
                <a:srgbClr val="400000"/>
              </a:buClr>
            </a:pPr>
            <a:r>
              <a:rPr lang="da-DK" sz="1800" b="1" dirty="0">
                <a:solidFill>
                  <a:srgbClr val="400000"/>
                </a:solidFill>
              </a:rPr>
              <a:t>Baggrund for mindre alkoholindtag</a:t>
            </a:r>
            <a:r>
              <a:rPr lang="da-DK" sz="1800" dirty="0">
                <a:solidFill>
                  <a:srgbClr val="400000"/>
                </a:solidFill>
              </a:rPr>
              <a:t>: </a:t>
            </a:r>
          </a:p>
          <a:p>
            <a:pPr marL="0" indent="0">
              <a:lnSpc>
                <a:spcPts val="2200"/>
              </a:lnSpc>
              <a:buClr>
                <a:srgbClr val="400000"/>
              </a:buClr>
              <a:buNone/>
            </a:pPr>
            <a:r>
              <a:rPr lang="da-DK" sz="1800" dirty="0">
                <a:solidFill>
                  <a:srgbClr val="400000"/>
                </a:solidFill>
              </a:rPr>
              <a:t>- fastholde sinusrytme efter ablation</a:t>
            </a:r>
          </a:p>
          <a:p>
            <a:pPr>
              <a:lnSpc>
                <a:spcPts val="2200"/>
              </a:lnSpc>
              <a:buClr>
                <a:srgbClr val="400000"/>
              </a:buClr>
              <a:buFontTx/>
              <a:buChar char="-"/>
            </a:pPr>
            <a:r>
              <a:rPr lang="da-DK" sz="1800" dirty="0"/>
              <a:t>begrænse antallet af hjerteflimren </a:t>
            </a:r>
            <a:r>
              <a:rPr lang="da-DK" sz="1800" dirty="0">
                <a:solidFill>
                  <a:srgbClr val="400000"/>
                </a:solidFill>
              </a:rPr>
              <a:t>anfald </a:t>
            </a:r>
          </a:p>
          <a:p>
            <a:pPr marL="0" indent="0">
              <a:lnSpc>
                <a:spcPts val="2200"/>
              </a:lnSpc>
              <a:buClr>
                <a:srgbClr val="400000"/>
              </a:buClr>
              <a:buNone/>
            </a:pPr>
            <a:r>
              <a:rPr lang="da-DK" sz="1800" dirty="0"/>
              <a:t>- pga. øget blødningsrisiko  </a:t>
            </a:r>
            <a:endParaRPr lang="da-DK" sz="1800" dirty="0">
              <a:solidFill>
                <a:srgbClr val="F74030"/>
              </a:solidFill>
            </a:endParaRPr>
          </a:p>
          <a:p>
            <a:pPr marL="0" indent="0">
              <a:lnSpc>
                <a:spcPts val="2200"/>
              </a:lnSpc>
              <a:buClr>
                <a:srgbClr val="400000"/>
              </a:buClr>
              <a:buNone/>
            </a:pPr>
            <a:endParaRPr lang="da-DK" sz="1800" dirty="0"/>
          </a:p>
          <a:p>
            <a:pPr>
              <a:lnSpc>
                <a:spcPts val="2200"/>
              </a:lnSpc>
              <a:buClr>
                <a:srgbClr val="400000"/>
              </a:buClr>
            </a:pPr>
            <a:r>
              <a:rPr lang="da-DK" sz="1800" dirty="0">
                <a:solidFill>
                  <a:srgbClr val="400000"/>
                </a:solidFill>
              </a:rPr>
              <a:t>Jo større indtag – jo større risiko </a:t>
            </a:r>
            <a:endParaRPr lang="da-DK" sz="1800" dirty="0">
              <a:solidFill>
                <a:srgbClr val="F74030"/>
              </a:solidFill>
            </a:endParaRPr>
          </a:p>
          <a:p>
            <a:pPr marL="0" indent="0">
              <a:lnSpc>
                <a:spcPts val="2200"/>
              </a:lnSpc>
              <a:buClr>
                <a:srgbClr val="400000"/>
              </a:buClr>
              <a:buNone/>
            </a:pPr>
            <a:endParaRPr lang="da-DK" sz="1800" dirty="0"/>
          </a:p>
          <a:p>
            <a:pPr marL="0" indent="0">
              <a:buNone/>
            </a:pPr>
            <a:endParaRPr lang="en-US" dirty="0"/>
          </a:p>
        </p:txBody>
      </p:sp>
      <p:sp>
        <p:nvSpPr>
          <p:cNvPr id="31" name="Text Placeholder 5">
            <a:extLst>
              <a:ext uri="{FF2B5EF4-FFF2-40B4-BE49-F238E27FC236}">
                <a16:creationId xmlns:a16="http://schemas.microsoft.com/office/drawing/2014/main" id="{1809714E-8691-D423-3D97-1128477C9686}"/>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FEFB90D3-68BC-A6C1-0550-A6B238D55AEB}"/>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A48086E4-3EBF-34E1-6305-31CFA144F63F}"/>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16</a:t>
            </a:fld>
            <a:endParaRPr lang="da-DK"/>
          </a:p>
        </p:txBody>
      </p:sp>
      <p:sp>
        <p:nvSpPr>
          <p:cNvPr id="23" name="Ellipse 22">
            <a:extLst>
              <a:ext uri="{FF2B5EF4-FFF2-40B4-BE49-F238E27FC236}">
                <a16:creationId xmlns:a16="http://schemas.microsoft.com/office/drawing/2014/main" id="{899EA9EB-C20C-9C33-B080-E26114B65DC3}"/>
              </a:ext>
            </a:extLst>
          </p:cNvPr>
          <p:cNvSpPr/>
          <p:nvPr/>
        </p:nvSpPr>
        <p:spPr>
          <a:xfrm rot="581667">
            <a:off x="4852765" y="203265"/>
            <a:ext cx="2628067" cy="2522433"/>
          </a:xfrm>
          <a:prstGeom prst="ellipse">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500" dirty="0">
                <a:solidFill>
                  <a:srgbClr val="400000"/>
                </a:solidFill>
              </a:rPr>
              <a:t>Selv små mængder alkohol kan øge </a:t>
            </a:r>
            <a:br>
              <a:rPr lang="da-DK" sz="1500" dirty="0">
                <a:solidFill>
                  <a:srgbClr val="400000"/>
                </a:solidFill>
              </a:rPr>
            </a:br>
            <a:r>
              <a:rPr lang="da-DK" sz="1500" dirty="0">
                <a:solidFill>
                  <a:srgbClr val="400000"/>
                </a:solidFill>
              </a:rPr>
              <a:t>risikoen for anfald af atrieflimren</a:t>
            </a:r>
          </a:p>
        </p:txBody>
      </p:sp>
    </p:spTree>
    <p:extLst>
      <p:ext uri="{BB962C8B-B14F-4D97-AF65-F5344CB8AC3E}">
        <p14:creationId xmlns:p14="http://schemas.microsoft.com/office/powerpoint/2010/main" val="250758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9218-1A63-8487-F13F-764058847E3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CE52BF2-6E17-68E0-046C-1FA363ECBADE}"/>
              </a:ext>
            </a:extLst>
          </p:cNvPr>
          <p:cNvSpPr>
            <a:spLocks noGrp="1"/>
          </p:cNvSpPr>
          <p:nvPr>
            <p:ph type="title"/>
          </p:nvPr>
        </p:nvSpPr>
        <p:spPr>
          <a:xfrm>
            <a:off x="649200" y="466343"/>
            <a:ext cx="5446800" cy="1171656"/>
          </a:xfrm>
        </p:spPr>
        <p:txBody>
          <a:bodyPr vert="horz" lIns="0" tIns="0" rIns="0" bIns="0" rtlCol="0" anchor="b" anchorCtr="0">
            <a:normAutofit/>
          </a:bodyPr>
          <a:lstStyle/>
          <a:p>
            <a:r>
              <a:rPr lang="da-DK" kern="1200" dirty="0">
                <a:latin typeface="+mj-lt"/>
                <a:ea typeface="+mj-ea"/>
                <a:cs typeface="+mj-cs"/>
              </a:rPr>
              <a:t>Atrieflimren og </a:t>
            </a:r>
            <a:br>
              <a:rPr lang="da-DK" kern="1200" dirty="0">
                <a:latin typeface="+mj-lt"/>
                <a:ea typeface="+mj-ea"/>
                <a:cs typeface="+mj-cs"/>
              </a:rPr>
            </a:br>
            <a:r>
              <a:rPr lang="da-DK" kern="1200" dirty="0">
                <a:latin typeface="+mj-lt"/>
                <a:ea typeface="+mj-ea"/>
                <a:cs typeface="+mj-cs"/>
              </a:rPr>
              <a:t>motion</a:t>
            </a:r>
          </a:p>
        </p:txBody>
      </p:sp>
      <p:sp>
        <p:nvSpPr>
          <p:cNvPr id="29" name="Text Placeholder 4">
            <a:extLst>
              <a:ext uri="{FF2B5EF4-FFF2-40B4-BE49-F238E27FC236}">
                <a16:creationId xmlns:a16="http://schemas.microsoft.com/office/drawing/2014/main" id="{13ECF862-BF66-3A9C-98C0-E0039DAF2F8C}"/>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67C8CD98-D3A8-EBB2-A4CE-FBED58CA08C7}"/>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19" name="Slide Number Placeholder 6">
            <a:extLst>
              <a:ext uri="{FF2B5EF4-FFF2-40B4-BE49-F238E27FC236}">
                <a16:creationId xmlns:a16="http://schemas.microsoft.com/office/drawing/2014/main" id="{F8DD879E-F0F3-3A85-328A-F9C1FCB2019C}"/>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17</a:t>
            </a:fld>
            <a:endParaRPr lang="da-DK"/>
          </a:p>
        </p:txBody>
      </p:sp>
      <p:sp>
        <p:nvSpPr>
          <p:cNvPr id="8" name="Tekstfelt 7">
            <a:extLst>
              <a:ext uri="{FF2B5EF4-FFF2-40B4-BE49-F238E27FC236}">
                <a16:creationId xmlns:a16="http://schemas.microsoft.com/office/drawing/2014/main" id="{F1EEC69D-91A9-2A92-35EC-B28FBA000571}"/>
              </a:ext>
            </a:extLst>
          </p:cNvPr>
          <p:cNvSpPr txBox="1"/>
          <p:nvPr/>
        </p:nvSpPr>
        <p:spPr>
          <a:xfrm>
            <a:off x="6378000" y="1064094"/>
            <a:ext cx="5083200" cy="5113505"/>
          </a:xfrm>
          <a:prstGeom prst="rect">
            <a:avLst/>
          </a:prstGeom>
          <a:solidFill>
            <a:srgbClr val="EFE6DD"/>
          </a:solidFill>
        </p:spPr>
        <p:txBody>
          <a:bodyPr vert="horz" lIns="180000" tIns="180000" rIns="180000" bIns="180000" rtlCol="0">
            <a:normAutofit fontScale="92500" lnSpcReduction="10000"/>
          </a:bodyPr>
          <a:lstStyle/>
          <a:p>
            <a:pPr>
              <a:lnSpc>
                <a:spcPct val="150000"/>
              </a:lnSpc>
              <a:spcAft>
                <a:spcPts val="600"/>
              </a:spcAft>
            </a:pPr>
            <a:r>
              <a:rPr lang="da-DK" b="1" dirty="0">
                <a:solidFill>
                  <a:srgbClr val="400000"/>
                </a:solidFill>
              </a:rPr>
              <a:t>De officielle anbefalinger:</a:t>
            </a:r>
          </a:p>
          <a:p>
            <a:pPr marL="180000" indent="-180000">
              <a:lnSpc>
                <a:spcPct val="150000"/>
              </a:lnSpc>
              <a:spcAft>
                <a:spcPts val="600"/>
              </a:spcAft>
              <a:buClr>
                <a:srgbClr val="400000"/>
              </a:buClr>
              <a:buFont typeface="Arial" panose="020B0604020202020204" pitchFamily="34" charset="0"/>
              <a:buChar char="•"/>
            </a:pPr>
            <a:r>
              <a:rPr lang="da-DK" dirty="0">
                <a:solidFill>
                  <a:srgbClr val="F74030"/>
                </a:solidFill>
              </a:rPr>
              <a:t>Mindst 30 min. om dagen</a:t>
            </a:r>
          </a:p>
          <a:p>
            <a:pPr marL="180000" indent="-180000">
              <a:lnSpc>
                <a:spcPct val="150000"/>
              </a:lnSpc>
              <a:spcAft>
                <a:spcPts val="600"/>
              </a:spcAft>
              <a:buClr>
                <a:srgbClr val="400000"/>
              </a:buClr>
              <a:buFont typeface="Arial" panose="020B0604020202020204" pitchFamily="34" charset="0"/>
              <a:buChar char="•"/>
            </a:pPr>
            <a:r>
              <a:rPr lang="da-DK" dirty="0">
                <a:solidFill>
                  <a:srgbClr val="F74030"/>
                </a:solidFill>
              </a:rPr>
              <a:t>Muskelstyrkende træning x 2 per uge</a:t>
            </a:r>
          </a:p>
          <a:p>
            <a:pPr marL="180000" indent="-180000">
              <a:lnSpc>
                <a:spcPct val="150000"/>
              </a:lnSpc>
              <a:spcAft>
                <a:spcPts val="600"/>
              </a:spcAft>
              <a:buClr>
                <a:srgbClr val="400000"/>
              </a:buClr>
              <a:buFont typeface="Arial" panose="020B0604020202020204" pitchFamily="34" charset="0"/>
              <a:buChar char="•"/>
            </a:pPr>
            <a:r>
              <a:rPr lang="da-DK" dirty="0">
                <a:solidFill>
                  <a:srgbClr val="F74030"/>
                </a:solidFill>
              </a:rPr>
              <a:t>Begræns stillesiddende tid</a:t>
            </a:r>
          </a:p>
          <a:p>
            <a:pPr marL="180000" indent="-180000">
              <a:lnSpc>
                <a:spcPct val="150000"/>
              </a:lnSpc>
              <a:spcAft>
                <a:spcPts val="600"/>
              </a:spcAft>
              <a:buFont typeface="Arial" panose="020B0604020202020204" pitchFamily="34" charset="0"/>
              <a:buChar char="•"/>
            </a:pPr>
            <a:endParaRPr lang="da-DK" dirty="0">
              <a:solidFill>
                <a:schemeClr val="tx2"/>
              </a:solidFill>
            </a:endParaRPr>
          </a:p>
          <a:p>
            <a:pPr>
              <a:lnSpc>
                <a:spcPct val="150000"/>
              </a:lnSpc>
              <a:spcAft>
                <a:spcPts val="600"/>
              </a:spcAft>
            </a:pPr>
            <a:r>
              <a:rPr lang="da-DK" b="1" dirty="0">
                <a:solidFill>
                  <a:srgbClr val="400000"/>
                </a:solidFill>
              </a:rPr>
              <a:t>Hvordan? </a:t>
            </a:r>
          </a:p>
          <a:p>
            <a:pPr marL="180000" indent="-180000">
              <a:lnSpc>
                <a:spcPct val="150000"/>
              </a:lnSpc>
              <a:spcAft>
                <a:spcPts val="600"/>
              </a:spcAft>
              <a:buFont typeface="Arial" panose="020B0604020202020204" pitchFamily="34" charset="0"/>
              <a:buChar char="•"/>
            </a:pPr>
            <a:r>
              <a:rPr lang="da-DK" dirty="0">
                <a:solidFill>
                  <a:srgbClr val="400000"/>
                </a:solidFill>
              </a:rPr>
              <a:t>Tag trappen i stedet for elevatoren</a:t>
            </a:r>
          </a:p>
          <a:p>
            <a:pPr marL="180000" indent="-180000">
              <a:lnSpc>
                <a:spcPct val="150000"/>
              </a:lnSpc>
              <a:spcAft>
                <a:spcPts val="600"/>
              </a:spcAft>
              <a:buFont typeface="Arial" panose="020B0604020202020204" pitchFamily="34" charset="0"/>
              <a:buChar char="•"/>
            </a:pPr>
            <a:r>
              <a:rPr lang="da-DK" dirty="0">
                <a:solidFill>
                  <a:srgbClr val="400000"/>
                </a:solidFill>
              </a:rPr>
              <a:t>Tag cyklen i stedet for bilen</a:t>
            </a:r>
          </a:p>
          <a:p>
            <a:pPr marL="180000" indent="-180000">
              <a:lnSpc>
                <a:spcPct val="150000"/>
              </a:lnSpc>
              <a:spcAft>
                <a:spcPts val="600"/>
              </a:spcAft>
              <a:buFont typeface="Arial" panose="020B0604020202020204" pitchFamily="34" charset="0"/>
              <a:buChar char="•"/>
            </a:pPr>
            <a:r>
              <a:rPr lang="da-DK" dirty="0">
                <a:solidFill>
                  <a:srgbClr val="400000"/>
                </a:solidFill>
              </a:rPr>
              <a:t>Gåtur, cykeltur, havearbejde, løbetur, en sportsgren du kan lide</a:t>
            </a:r>
          </a:p>
          <a:p>
            <a:pPr marL="180000" indent="-180000">
              <a:lnSpc>
                <a:spcPct val="150000"/>
              </a:lnSpc>
              <a:spcAft>
                <a:spcPts val="600"/>
              </a:spcAft>
              <a:buFont typeface="Arial" panose="020B0604020202020204" pitchFamily="34" charset="0"/>
              <a:buChar char="•"/>
            </a:pPr>
            <a:r>
              <a:rPr lang="da-DK" dirty="0">
                <a:solidFill>
                  <a:srgbClr val="400000"/>
                </a:solidFill>
              </a:rPr>
              <a:t>Flere idéer?</a:t>
            </a:r>
          </a:p>
        </p:txBody>
      </p:sp>
      <p:sp>
        <p:nvSpPr>
          <p:cNvPr id="4" name="Pladsholder til slidenummer 3" hidden="1">
            <a:extLst>
              <a:ext uri="{FF2B5EF4-FFF2-40B4-BE49-F238E27FC236}">
                <a16:creationId xmlns:a16="http://schemas.microsoft.com/office/drawing/2014/main" id="{D39E227F-859A-7F7D-393C-7FAB28523882}"/>
              </a:ext>
            </a:extLst>
          </p:cNvPr>
          <p:cNvSpPr>
            <a:spLocks noGrp="1"/>
          </p:cNvSpPr>
          <p:nvPr>
            <p:ph type="sldNum" sz="quarter" idx="4294967295"/>
          </p:nvPr>
        </p:nvSpPr>
        <p:spPr>
          <a:xfrm>
            <a:off x="11293200" y="180000"/>
            <a:ext cx="360000" cy="180000"/>
          </a:xfrm>
        </p:spPr>
        <p:txBody>
          <a:bodyPr/>
          <a:lstStyle/>
          <a:p>
            <a:pPr>
              <a:spcAft>
                <a:spcPts val="600"/>
              </a:spcAft>
            </a:pPr>
            <a:fld id="{24C8C45C-947F-4981-8B3F-4F32E973C901}" type="slidenum">
              <a:rPr lang="da-DK" smtClean="0"/>
              <a:pPr>
                <a:spcAft>
                  <a:spcPts val="600"/>
                </a:spcAft>
              </a:pPr>
              <a:t>17</a:t>
            </a:fld>
            <a:endParaRPr lang="da-DK"/>
          </a:p>
        </p:txBody>
      </p:sp>
      <p:pic>
        <p:nvPicPr>
          <p:cNvPr id="12" name="Billede 11" descr="Et billede, der indeholder træ, person, tøj, fodtøj&#10;&#10;AI-genereret indhold kan være ukorrekt.">
            <a:extLst>
              <a:ext uri="{FF2B5EF4-FFF2-40B4-BE49-F238E27FC236}">
                <a16:creationId xmlns:a16="http://schemas.microsoft.com/office/drawing/2014/main" id="{6D133FA4-6B54-CE18-DD6C-694EE188DE8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0800" y="1958400"/>
            <a:ext cx="5083200" cy="4219199"/>
          </a:xfrm>
          <a:prstGeom prst="rect">
            <a:avLst/>
          </a:prstGeom>
        </p:spPr>
      </p:pic>
    </p:spTree>
    <p:extLst>
      <p:ext uri="{BB962C8B-B14F-4D97-AF65-F5344CB8AC3E}">
        <p14:creationId xmlns:p14="http://schemas.microsoft.com/office/powerpoint/2010/main" val="239991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15" descr="Et billede, der indeholder Ansigt, person, indendørs, bogreol&#10;&#10;AI-genereret indhold kan være ukorrekt.">
            <a:extLst>
              <a:ext uri="{FF2B5EF4-FFF2-40B4-BE49-F238E27FC236}">
                <a16:creationId xmlns:a16="http://schemas.microsoft.com/office/drawing/2014/main" id="{3C68BB57-9DB3-2AD7-E166-BA2EC720158F}"/>
              </a:ext>
            </a:extLst>
          </p:cNvPr>
          <p:cNvPicPr>
            <a:picLocks noChangeAspect="1"/>
          </p:cNvPicPr>
          <p:nvPr/>
        </p:nvPicPr>
        <p:blipFill>
          <a:blip r:embed="rId3" cstate="screen">
            <a:extLst>
              <a:ext uri="{28A0092B-C50C-407E-A947-70E740481C1C}">
                <a14:useLocalDpi xmlns:a14="http://schemas.microsoft.com/office/drawing/2010/main"/>
              </a:ext>
            </a:extLst>
          </a:blip>
          <a:srcRect l="-201" t="-15"/>
          <a:stretch>
            <a:fillRect/>
          </a:stretch>
        </p:blipFill>
        <p:spPr>
          <a:xfrm>
            <a:off x="4278182" y="612126"/>
            <a:ext cx="7373818" cy="5776913"/>
          </a:xfrm>
          <a:prstGeom prst="rect">
            <a:avLst/>
          </a:prstGeom>
          <a:noFill/>
          <a:ln>
            <a:noFill/>
          </a:ln>
        </p:spPr>
      </p:pic>
      <p:sp>
        <p:nvSpPr>
          <p:cNvPr id="10" name="Title 2">
            <a:extLst>
              <a:ext uri="{FF2B5EF4-FFF2-40B4-BE49-F238E27FC236}">
                <a16:creationId xmlns:a16="http://schemas.microsoft.com/office/drawing/2014/main" id="{9C69599B-BD81-538B-B6C6-E4D1DA25DCD3}"/>
              </a:ext>
            </a:extLst>
          </p:cNvPr>
          <p:cNvSpPr>
            <a:spLocks noGrp="1"/>
          </p:cNvSpPr>
          <p:nvPr>
            <p:ph type="title"/>
          </p:nvPr>
        </p:nvSpPr>
        <p:spPr>
          <a:xfrm>
            <a:off x="832100" y="731388"/>
            <a:ext cx="5446800" cy="1171656"/>
          </a:xfrm>
        </p:spPr>
        <p:txBody>
          <a:bodyPr/>
          <a:lstStyle/>
          <a:p>
            <a:r>
              <a:rPr lang="da-DK" dirty="0"/>
              <a:t>Myter</a:t>
            </a:r>
            <a:br>
              <a:rPr lang="da-DK" dirty="0"/>
            </a:br>
            <a:endParaRPr lang="en-US" dirty="0"/>
          </a:p>
        </p:txBody>
      </p:sp>
      <p:sp>
        <p:nvSpPr>
          <p:cNvPr id="16" name="Text Placeholder 5">
            <a:extLst>
              <a:ext uri="{FF2B5EF4-FFF2-40B4-BE49-F238E27FC236}">
                <a16:creationId xmlns:a16="http://schemas.microsoft.com/office/drawing/2014/main" id="{C5700381-721C-933A-AA36-6334ABB8CE39}"/>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D0CD8A6E-2685-9263-5C5E-1D141315EF27}"/>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3A48FD95-B1ED-9283-D313-D36BFB4EBC30}"/>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18</a:t>
            </a:fld>
            <a:endParaRPr lang="da-DK"/>
          </a:p>
        </p:txBody>
      </p:sp>
      <p:pic>
        <p:nvPicPr>
          <p:cNvPr id="7" name="Grafik 6" descr="Tankeboble kontur">
            <a:extLst>
              <a:ext uri="{FF2B5EF4-FFF2-40B4-BE49-F238E27FC236}">
                <a16:creationId xmlns:a16="http://schemas.microsoft.com/office/drawing/2014/main" id="{2D4EFB76-4B31-FE6B-7F4E-AA198AA493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48782">
            <a:off x="4109918" y="457337"/>
            <a:ext cx="3064162" cy="3064162"/>
          </a:xfrm>
          <a:prstGeom prst="rect">
            <a:avLst/>
          </a:prstGeom>
          <a:scene3d>
            <a:camera prst="orthographicFront">
              <a:rot lat="0" lon="10799999" rev="0"/>
            </a:camera>
            <a:lightRig rig="threePt" dir="t"/>
          </a:scene3d>
        </p:spPr>
      </p:pic>
      <p:graphicFrame>
        <p:nvGraphicFramePr>
          <p:cNvPr id="11" name="Content Placeholder 11">
            <a:extLst>
              <a:ext uri="{FF2B5EF4-FFF2-40B4-BE49-F238E27FC236}">
                <a16:creationId xmlns:a16="http://schemas.microsoft.com/office/drawing/2014/main" id="{EA2FDD53-EAB9-302F-8003-90A6A97ECFBA}"/>
              </a:ext>
            </a:extLst>
          </p:cNvPr>
          <p:cNvGraphicFramePr>
            <a:graphicFrameLocks/>
          </p:cNvGraphicFramePr>
          <p:nvPr>
            <p:extLst>
              <p:ext uri="{D42A27DB-BD31-4B8C-83A1-F6EECF244321}">
                <p14:modId xmlns:p14="http://schemas.microsoft.com/office/powerpoint/2010/main" val="520521870"/>
              </p:ext>
            </p:extLst>
          </p:nvPr>
        </p:nvGraphicFramePr>
        <p:xfrm>
          <a:off x="540000" y="2149478"/>
          <a:ext cx="3185962" cy="3837044"/>
        </p:xfrm>
        <a:graphic>
          <a:graphicData uri="http://schemas.openxmlformats.org/drawingml/2006/table">
            <a:tbl>
              <a:tblPr firstRow="1" bandRow="1">
                <a:tableStyleId>{5940675A-B579-460E-94D1-54222C63F5DA}</a:tableStyleId>
              </a:tblPr>
              <a:tblGrid>
                <a:gridCol w="3185962">
                  <a:extLst>
                    <a:ext uri="{9D8B030D-6E8A-4147-A177-3AD203B41FA5}">
                      <a16:colId xmlns:a16="http://schemas.microsoft.com/office/drawing/2014/main" val="2824969123"/>
                    </a:ext>
                  </a:extLst>
                </a:gridCol>
              </a:tblGrid>
              <a:tr h="1124152">
                <a:tc>
                  <a:txBody>
                    <a:bodyPr/>
                    <a:lstStyle/>
                    <a:p>
                      <a:pPr algn="ctr">
                        <a:spcBef>
                          <a:spcPts val="1800"/>
                        </a:spcBef>
                        <a:spcAft>
                          <a:spcPts val="1800"/>
                        </a:spcAft>
                      </a:pPr>
                      <a:r>
                        <a:rPr lang="da-DK" sz="2000" dirty="0"/>
                        <a:t>Undgå grønne grøntsager</a:t>
                      </a:r>
                    </a:p>
                  </a:txBody>
                  <a:tcPr marL="288000" marR="0" marT="72000" marB="72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321219"/>
                  </a:ext>
                </a:extLst>
              </a:tr>
              <a:tr h="1164077">
                <a:tc>
                  <a:txBody>
                    <a:bodyPr/>
                    <a:lstStyle/>
                    <a:p>
                      <a:pPr algn="ctr">
                        <a:spcBef>
                          <a:spcPts val="1800"/>
                        </a:spcBef>
                      </a:pPr>
                      <a:r>
                        <a:rPr lang="da-DK" sz="2000" dirty="0"/>
                        <a:t>Giver kaffe anfald af atrieflimren?</a:t>
                      </a:r>
                    </a:p>
                  </a:txBody>
                  <a:tcPr marL="288000" marR="0" marT="72000" marB="72000" anchor="ctr">
                    <a:lnL w="12700" cap="flat" cmpd="sng" algn="ctr">
                      <a:noFill/>
                      <a:prstDash val="solid"/>
                      <a:round/>
                      <a:headEnd type="none" w="med" len="med"/>
                      <a:tailEnd type="none" w="med" len="med"/>
                    </a:lnL>
                    <a:lnR w="12700" cmpd="sng">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611934"/>
                  </a:ext>
                </a:extLst>
              </a:tr>
              <a:tr h="1548815">
                <a:tc>
                  <a:txBody>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lang="da-DK" sz="2000" dirty="0"/>
                        <a:t>Hjælper fiskeolie mod atrieflimren?</a:t>
                      </a:r>
                    </a:p>
                  </a:txBody>
                  <a:tcPr marL="288000" marR="0" marT="72000" marB="72000" anchor="ctr">
                    <a:lnL w="12700" cap="flat" cmpd="sng" algn="ctr">
                      <a:noFill/>
                      <a:prstDash val="solid"/>
                      <a:round/>
                      <a:headEnd type="none" w="med" len="med"/>
                      <a:tailEnd type="none" w="med" len="med"/>
                    </a:lnL>
                    <a:lnR w="12700" cmpd="sng">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633870"/>
                  </a:ext>
                </a:extLst>
              </a:tr>
            </a:tbl>
          </a:graphicData>
        </a:graphic>
      </p:graphicFrame>
    </p:spTree>
    <p:extLst>
      <p:ext uri="{BB962C8B-B14F-4D97-AF65-F5344CB8AC3E}">
        <p14:creationId xmlns:p14="http://schemas.microsoft.com/office/powerpoint/2010/main" val="341120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8535-FE3C-E6A3-CDE9-D9D6ECED042E}"/>
            </a:ext>
          </a:extLst>
        </p:cNvPr>
        <p:cNvGrpSpPr/>
        <p:nvPr/>
      </p:nvGrpSpPr>
      <p:grpSpPr>
        <a:xfrm>
          <a:off x="0" y="0"/>
          <a:ext cx="0" cy="0"/>
          <a:chOff x="0" y="0"/>
          <a:chExt cx="0" cy="0"/>
        </a:xfrm>
      </p:grpSpPr>
      <p:sp>
        <p:nvSpPr>
          <p:cNvPr id="23" name="Title 2">
            <a:extLst>
              <a:ext uri="{FF2B5EF4-FFF2-40B4-BE49-F238E27FC236}">
                <a16:creationId xmlns:a16="http://schemas.microsoft.com/office/drawing/2014/main" id="{CB5CBCB4-07A8-412C-B909-C3D6641B039E}"/>
              </a:ext>
            </a:extLst>
          </p:cNvPr>
          <p:cNvSpPr>
            <a:spLocks noGrp="1"/>
          </p:cNvSpPr>
          <p:nvPr>
            <p:ph type="title"/>
          </p:nvPr>
        </p:nvSpPr>
        <p:spPr>
          <a:xfrm>
            <a:off x="540000" y="461327"/>
            <a:ext cx="5446800" cy="689310"/>
          </a:xfrm>
        </p:spPr>
        <p:txBody>
          <a:bodyPr vert="horz" lIns="0" tIns="0" rIns="0" bIns="0" rtlCol="0" anchor="b" anchorCtr="0">
            <a:normAutofit/>
          </a:bodyPr>
          <a:lstStyle/>
          <a:p>
            <a:r>
              <a:rPr lang="da-DK" kern="1200" dirty="0">
                <a:solidFill>
                  <a:srgbClr val="400000"/>
                </a:solidFill>
                <a:latin typeface="+mj-lt"/>
                <a:ea typeface="+mj-ea"/>
                <a:cs typeface="+mj-cs"/>
              </a:rPr>
              <a:t>Kosttilskud</a:t>
            </a:r>
          </a:p>
        </p:txBody>
      </p:sp>
      <p:sp>
        <p:nvSpPr>
          <p:cNvPr id="25" name="Content Placeholder 4">
            <a:extLst>
              <a:ext uri="{FF2B5EF4-FFF2-40B4-BE49-F238E27FC236}">
                <a16:creationId xmlns:a16="http://schemas.microsoft.com/office/drawing/2014/main" id="{ECECCBF2-AB1F-81AF-3354-3579FDACA46D}"/>
              </a:ext>
            </a:extLst>
          </p:cNvPr>
          <p:cNvSpPr>
            <a:spLocks noGrp="1"/>
          </p:cNvSpPr>
          <p:nvPr>
            <p:ph idx="1"/>
          </p:nvPr>
        </p:nvSpPr>
        <p:spPr>
          <a:xfrm>
            <a:off x="540000" y="2354580"/>
            <a:ext cx="5463074" cy="3573463"/>
          </a:xfrm>
        </p:spPr>
        <p:txBody>
          <a:bodyPr vert="horz" lIns="0" tIns="0" rIns="0" bIns="0" rtlCol="0">
            <a:normAutofit/>
          </a:bodyPr>
          <a:lstStyle/>
          <a:p>
            <a:pPr marL="285750" indent="-285750">
              <a:buClr>
                <a:srgbClr val="F74030"/>
              </a:buClr>
            </a:pPr>
            <a:r>
              <a:rPr lang="da-DK" sz="1800" dirty="0"/>
              <a:t>Forskningen på området er sparsomt</a:t>
            </a:r>
          </a:p>
          <a:p>
            <a:pPr marL="342900" indent="-342900">
              <a:buClr>
                <a:srgbClr val="F74030"/>
              </a:buClr>
            </a:pPr>
            <a:endParaRPr lang="da-DK" sz="1800" dirty="0"/>
          </a:p>
          <a:p>
            <a:pPr marL="342900" indent="-342900">
              <a:buClr>
                <a:srgbClr val="F74030"/>
              </a:buClr>
            </a:pPr>
            <a:r>
              <a:rPr lang="da-DK" sz="1800" dirty="0"/>
              <a:t>Der findes ikke dokumenteret effekt af kosttilskud ved atrieflimren</a:t>
            </a:r>
            <a:br>
              <a:rPr lang="da-DK" sz="1800" dirty="0"/>
            </a:br>
            <a:endParaRPr lang="da-DK" sz="1800" dirty="0"/>
          </a:p>
          <a:p>
            <a:pPr marL="342900" indent="-342900">
              <a:buClr>
                <a:srgbClr val="F74030"/>
              </a:buClr>
            </a:pPr>
            <a:r>
              <a:rPr lang="da-DK" sz="1800" dirty="0"/>
              <a:t>Kosttilskud kan ændre på virkningen af din hjertemedicin </a:t>
            </a:r>
          </a:p>
          <a:p>
            <a:pPr marL="342900" indent="-342900">
              <a:buClr>
                <a:srgbClr val="F74030"/>
              </a:buClr>
            </a:pPr>
            <a:endParaRPr lang="da-DK" sz="1800" dirty="0"/>
          </a:p>
          <a:p>
            <a:pPr marL="342900" indent="-342900">
              <a:buClr>
                <a:srgbClr val="F74030"/>
              </a:buClr>
            </a:pPr>
            <a:r>
              <a:rPr lang="da-DK" sz="1800" dirty="0"/>
              <a:t>Tal med din læge om kosttilskud</a:t>
            </a:r>
          </a:p>
        </p:txBody>
      </p:sp>
      <p:sp>
        <p:nvSpPr>
          <p:cNvPr id="3" name="Pladsholder til sidefod 2">
            <a:extLst>
              <a:ext uri="{FF2B5EF4-FFF2-40B4-BE49-F238E27FC236}">
                <a16:creationId xmlns:a16="http://schemas.microsoft.com/office/drawing/2014/main" id="{AFD7AD48-435D-7CBD-D955-43D2C74E3C2F}"/>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B7A0004A-58D1-980E-DAAD-9904961CB668}"/>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19</a:t>
            </a:fld>
            <a:endParaRPr lang="da-DK"/>
          </a:p>
        </p:txBody>
      </p:sp>
      <p:pic>
        <p:nvPicPr>
          <p:cNvPr id="6" name="Billede 5" descr="Et billede, der indeholder person, Snack, hånd, finger&#10;&#10;AI-genereret indhold kan være ukorrekt.">
            <a:extLst>
              <a:ext uri="{FF2B5EF4-FFF2-40B4-BE49-F238E27FC236}">
                <a16:creationId xmlns:a16="http://schemas.microsoft.com/office/drawing/2014/main" id="{3101D65C-A009-C838-0B4B-ED4BA2CA69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03074" y="1296366"/>
            <a:ext cx="5576603" cy="4907848"/>
          </a:xfrm>
          <a:prstGeom prst="rect">
            <a:avLst/>
          </a:prstGeom>
        </p:spPr>
      </p:pic>
      <p:sp>
        <p:nvSpPr>
          <p:cNvPr id="7" name="Rutediagram: Forbindelse 6">
            <a:extLst>
              <a:ext uri="{FF2B5EF4-FFF2-40B4-BE49-F238E27FC236}">
                <a16:creationId xmlns:a16="http://schemas.microsoft.com/office/drawing/2014/main" id="{3BA9C8BB-D359-F4D1-27D3-F3600D4E325C}"/>
              </a:ext>
            </a:extLst>
          </p:cNvPr>
          <p:cNvSpPr/>
          <p:nvPr/>
        </p:nvSpPr>
        <p:spPr>
          <a:xfrm rot="674603">
            <a:off x="9607262" y="569292"/>
            <a:ext cx="2378316" cy="235150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t>7 ud af 10 hjertepatienter tager kosttilskud eller naturlægemidler</a:t>
            </a:r>
            <a:endParaRPr lang="da-DK" sz="1400" noProof="0" dirty="0" err="1"/>
          </a:p>
        </p:txBody>
      </p:sp>
    </p:spTree>
    <p:extLst>
      <p:ext uri="{BB962C8B-B14F-4D97-AF65-F5344CB8AC3E}">
        <p14:creationId xmlns:p14="http://schemas.microsoft.com/office/powerpoint/2010/main" val="227388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03276AD7-667F-F8EF-AC27-A903E56F4CFE}"/>
              </a:ext>
            </a:extLst>
          </p:cNvPr>
          <p:cNvSpPr>
            <a:spLocks noGrp="1"/>
          </p:cNvSpPr>
          <p:nvPr>
            <p:ph type="ftr" sz="quarter" idx="16"/>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229FE36A-34A7-264F-21F1-F27277D5786A}"/>
              </a:ext>
            </a:extLst>
          </p:cNvPr>
          <p:cNvSpPr>
            <a:spLocks noGrp="1"/>
          </p:cNvSpPr>
          <p:nvPr>
            <p:ph type="sldNum" sz="quarter" idx="20"/>
          </p:nvPr>
        </p:nvSpPr>
        <p:spPr/>
        <p:txBody>
          <a:bodyPr/>
          <a:lstStyle/>
          <a:p>
            <a:fld id="{24C8C45C-947F-4981-8B3F-4F32E973C901}" type="slidenum">
              <a:rPr lang="da-DK" smtClean="0"/>
              <a:pPr/>
              <a:t>2</a:t>
            </a:fld>
            <a:endParaRPr lang="da-DK" dirty="0"/>
          </a:p>
        </p:txBody>
      </p:sp>
      <p:pic>
        <p:nvPicPr>
          <p:cNvPr id="10" name="Pladsholder til billede 9" descr="Et billede, der indeholder Ansigt, person, vindue, indendørs&#10;&#10;AI-genereret indhold kan være ukorrekt.">
            <a:extLst>
              <a:ext uri="{FF2B5EF4-FFF2-40B4-BE49-F238E27FC236}">
                <a16:creationId xmlns:a16="http://schemas.microsoft.com/office/drawing/2014/main" id="{AE01254F-68FC-11F7-B503-BE131BF0E35E}"/>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
        <p:nvSpPr>
          <p:cNvPr id="5" name="Titel 4">
            <a:extLst>
              <a:ext uri="{FF2B5EF4-FFF2-40B4-BE49-F238E27FC236}">
                <a16:creationId xmlns:a16="http://schemas.microsoft.com/office/drawing/2014/main" id="{57A79310-1D78-25C2-F138-9AF16BFEB985}"/>
              </a:ext>
            </a:extLst>
          </p:cNvPr>
          <p:cNvSpPr>
            <a:spLocks noGrp="1"/>
          </p:cNvSpPr>
          <p:nvPr>
            <p:ph type="title"/>
          </p:nvPr>
        </p:nvSpPr>
        <p:spPr>
          <a:xfrm>
            <a:off x="6634800" y="543600"/>
            <a:ext cx="5014900" cy="1908000"/>
          </a:xfrm>
        </p:spPr>
        <p:txBody>
          <a:bodyPr/>
          <a:lstStyle/>
          <a:p>
            <a:r>
              <a:rPr lang="da-DK" dirty="0"/>
              <a:t>Forekomst</a:t>
            </a:r>
          </a:p>
        </p:txBody>
      </p:sp>
      <p:sp>
        <p:nvSpPr>
          <p:cNvPr id="6" name="Pladsholder til tekst 5">
            <a:extLst>
              <a:ext uri="{FF2B5EF4-FFF2-40B4-BE49-F238E27FC236}">
                <a16:creationId xmlns:a16="http://schemas.microsoft.com/office/drawing/2014/main" id="{B1E6A185-D758-2F29-9128-C1716FC977B1}"/>
              </a:ext>
            </a:extLst>
          </p:cNvPr>
          <p:cNvSpPr>
            <a:spLocks noGrp="1"/>
          </p:cNvSpPr>
          <p:nvPr>
            <p:ph type="body" sz="quarter" idx="19"/>
          </p:nvPr>
        </p:nvSpPr>
        <p:spPr>
          <a:xfrm>
            <a:off x="6634800" y="3267075"/>
            <a:ext cx="5014900" cy="2651325"/>
          </a:xfrm>
        </p:spPr>
        <p:txBody>
          <a:bodyPr/>
          <a:lstStyle/>
          <a:p>
            <a:pPr marL="285750" lvl="1" indent="-285750">
              <a:lnSpc>
                <a:spcPct val="150000"/>
              </a:lnSpc>
              <a:buClr>
                <a:srgbClr val="400000"/>
              </a:buClr>
              <a:buFont typeface="Arial" panose="020B0604020202020204" pitchFamily="34" charset="0"/>
              <a:buChar char="•"/>
            </a:pPr>
            <a:r>
              <a:rPr lang="da-DK" dirty="0">
                <a:solidFill>
                  <a:srgbClr val="400000"/>
                </a:solidFill>
              </a:rPr>
              <a:t>Omkring </a:t>
            </a:r>
            <a:r>
              <a:rPr lang="da-DK" dirty="0"/>
              <a:t>672.000 </a:t>
            </a:r>
            <a:r>
              <a:rPr lang="da-DK" dirty="0">
                <a:solidFill>
                  <a:srgbClr val="400000"/>
                </a:solidFill>
              </a:rPr>
              <a:t>danskere lever med </a:t>
            </a:r>
            <a:br>
              <a:rPr lang="da-DK" dirty="0">
                <a:solidFill>
                  <a:srgbClr val="400000"/>
                </a:solidFill>
              </a:rPr>
            </a:br>
            <a:r>
              <a:rPr lang="da-DK" dirty="0">
                <a:solidFill>
                  <a:srgbClr val="400000"/>
                </a:solidFill>
              </a:rPr>
              <a:t>en hjerte-kar-sygdom.</a:t>
            </a:r>
          </a:p>
          <a:p>
            <a:pPr marL="285750" lvl="1" indent="-285750">
              <a:lnSpc>
                <a:spcPct val="150000"/>
              </a:lnSpc>
              <a:buClr>
                <a:srgbClr val="400000"/>
              </a:buClr>
              <a:buFont typeface="Arial" panose="020B0604020202020204" pitchFamily="34" charset="0"/>
              <a:buChar char="•"/>
            </a:pPr>
            <a:endParaRPr lang="da-DK" dirty="0">
              <a:solidFill>
                <a:schemeClr val="accent1"/>
              </a:solidFill>
            </a:endParaRPr>
          </a:p>
          <a:p>
            <a:pPr marL="285750" lvl="1" indent="-285750">
              <a:lnSpc>
                <a:spcPct val="150000"/>
              </a:lnSpc>
              <a:buClr>
                <a:srgbClr val="400000"/>
              </a:buClr>
              <a:buFont typeface="Arial" panose="020B0604020202020204" pitchFamily="34" charset="0"/>
              <a:buChar char="•"/>
            </a:pPr>
            <a:r>
              <a:rPr lang="da-DK" dirty="0"/>
              <a:t>175.000 </a:t>
            </a:r>
            <a:r>
              <a:rPr lang="da-DK" dirty="0">
                <a:solidFill>
                  <a:srgbClr val="400000"/>
                </a:solidFill>
              </a:rPr>
              <a:t>mennesker har atrieflimren</a:t>
            </a:r>
          </a:p>
          <a:p>
            <a:pPr marL="285750" lvl="1" indent="-285750">
              <a:lnSpc>
                <a:spcPct val="150000"/>
              </a:lnSpc>
              <a:buClr>
                <a:srgbClr val="400000"/>
              </a:buClr>
              <a:buFont typeface="Arial" panose="020B0604020202020204" pitchFamily="34" charset="0"/>
              <a:buChar char="•"/>
            </a:pPr>
            <a:endParaRPr lang="da-DK" dirty="0"/>
          </a:p>
          <a:p>
            <a:pPr marL="285750" lvl="1" indent="-285750">
              <a:lnSpc>
                <a:spcPct val="150000"/>
              </a:lnSpc>
              <a:buClr>
                <a:srgbClr val="400000"/>
              </a:buClr>
              <a:buFont typeface="Arial" panose="020B0604020202020204" pitchFamily="34" charset="0"/>
              <a:buChar char="•"/>
            </a:pPr>
            <a:r>
              <a:rPr lang="da-DK" dirty="0">
                <a:solidFill>
                  <a:srgbClr val="400000"/>
                </a:solidFill>
              </a:rPr>
              <a:t>Mere end 21.000 nye tilfælde </a:t>
            </a:r>
            <a:r>
              <a:rPr lang="da-DK" dirty="0"/>
              <a:t>om året</a:t>
            </a:r>
          </a:p>
          <a:p>
            <a:endParaRPr lang="da-DK" dirty="0"/>
          </a:p>
        </p:txBody>
      </p:sp>
      <p:sp>
        <p:nvSpPr>
          <p:cNvPr id="7" name="Undertitel 6">
            <a:extLst>
              <a:ext uri="{FF2B5EF4-FFF2-40B4-BE49-F238E27FC236}">
                <a16:creationId xmlns:a16="http://schemas.microsoft.com/office/drawing/2014/main" id="{07F47771-03BC-2F1C-4AFF-54C001E91160}"/>
              </a:ext>
            </a:extLst>
          </p:cNvPr>
          <p:cNvSpPr>
            <a:spLocks noGrp="1"/>
          </p:cNvSpPr>
          <p:nvPr>
            <p:ph type="subTitle" idx="13"/>
          </p:nvPr>
        </p:nvSpPr>
        <p:spPr/>
        <p:txBody>
          <a:bodyPr/>
          <a:lstStyle/>
          <a:p>
            <a:endParaRPr lang="da-DK"/>
          </a:p>
        </p:txBody>
      </p:sp>
    </p:spTree>
    <p:extLst>
      <p:ext uri="{BB962C8B-B14F-4D97-AF65-F5344CB8AC3E}">
        <p14:creationId xmlns:p14="http://schemas.microsoft.com/office/powerpoint/2010/main" val="869744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E5431F-8854-BA7C-B1EA-92507723DBC5}"/>
              </a:ext>
            </a:extLst>
          </p:cNvPr>
          <p:cNvSpPr>
            <a:spLocks noGrp="1"/>
          </p:cNvSpPr>
          <p:nvPr>
            <p:ph type="title"/>
          </p:nvPr>
        </p:nvSpPr>
        <p:spPr>
          <a:xfrm>
            <a:off x="540000" y="466344"/>
            <a:ext cx="5446800" cy="1171656"/>
          </a:xfrm>
        </p:spPr>
        <p:txBody>
          <a:bodyPr/>
          <a:lstStyle/>
          <a:p>
            <a:r>
              <a:rPr lang="da-DK" dirty="0"/>
              <a:t>Kosttilskud</a:t>
            </a:r>
            <a:endParaRPr lang="en-US" dirty="0"/>
          </a:p>
        </p:txBody>
      </p:sp>
      <p:pic>
        <p:nvPicPr>
          <p:cNvPr id="9" name="Pladsholder til indhold 8" descr="Et billede, der indeholder person, Snack, hånd, finger&#10;&#10;AI-genereret indhold kan være ukorrekt.">
            <a:extLst>
              <a:ext uri="{FF2B5EF4-FFF2-40B4-BE49-F238E27FC236}">
                <a16:creationId xmlns:a16="http://schemas.microsoft.com/office/drawing/2014/main" id="{B910C90F-CB48-8262-9F77-8256FD03A2D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372600" y="2573541"/>
            <a:ext cx="5446800" cy="3469801"/>
          </a:xfrm>
          <a:noFill/>
        </p:spPr>
      </p:pic>
      <p:sp>
        <p:nvSpPr>
          <p:cNvPr id="18" name="Text Placeholder 4">
            <a:extLst>
              <a:ext uri="{FF2B5EF4-FFF2-40B4-BE49-F238E27FC236}">
                <a16:creationId xmlns:a16="http://schemas.microsoft.com/office/drawing/2014/main" id="{EDA7B4C0-44C5-DCA8-4604-F735DD4DE4B8}"/>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0B892CA3-8CFE-D4DF-E8F1-B4E5F268052A}"/>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2868A723-26B5-8BBC-5896-97AB4D8DB446}"/>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20</a:t>
            </a:fld>
            <a:endParaRPr lang="da-DK"/>
          </a:p>
        </p:txBody>
      </p:sp>
      <p:sp>
        <p:nvSpPr>
          <p:cNvPr id="10" name="Tekstfelt 9">
            <a:extLst>
              <a:ext uri="{FF2B5EF4-FFF2-40B4-BE49-F238E27FC236}">
                <a16:creationId xmlns:a16="http://schemas.microsoft.com/office/drawing/2014/main" id="{B73F9043-4A83-78AA-09DC-79682C4A55A2}"/>
              </a:ext>
            </a:extLst>
          </p:cNvPr>
          <p:cNvSpPr txBox="1"/>
          <p:nvPr/>
        </p:nvSpPr>
        <p:spPr>
          <a:xfrm>
            <a:off x="389513" y="5148169"/>
            <a:ext cx="2327709" cy="553998"/>
          </a:xfrm>
          <a:prstGeom prst="rect">
            <a:avLst/>
          </a:prstGeom>
          <a:noFill/>
        </p:spPr>
        <p:txBody>
          <a:bodyPr wrap="square" lIns="0" tIns="0" rIns="0" bIns="0" rtlCol="0">
            <a:spAutoFit/>
          </a:bodyPr>
          <a:lstStyle/>
          <a:p>
            <a:pPr algn="l"/>
            <a:r>
              <a:rPr lang="da-DK" sz="3600" dirty="0">
                <a:solidFill>
                  <a:srgbClr val="F74030"/>
                </a:solidFill>
              </a:rPr>
              <a:t>Fiskeolie?</a:t>
            </a:r>
          </a:p>
        </p:txBody>
      </p:sp>
      <p:sp>
        <p:nvSpPr>
          <p:cNvPr id="11" name="Tekstfelt 10">
            <a:extLst>
              <a:ext uri="{FF2B5EF4-FFF2-40B4-BE49-F238E27FC236}">
                <a16:creationId xmlns:a16="http://schemas.microsoft.com/office/drawing/2014/main" id="{24FB8371-2109-48EA-23E5-12ED7EA78CC8}"/>
              </a:ext>
            </a:extLst>
          </p:cNvPr>
          <p:cNvSpPr txBox="1"/>
          <p:nvPr/>
        </p:nvSpPr>
        <p:spPr>
          <a:xfrm>
            <a:off x="766328" y="3525126"/>
            <a:ext cx="2026737" cy="492443"/>
          </a:xfrm>
          <a:prstGeom prst="rect">
            <a:avLst/>
          </a:prstGeom>
          <a:noFill/>
        </p:spPr>
        <p:txBody>
          <a:bodyPr wrap="square" lIns="0" tIns="0" rIns="0" bIns="0" rtlCol="0">
            <a:spAutoFit/>
          </a:bodyPr>
          <a:lstStyle/>
          <a:p>
            <a:pPr algn="l"/>
            <a:r>
              <a:rPr lang="da-DK" sz="3200" dirty="0">
                <a:solidFill>
                  <a:srgbClr val="4058F4"/>
                </a:solidFill>
              </a:rPr>
              <a:t>Hvidløg?</a:t>
            </a:r>
          </a:p>
        </p:txBody>
      </p:sp>
      <p:sp>
        <p:nvSpPr>
          <p:cNvPr id="12" name="Tekstfelt 11">
            <a:extLst>
              <a:ext uri="{FF2B5EF4-FFF2-40B4-BE49-F238E27FC236}">
                <a16:creationId xmlns:a16="http://schemas.microsoft.com/office/drawing/2014/main" id="{548849C9-870B-BDCC-6A38-6FED78A7ED09}"/>
              </a:ext>
            </a:extLst>
          </p:cNvPr>
          <p:cNvSpPr txBox="1"/>
          <p:nvPr/>
        </p:nvSpPr>
        <p:spPr>
          <a:xfrm>
            <a:off x="1436796" y="2069467"/>
            <a:ext cx="1950613" cy="430887"/>
          </a:xfrm>
          <a:prstGeom prst="rect">
            <a:avLst/>
          </a:prstGeom>
          <a:noFill/>
        </p:spPr>
        <p:txBody>
          <a:bodyPr wrap="square" lIns="0" tIns="0" rIns="0" bIns="0" rtlCol="0">
            <a:spAutoFit/>
          </a:bodyPr>
          <a:lstStyle/>
          <a:p>
            <a:pPr algn="l"/>
            <a:r>
              <a:rPr lang="da-DK" sz="2800" dirty="0">
                <a:solidFill>
                  <a:srgbClr val="00B050"/>
                </a:solidFill>
              </a:rPr>
              <a:t>Grøn Te?</a:t>
            </a:r>
          </a:p>
        </p:txBody>
      </p:sp>
      <p:sp>
        <p:nvSpPr>
          <p:cNvPr id="13" name="Tekstfelt 12">
            <a:extLst>
              <a:ext uri="{FF2B5EF4-FFF2-40B4-BE49-F238E27FC236}">
                <a16:creationId xmlns:a16="http://schemas.microsoft.com/office/drawing/2014/main" id="{7394686E-6D9F-FD08-2BD5-366210B104F3}"/>
              </a:ext>
            </a:extLst>
          </p:cNvPr>
          <p:cNvSpPr txBox="1"/>
          <p:nvPr/>
        </p:nvSpPr>
        <p:spPr>
          <a:xfrm>
            <a:off x="5128760" y="1588076"/>
            <a:ext cx="2666076" cy="553998"/>
          </a:xfrm>
          <a:prstGeom prst="rect">
            <a:avLst/>
          </a:prstGeom>
          <a:noFill/>
        </p:spPr>
        <p:txBody>
          <a:bodyPr wrap="square" lIns="0" tIns="0" rIns="0" bIns="0" rtlCol="0">
            <a:spAutoFit/>
          </a:bodyPr>
          <a:lstStyle/>
          <a:p>
            <a:pPr algn="l"/>
            <a:r>
              <a:rPr lang="da-DK" sz="3600" dirty="0">
                <a:solidFill>
                  <a:srgbClr val="CFAAF6"/>
                </a:solidFill>
              </a:rPr>
              <a:t>Ginseng?</a:t>
            </a:r>
          </a:p>
        </p:txBody>
      </p:sp>
      <p:sp>
        <p:nvSpPr>
          <p:cNvPr id="15" name="Tekstfelt 14">
            <a:extLst>
              <a:ext uri="{FF2B5EF4-FFF2-40B4-BE49-F238E27FC236}">
                <a16:creationId xmlns:a16="http://schemas.microsoft.com/office/drawing/2014/main" id="{E8EE1209-FBE8-1F88-B8DF-795D8E8B5AE9}"/>
              </a:ext>
            </a:extLst>
          </p:cNvPr>
          <p:cNvSpPr txBox="1"/>
          <p:nvPr/>
        </p:nvSpPr>
        <p:spPr>
          <a:xfrm>
            <a:off x="9701387" y="1992896"/>
            <a:ext cx="1950613" cy="861774"/>
          </a:xfrm>
          <a:prstGeom prst="rect">
            <a:avLst/>
          </a:prstGeom>
          <a:noFill/>
        </p:spPr>
        <p:txBody>
          <a:bodyPr wrap="square" lIns="0" tIns="0" rIns="0" bIns="0" rtlCol="0">
            <a:spAutoFit/>
          </a:bodyPr>
          <a:lstStyle/>
          <a:p>
            <a:pPr algn="l"/>
            <a:r>
              <a:rPr lang="da-DK" sz="2800" dirty="0" err="1">
                <a:solidFill>
                  <a:srgbClr val="400000"/>
                </a:solidFill>
              </a:rPr>
              <a:t>Ginkgo</a:t>
            </a:r>
            <a:r>
              <a:rPr lang="da-DK" sz="2800" dirty="0">
                <a:solidFill>
                  <a:srgbClr val="400000"/>
                </a:solidFill>
              </a:rPr>
              <a:t> </a:t>
            </a:r>
            <a:r>
              <a:rPr lang="da-DK" sz="2800" dirty="0" err="1">
                <a:solidFill>
                  <a:srgbClr val="400000"/>
                </a:solidFill>
              </a:rPr>
              <a:t>Biloba</a:t>
            </a:r>
            <a:r>
              <a:rPr lang="da-DK" sz="2800" dirty="0">
                <a:solidFill>
                  <a:srgbClr val="400000"/>
                </a:solidFill>
              </a:rPr>
              <a:t>?</a:t>
            </a:r>
          </a:p>
        </p:txBody>
      </p:sp>
      <p:sp>
        <p:nvSpPr>
          <p:cNvPr id="17" name="Tekstfelt 16">
            <a:extLst>
              <a:ext uri="{FF2B5EF4-FFF2-40B4-BE49-F238E27FC236}">
                <a16:creationId xmlns:a16="http://schemas.microsoft.com/office/drawing/2014/main" id="{E0F7CFE4-B99C-D31A-7B5A-92B3418D614A}"/>
              </a:ext>
            </a:extLst>
          </p:cNvPr>
          <p:cNvSpPr txBox="1"/>
          <p:nvPr/>
        </p:nvSpPr>
        <p:spPr>
          <a:xfrm>
            <a:off x="10730907" y="3355832"/>
            <a:ext cx="1484586" cy="430887"/>
          </a:xfrm>
          <a:prstGeom prst="rect">
            <a:avLst/>
          </a:prstGeom>
          <a:noFill/>
        </p:spPr>
        <p:txBody>
          <a:bodyPr wrap="square" lIns="0" tIns="0" rIns="0" bIns="0" rtlCol="0">
            <a:spAutoFit/>
          </a:bodyPr>
          <a:lstStyle/>
          <a:p>
            <a:pPr algn="l"/>
            <a:r>
              <a:rPr lang="da-DK" sz="2800" dirty="0">
                <a:solidFill>
                  <a:srgbClr val="F74030"/>
                </a:solidFill>
              </a:rPr>
              <a:t>Q10?</a:t>
            </a:r>
          </a:p>
        </p:txBody>
      </p:sp>
      <p:sp>
        <p:nvSpPr>
          <p:cNvPr id="19" name="Tekstfelt 18">
            <a:extLst>
              <a:ext uri="{FF2B5EF4-FFF2-40B4-BE49-F238E27FC236}">
                <a16:creationId xmlns:a16="http://schemas.microsoft.com/office/drawing/2014/main" id="{F92464B5-32CA-1611-02DD-482A50E8B113}"/>
              </a:ext>
            </a:extLst>
          </p:cNvPr>
          <p:cNvSpPr txBox="1"/>
          <p:nvPr/>
        </p:nvSpPr>
        <p:spPr>
          <a:xfrm>
            <a:off x="9512574" y="5086614"/>
            <a:ext cx="2524042" cy="584775"/>
          </a:xfrm>
          <a:prstGeom prst="rect">
            <a:avLst/>
          </a:prstGeom>
          <a:noFill/>
        </p:spPr>
        <p:txBody>
          <a:bodyPr wrap="square" lIns="0" tIns="0" rIns="0" bIns="0" rtlCol="0">
            <a:spAutoFit/>
          </a:bodyPr>
          <a:lstStyle/>
          <a:p>
            <a:pPr algn="l"/>
            <a:r>
              <a:rPr lang="da-DK" sz="3800" dirty="0">
                <a:solidFill>
                  <a:srgbClr val="EAAE93"/>
                </a:solidFill>
              </a:rPr>
              <a:t>Ingefær?</a:t>
            </a:r>
          </a:p>
        </p:txBody>
      </p:sp>
    </p:spTree>
    <p:extLst>
      <p:ext uri="{BB962C8B-B14F-4D97-AF65-F5344CB8AC3E}">
        <p14:creationId xmlns:p14="http://schemas.microsoft.com/office/powerpoint/2010/main" val="287730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ED57AF58-4051-2B11-4281-48557FC40265}"/>
              </a:ext>
            </a:extLst>
          </p:cNvPr>
          <p:cNvSpPr txBox="1"/>
          <p:nvPr/>
        </p:nvSpPr>
        <p:spPr>
          <a:xfrm>
            <a:off x="6210817" y="1485900"/>
            <a:ext cx="5328000" cy="4176000"/>
          </a:xfrm>
          <a:prstGeom prst="rect">
            <a:avLst/>
          </a:prstGeom>
          <a:solidFill>
            <a:srgbClr val="EFE6DD"/>
          </a:solidFill>
        </p:spPr>
        <p:txBody>
          <a:bodyPr wrap="square" lIns="0" tIns="0" rIns="0" bIns="0" rtlCol="0">
            <a:spAutoFit/>
          </a:bodyPr>
          <a:lstStyle/>
          <a:p>
            <a:pPr algn="l"/>
            <a:endParaRPr lang="da-DK" sz="1600" dirty="0" err="1">
              <a:solidFill>
                <a:schemeClr val="tx2"/>
              </a:solidFill>
            </a:endParaRPr>
          </a:p>
        </p:txBody>
      </p:sp>
      <p:sp>
        <p:nvSpPr>
          <p:cNvPr id="3" name="Pladsholder til sidefod 2">
            <a:extLst>
              <a:ext uri="{FF2B5EF4-FFF2-40B4-BE49-F238E27FC236}">
                <a16:creationId xmlns:a16="http://schemas.microsoft.com/office/drawing/2014/main" id="{A78AD9B5-B2F3-463D-1030-AE5D3C987EE9}"/>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8DD61DF-43B9-D5BA-2425-1587BC309782}"/>
              </a:ext>
            </a:extLst>
          </p:cNvPr>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5" name="Picture 2">
            <a:extLst>
              <a:ext uri="{FF2B5EF4-FFF2-40B4-BE49-F238E27FC236}">
                <a16:creationId xmlns:a16="http://schemas.microsoft.com/office/drawing/2014/main" id="{22129BB3-6824-5E53-5909-BB0867F9BF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0000" y="1636554"/>
            <a:ext cx="2685774" cy="206334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324370F8-D832-9A34-DD69-643935C03D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62700" y="3556056"/>
            <a:ext cx="2248529" cy="1987777"/>
          </a:xfrm>
          <a:prstGeom prst="rect">
            <a:avLst/>
          </a:prstGeom>
        </p:spPr>
      </p:pic>
      <p:pic>
        <p:nvPicPr>
          <p:cNvPr id="13" name="Billede 12">
            <a:extLst>
              <a:ext uri="{FF2B5EF4-FFF2-40B4-BE49-F238E27FC236}">
                <a16:creationId xmlns:a16="http://schemas.microsoft.com/office/drawing/2014/main" id="{39FB977B-702B-FAD0-F6B6-CFE52C38D2F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46145" y="1637029"/>
            <a:ext cx="2248529" cy="1787016"/>
          </a:xfrm>
          <a:prstGeom prst="rect">
            <a:avLst/>
          </a:prstGeom>
        </p:spPr>
      </p:pic>
      <p:pic>
        <p:nvPicPr>
          <p:cNvPr id="14" name="Picture 6">
            <a:extLst>
              <a:ext uri="{FF2B5EF4-FFF2-40B4-BE49-F238E27FC236}">
                <a16:creationId xmlns:a16="http://schemas.microsoft.com/office/drawing/2014/main" id="{C2C31713-6379-4A13-E5A8-958A8433F44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8719742" y="3815833"/>
            <a:ext cx="2696032"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605D3900-AB65-CAC9-8BF1-C418C9CFEFFC}"/>
              </a:ext>
            </a:extLst>
          </p:cNvPr>
          <p:cNvSpPr txBox="1"/>
          <p:nvPr/>
        </p:nvSpPr>
        <p:spPr>
          <a:xfrm>
            <a:off x="375616" y="2433494"/>
            <a:ext cx="5987084" cy="1754326"/>
          </a:xfrm>
          <a:prstGeom prst="rect">
            <a:avLst/>
          </a:prstGeom>
          <a:noFill/>
        </p:spPr>
        <p:txBody>
          <a:bodyPr wrap="square">
            <a:spAutoFit/>
          </a:bodyPr>
          <a:lstStyle/>
          <a:p>
            <a:r>
              <a:rPr lang="da-DK" sz="3200" dirty="0">
                <a:solidFill>
                  <a:srgbClr val="400000"/>
                </a:solidFill>
                <a:latin typeface="Poppins "/>
              </a:rPr>
              <a:t>Få ny inspiration og hjertesunde opskrifter på </a:t>
            </a:r>
            <a:r>
              <a:rPr lang="da-DK" sz="4000" dirty="0">
                <a:solidFill>
                  <a:srgbClr val="F74030"/>
                </a:solidFill>
                <a:latin typeface="+mj-lt"/>
              </a:rPr>
              <a:t>Hjerteforeningen.dk</a:t>
            </a:r>
          </a:p>
        </p:txBody>
      </p:sp>
    </p:spTree>
    <p:extLst>
      <p:ext uri="{BB962C8B-B14F-4D97-AF65-F5344CB8AC3E}">
        <p14:creationId xmlns:p14="http://schemas.microsoft.com/office/powerpoint/2010/main" val="295845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0F7F-1CCE-518F-18A1-14628DDE1A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11875D-6E79-436B-2CE9-D10B8E2C7CA5}"/>
              </a:ext>
            </a:extLst>
          </p:cNvPr>
          <p:cNvSpPr>
            <a:spLocks noGrp="1"/>
          </p:cNvSpPr>
          <p:nvPr>
            <p:ph type="title"/>
          </p:nvPr>
        </p:nvSpPr>
        <p:spPr>
          <a:xfrm>
            <a:off x="538800" y="270000"/>
            <a:ext cx="5446800" cy="743478"/>
          </a:xfrm>
        </p:spPr>
        <p:txBody>
          <a:bodyPr anchor="b">
            <a:normAutofit/>
          </a:bodyPr>
          <a:lstStyle/>
          <a:p>
            <a:r>
              <a:rPr lang="da-DK" dirty="0"/>
              <a:t>Opsummering</a:t>
            </a:r>
          </a:p>
        </p:txBody>
      </p:sp>
      <p:sp>
        <p:nvSpPr>
          <p:cNvPr id="28" name="Subtitle 2">
            <a:extLst>
              <a:ext uri="{FF2B5EF4-FFF2-40B4-BE49-F238E27FC236}">
                <a16:creationId xmlns:a16="http://schemas.microsoft.com/office/drawing/2014/main" id="{7A9644B7-1133-287B-2637-64647BA425DA}"/>
              </a:ext>
            </a:extLst>
          </p:cNvPr>
          <p:cNvSpPr>
            <a:spLocks noGrp="1"/>
          </p:cNvSpPr>
          <p:nvPr>
            <p:ph type="subTitle" idx="13"/>
          </p:nvPr>
        </p:nvSpPr>
        <p:spPr>
          <a:xfrm>
            <a:off x="540000" y="1818000"/>
            <a:ext cx="5464800" cy="291600"/>
          </a:xfrm>
        </p:spPr>
        <p:txBody>
          <a:bodyPr/>
          <a:lstStyle/>
          <a:p>
            <a:endParaRPr lang="en-US"/>
          </a:p>
        </p:txBody>
      </p:sp>
      <p:sp>
        <p:nvSpPr>
          <p:cNvPr id="30" name="Text Placeholder 4">
            <a:extLst>
              <a:ext uri="{FF2B5EF4-FFF2-40B4-BE49-F238E27FC236}">
                <a16:creationId xmlns:a16="http://schemas.microsoft.com/office/drawing/2014/main" id="{946B9AAC-ACD6-9B78-A28B-F8C90507442E}"/>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97906092-4368-472C-8157-1F023D93D82D}"/>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3F4BD363-EFC0-E9BF-0B86-BA0DA0F1D12F}"/>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22</a:t>
            </a:fld>
            <a:endParaRPr lang="da-DK"/>
          </a:p>
        </p:txBody>
      </p:sp>
      <p:graphicFrame>
        <p:nvGraphicFramePr>
          <p:cNvPr id="31" name="Pladsholder til indhold 3">
            <a:extLst>
              <a:ext uri="{FF2B5EF4-FFF2-40B4-BE49-F238E27FC236}">
                <a16:creationId xmlns:a16="http://schemas.microsoft.com/office/drawing/2014/main" id="{FB5553F4-F716-F392-F30F-A027297A63E8}"/>
              </a:ext>
            </a:extLst>
          </p:cNvPr>
          <p:cNvGraphicFramePr>
            <a:graphicFrameLocks noGrp="1"/>
          </p:cNvGraphicFramePr>
          <p:nvPr>
            <p:ph type="dgm" sz="quarter" idx="18"/>
            <p:extLst>
              <p:ext uri="{D42A27DB-BD31-4B8C-83A1-F6EECF244321}">
                <p14:modId xmlns:p14="http://schemas.microsoft.com/office/powerpoint/2010/main" val="1916366788"/>
              </p:ext>
            </p:extLst>
          </p:nvPr>
        </p:nvGraphicFramePr>
        <p:xfrm>
          <a:off x="6365381" y="719206"/>
          <a:ext cx="5104800" cy="54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ladsholder til indhold 32" descr="Et billede, der indeholder ret, mad, salat, ingrediens&#10;&#10;AI-genereret indhold kan være ukorrekt.">
            <a:extLst>
              <a:ext uri="{FF2B5EF4-FFF2-40B4-BE49-F238E27FC236}">
                <a16:creationId xmlns:a16="http://schemas.microsoft.com/office/drawing/2014/main" id="{2D92F2CE-07EF-FC5D-8168-1DA80DBD8A58}"/>
              </a:ext>
            </a:extLst>
          </p:cNvPr>
          <p:cNvPicPr>
            <a:picLocks noGrp="1" noChangeAspect="1"/>
          </p:cNvPicPr>
          <p:nvPr>
            <p:ph idx="1"/>
          </p:nvPr>
        </p:nvPicPr>
        <p:blipFill>
          <a:blip r:embed="rId7" cstate="screen">
            <a:extLst>
              <a:ext uri="{28A0092B-C50C-407E-A947-70E740481C1C}">
                <a14:useLocalDpi xmlns:a14="http://schemas.microsoft.com/office/drawing/2010/main" val="0"/>
              </a:ext>
            </a:extLst>
          </a:blip>
          <a:srcRect/>
          <a:stretch>
            <a:fillRect/>
          </a:stretch>
        </p:blipFill>
        <p:spPr>
          <a:xfrm rot="5400000">
            <a:off x="1382016" y="2497259"/>
            <a:ext cx="3470707" cy="3613081"/>
          </a:xfrm>
        </p:spPr>
      </p:pic>
    </p:spTree>
    <p:extLst>
      <p:ext uri="{BB962C8B-B14F-4D97-AF65-F5344CB8AC3E}">
        <p14:creationId xmlns:p14="http://schemas.microsoft.com/office/powerpoint/2010/main" val="168251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8A389CD3-E018-9F4B-9D24-BC62A02BEC68}"/>
              </a:ext>
            </a:extLst>
          </p:cNvPr>
          <p:cNvSpPr>
            <a:spLocks noGrp="1"/>
          </p:cNvSpPr>
          <p:nvPr>
            <p:ph type="ftr" sz="quarter" idx="16"/>
          </p:nvPr>
        </p:nvSpPr>
        <p:spPr/>
        <p:txBody>
          <a:bodyPr/>
          <a:lstStyle/>
          <a:p>
            <a:r>
              <a:rPr lang="da-DK" dirty="0"/>
              <a:t>Hjerteforeningen</a:t>
            </a:r>
          </a:p>
        </p:txBody>
      </p:sp>
      <p:sp>
        <p:nvSpPr>
          <p:cNvPr id="3" name="Pladsholder til slidenummer 2">
            <a:extLst>
              <a:ext uri="{FF2B5EF4-FFF2-40B4-BE49-F238E27FC236}">
                <a16:creationId xmlns:a16="http://schemas.microsoft.com/office/drawing/2014/main" id="{2F765916-6417-4649-C285-A8FD1DFB6C2B}"/>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6" name="Title 5">
            <a:extLst>
              <a:ext uri="{FF2B5EF4-FFF2-40B4-BE49-F238E27FC236}">
                <a16:creationId xmlns:a16="http://schemas.microsoft.com/office/drawing/2014/main" id="{D8C8A42C-F96A-F9B4-6F1D-6542B0C5D0C0}"/>
              </a:ext>
            </a:extLst>
          </p:cNvPr>
          <p:cNvSpPr>
            <a:spLocks noGrp="1"/>
          </p:cNvSpPr>
          <p:nvPr>
            <p:ph type="ctrTitle"/>
          </p:nvPr>
        </p:nvSpPr>
        <p:spPr>
          <a:xfrm>
            <a:off x="2288130" y="2097523"/>
            <a:ext cx="7400700" cy="1985964"/>
          </a:xfrm>
        </p:spPr>
        <p:txBody>
          <a:bodyPr/>
          <a:lstStyle/>
          <a:p>
            <a:pPr algn="ctr"/>
            <a:r>
              <a:rPr lang="da-DK" sz="4400" dirty="0"/>
              <a:t>Få mere information på:</a:t>
            </a:r>
            <a:br>
              <a:rPr lang="da-DK" sz="4000" dirty="0"/>
            </a:br>
            <a:r>
              <a:rPr lang="da-DK" sz="3600" dirty="0">
                <a:solidFill>
                  <a:srgbClr val="EFE6DD"/>
                </a:solidFill>
                <a:latin typeface="Poppins "/>
              </a:rPr>
              <a:t>Hjerteforeningen.dk</a:t>
            </a:r>
            <a:br>
              <a:rPr lang="da-DK" sz="3600" dirty="0">
                <a:solidFill>
                  <a:srgbClr val="EFE6DD"/>
                </a:solidFill>
                <a:latin typeface="Poppins "/>
              </a:rPr>
            </a:br>
            <a:r>
              <a:rPr lang="da-DK" sz="3600" dirty="0">
                <a:solidFill>
                  <a:srgbClr val="EFE6DD"/>
                </a:solidFill>
                <a:latin typeface="Poppins "/>
              </a:rPr>
              <a:t>Hjertelinjen 7025 0000</a:t>
            </a:r>
            <a:br>
              <a:rPr lang="da-DK" sz="4000" dirty="0"/>
            </a:br>
            <a:br>
              <a:rPr lang="da-DK" sz="4000" dirty="0"/>
            </a:br>
            <a:br>
              <a:rPr lang="da-DK" sz="4400" dirty="0"/>
            </a:br>
            <a:r>
              <a:rPr lang="da-DK" sz="4400" dirty="0">
                <a:solidFill>
                  <a:srgbClr val="CFAAF6"/>
                </a:solidFill>
              </a:rPr>
              <a:t>Spørgsmål?</a:t>
            </a:r>
          </a:p>
        </p:txBody>
      </p:sp>
      <p:sp>
        <p:nvSpPr>
          <p:cNvPr id="7" name="Text Placeholder 6">
            <a:extLst>
              <a:ext uri="{FF2B5EF4-FFF2-40B4-BE49-F238E27FC236}">
                <a16:creationId xmlns:a16="http://schemas.microsoft.com/office/drawing/2014/main" id="{AE5D74B9-A096-67FA-72CE-A5AF2E06996A}"/>
              </a:ext>
            </a:extLst>
          </p:cNvPr>
          <p:cNvSpPr>
            <a:spLocks noGrp="1"/>
          </p:cNvSpPr>
          <p:nvPr>
            <p:ph type="body" sz="quarter" idx="18"/>
          </p:nvPr>
        </p:nvSpPr>
        <p:spPr/>
        <p:txBody>
          <a:bodyPr/>
          <a:lstStyle/>
          <a:p>
            <a:endParaRPr lang="da-DK"/>
          </a:p>
        </p:txBody>
      </p:sp>
      <p:sp>
        <p:nvSpPr>
          <p:cNvPr id="8" name="Text Placeholder 7">
            <a:extLst>
              <a:ext uri="{FF2B5EF4-FFF2-40B4-BE49-F238E27FC236}">
                <a16:creationId xmlns:a16="http://schemas.microsoft.com/office/drawing/2014/main" id="{4CFEBD1E-8E8A-6613-BFF8-E85630A500BA}"/>
              </a:ext>
            </a:extLst>
          </p:cNvPr>
          <p:cNvSpPr>
            <a:spLocks noGrp="1"/>
          </p:cNvSpPr>
          <p:nvPr>
            <p:ph type="body" sz="quarter" idx="19"/>
          </p:nvPr>
        </p:nvSpPr>
        <p:spPr/>
        <p:txBody>
          <a:bodyPr/>
          <a:lstStyle/>
          <a:p>
            <a:endParaRPr lang="da-DK"/>
          </a:p>
        </p:txBody>
      </p:sp>
      <p:sp>
        <p:nvSpPr>
          <p:cNvPr id="9" name="Text Placeholder 8">
            <a:extLst>
              <a:ext uri="{FF2B5EF4-FFF2-40B4-BE49-F238E27FC236}">
                <a16:creationId xmlns:a16="http://schemas.microsoft.com/office/drawing/2014/main" id="{8EB41948-570D-0BF0-4598-EA1251579695}"/>
              </a:ext>
            </a:extLst>
          </p:cNvPr>
          <p:cNvSpPr>
            <a:spLocks noGrp="1"/>
          </p:cNvSpPr>
          <p:nvPr>
            <p:ph type="body" sz="quarter" idx="21"/>
          </p:nvPr>
        </p:nvSpPr>
        <p:spPr/>
        <p:txBody>
          <a:bodyPr/>
          <a:lstStyle/>
          <a:p>
            <a:endParaRPr lang="da-DK"/>
          </a:p>
        </p:txBody>
      </p:sp>
      <p:sp>
        <p:nvSpPr>
          <p:cNvPr id="11" name="Text Placeholder 10">
            <a:extLst>
              <a:ext uri="{FF2B5EF4-FFF2-40B4-BE49-F238E27FC236}">
                <a16:creationId xmlns:a16="http://schemas.microsoft.com/office/drawing/2014/main" id="{0F7290B3-64C5-EA8B-1D28-5F301B38428F}"/>
              </a:ext>
            </a:extLst>
          </p:cNvPr>
          <p:cNvSpPr>
            <a:spLocks noGrp="1"/>
          </p:cNvSpPr>
          <p:nvPr>
            <p:ph type="body" sz="quarter" idx="22"/>
          </p:nvPr>
        </p:nvSpPr>
        <p:spPr/>
        <p:txBody>
          <a:bodyPr/>
          <a:lstStyle/>
          <a:p>
            <a:endParaRPr lang="da-DK"/>
          </a:p>
        </p:txBody>
      </p:sp>
      <p:sp>
        <p:nvSpPr>
          <p:cNvPr id="10" name="Link">
            <a:hlinkClick r:id="rId2"/>
            <a:extLst>
              <a:ext uri="{FF2B5EF4-FFF2-40B4-BE49-F238E27FC236}">
                <a16:creationId xmlns:a16="http://schemas.microsoft.com/office/drawing/2014/main" id="{5B934A5B-2858-5BE8-28D5-8D759EC7E636}"/>
              </a:ext>
            </a:extLst>
          </p:cNvPr>
          <p:cNvSpPr>
            <a:spLocks noGrp="1" noRot="1" noMove="1" noResize="1" noEditPoints="1" noAdjustHandles="1" noChangeArrowheads="1" noChangeShapeType="1"/>
          </p:cNvSpPr>
          <p:nvPr/>
        </p:nvSpPr>
        <p:spPr>
          <a:xfrm>
            <a:off x="9948863" y="5791200"/>
            <a:ext cx="1900237"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97484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29864-6904-B0B6-9A94-0720E13B0E17}"/>
              </a:ext>
            </a:extLst>
          </p:cNvPr>
          <p:cNvSpPr>
            <a:spLocks noGrp="1"/>
          </p:cNvSpPr>
          <p:nvPr>
            <p:ph type="title"/>
          </p:nvPr>
        </p:nvSpPr>
        <p:spPr/>
        <p:txBody>
          <a:bodyPr/>
          <a:lstStyle/>
          <a:p>
            <a:r>
              <a:rPr lang="da-DK" dirty="0"/>
              <a:t>Fokus i kost ved atrieflimren</a:t>
            </a:r>
          </a:p>
        </p:txBody>
      </p:sp>
      <p:sp>
        <p:nvSpPr>
          <p:cNvPr id="3" name="Undertitel 2">
            <a:extLst>
              <a:ext uri="{FF2B5EF4-FFF2-40B4-BE49-F238E27FC236}">
                <a16:creationId xmlns:a16="http://schemas.microsoft.com/office/drawing/2014/main" id="{E47A7491-1EFE-1A02-94CF-DD4A9CCB0769}"/>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8E6A999D-0937-BD63-579F-EF473BAD6974}"/>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CEFBBDA1-9E70-926D-780D-ED7360E031DB}"/>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84CBDA62-C183-0123-7A0A-0ECA831A022F}"/>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8" name="Pladsholder til tekst 7">
            <a:extLst>
              <a:ext uri="{FF2B5EF4-FFF2-40B4-BE49-F238E27FC236}">
                <a16:creationId xmlns:a16="http://schemas.microsoft.com/office/drawing/2014/main" id="{FB40C77E-F74A-44E2-5C3A-0F684A69D2F3}"/>
              </a:ext>
            </a:extLst>
          </p:cNvPr>
          <p:cNvSpPr>
            <a:spLocks noGrp="1"/>
          </p:cNvSpPr>
          <p:nvPr>
            <p:ph type="body" sz="quarter" idx="18"/>
          </p:nvPr>
        </p:nvSpPr>
        <p:spPr/>
        <p:txBody>
          <a:bodyPr/>
          <a:lstStyle/>
          <a:p>
            <a:pPr marL="179388" lvl="1" indent="-179388">
              <a:lnSpc>
                <a:spcPct val="200000"/>
              </a:lnSpc>
              <a:buClr>
                <a:srgbClr val="F74030"/>
              </a:buClr>
            </a:pPr>
            <a:r>
              <a:rPr lang="da-DK" sz="1800"/>
              <a:t>Spis hjertesundt</a:t>
            </a:r>
          </a:p>
          <a:p>
            <a:pPr marL="179388" lvl="1" indent="-179388">
              <a:buClr>
                <a:srgbClr val="F74030"/>
              </a:buClr>
            </a:pPr>
            <a:endParaRPr lang="da-DK" sz="1800"/>
          </a:p>
          <a:p>
            <a:pPr marL="179388" lvl="1" indent="-179388">
              <a:buClr>
                <a:srgbClr val="F74030"/>
              </a:buClr>
            </a:pPr>
            <a:r>
              <a:rPr lang="da-DK" sz="1800"/>
              <a:t>Hold dit BMI &lt;27</a:t>
            </a:r>
          </a:p>
          <a:p>
            <a:pPr marL="179388" lvl="1" indent="-179388">
              <a:buClr>
                <a:srgbClr val="F74030"/>
              </a:buClr>
            </a:pPr>
            <a:endParaRPr lang="da-DK" sz="1800"/>
          </a:p>
          <a:p>
            <a:pPr marL="179388" lvl="1" indent="-179388">
              <a:buClr>
                <a:srgbClr val="F74030"/>
              </a:buClr>
            </a:pPr>
            <a:r>
              <a:rPr lang="da-DK" sz="1800"/>
              <a:t>Begræns alkohol</a:t>
            </a:r>
          </a:p>
          <a:p>
            <a:pPr marL="179388" lvl="1" indent="-179388">
              <a:buClr>
                <a:srgbClr val="F74030"/>
              </a:buClr>
            </a:pPr>
            <a:endParaRPr lang="da-DK" sz="1800"/>
          </a:p>
          <a:p>
            <a:pPr marL="179388" lvl="1" indent="-179388">
              <a:buClr>
                <a:srgbClr val="F74030"/>
              </a:buClr>
            </a:pPr>
            <a:r>
              <a:rPr lang="da-DK" sz="1800"/>
              <a:t>Begræns salt og hold et sundt blodtryk</a:t>
            </a:r>
          </a:p>
          <a:p>
            <a:pPr marL="179388" lvl="1" indent="-179388">
              <a:buClr>
                <a:srgbClr val="F74030"/>
              </a:buClr>
            </a:pPr>
            <a:endParaRPr lang="da-DK" sz="1800"/>
          </a:p>
          <a:p>
            <a:pPr marL="179388" lvl="1" indent="-179388">
              <a:buClr>
                <a:srgbClr val="F74030"/>
              </a:buClr>
            </a:pPr>
            <a:r>
              <a:rPr lang="da-DK" sz="1800"/>
              <a:t>Skru op for motionen</a:t>
            </a:r>
          </a:p>
          <a:p>
            <a:endParaRPr lang="da-DK" dirty="0"/>
          </a:p>
        </p:txBody>
      </p:sp>
      <p:pic>
        <p:nvPicPr>
          <p:cNvPr id="9"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C600C7AD-8AE4-96D8-5FA9-A8CFCB73C1A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4254"/>
          <a:stretch>
            <a:fillRect/>
          </a:stretch>
        </p:blipFill>
        <p:spPr bwMode="auto">
          <a:xfrm>
            <a:off x="540000" y="2524125"/>
            <a:ext cx="5446800" cy="379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1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12FDBFEC-6656-0924-51CA-8928922FC2BC}"/>
              </a:ext>
            </a:extLst>
          </p:cNvPr>
          <p:cNvSpPr>
            <a:spLocks noGrp="1"/>
          </p:cNvSpPr>
          <p:nvPr>
            <p:ph type="ftr" sz="quarter" idx="11"/>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A546F224-6389-B548-D101-D6E77FF15279}"/>
              </a:ext>
            </a:extLst>
          </p:cNvPr>
          <p:cNvSpPr>
            <a:spLocks noGrp="1"/>
          </p:cNvSpPr>
          <p:nvPr>
            <p:ph type="sldNum" sz="quarter" idx="12"/>
          </p:nvPr>
        </p:nvSpPr>
        <p:spPr/>
        <p:txBody>
          <a:bodyPr/>
          <a:lstStyle/>
          <a:p>
            <a:fld id="{24C8C45C-947F-4981-8B3F-4F32E973C901}" type="slidenum">
              <a:rPr lang="da-DK" smtClean="0"/>
              <a:pPr/>
              <a:t>4</a:t>
            </a:fld>
            <a:endParaRPr lang="da-DK" dirty="0"/>
          </a:p>
        </p:txBody>
      </p:sp>
      <p:pic>
        <p:nvPicPr>
          <p:cNvPr id="4" name="Picture 2" descr="BMI-beregner – beregn nemt om din vægt er sund | I FORM">
            <a:extLst>
              <a:ext uri="{FF2B5EF4-FFF2-40B4-BE49-F238E27FC236}">
                <a16:creationId xmlns:a16="http://schemas.microsoft.com/office/drawing/2014/main" id="{622FE370-CC56-4C27-36D3-108026E5CF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8879" y="707902"/>
            <a:ext cx="7035800" cy="5442195"/>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A66A27A0-F85D-10E9-C0FC-6D2099B1B2CA}"/>
              </a:ext>
            </a:extLst>
          </p:cNvPr>
          <p:cNvSpPr txBox="1"/>
          <p:nvPr/>
        </p:nvSpPr>
        <p:spPr>
          <a:xfrm>
            <a:off x="499611" y="1371129"/>
            <a:ext cx="3519373" cy="4115742"/>
          </a:xfrm>
          <a:prstGeom prst="rect">
            <a:avLst/>
          </a:prstGeom>
          <a:noFill/>
        </p:spPr>
        <p:txBody>
          <a:bodyPr wrap="square" lIns="0" tIns="0" rIns="0" bIns="0" rtlCol="0">
            <a:spAutoFit/>
          </a:bodyPr>
          <a:lstStyle/>
          <a:p>
            <a:pPr marL="342900" indent="-342900">
              <a:lnSpc>
                <a:spcPct val="150000"/>
              </a:lnSpc>
              <a:buClr>
                <a:srgbClr val="F74030"/>
              </a:buClr>
              <a:buFont typeface="Arial" panose="020B0604020202020204" pitchFamily="34" charset="0"/>
              <a:buChar char="•"/>
            </a:pPr>
            <a:r>
              <a:rPr lang="da-DK" dirty="0">
                <a:solidFill>
                  <a:srgbClr val="400000"/>
                </a:solidFill>
              </a:rPr>
              <a:t>For hvert ekstra 5 BMI-point</a:t>
            </a:r>
          </a:p>
          <a:p>
            <a:pPr marL="361950" lvl="1">
              <a:lnSpc>
                <a:spcPct val="150000"/>
              </a:lnSpc>
              <a:buClr>
                <a:srgbClr val="F74030"/>
              </a:buClr>
              <a:tabLst>
                <a:tab pos="361950" algn="l"/>
              </a:tabLst>
            </a:pPr>
            <a:r>
              <a:rPr lang="da-DK" dirty="0">
                <a:solidFill>
                  <a:srgbClr val="400000"/>
                </a:solidFill>
              </a:rPr>
              <a:t>Ved BMI &gt;25 stiger risikoen for atrieflimren med 13%</a:t>
            </a:r>
            <a:br>
              <a:rPr lang="da-DK" dirty="0">
                <a:solidFill>
                  <a:srgbClr val="400000"/>
                </a:solidFill>
              </a:rPr>
            </a:br>
            <a:endParaRPr lang="da-DK" dirty="0">
              <a:solidFill>
                <a:srgbClr val="400000"/>
              </a:solidFill>
            </a:endParaRPr>
          </a:p>
          <a:p>
            <a:pPr marL="342900" indent="-342900">
              <a:lnSpc>
                <a:spcPct val="150000"/>
              </a:lnSpc>
              <a:buClr>
                <a:srgbClr val="F74030"/>
              </a:buClr>
              <a:buFont typeface="Arial" panose="020B0604020202020204" pitchFamily="34" charset="0"/>
              <a:buChar char="•"/>
            </a:pPr>
            <a:r>
              <a:rPr lang="da-DK" dirty="0">
                <a:solidFill>
                  <a:srgbClr val="400000"/>
                </a:solidFill>
              </a:rPr>
              <a:t>Lavere vægt = Færre og kortere anfald af atrieflimren</a:t>
            </a:r>
          </a:p>
          <a:p>
            <a:pPr marL="342900" indent="-342900">
              <a:lnSpc>
                <a:spcPct val="150000"/>
              </a:lnSpc>
              <a:buClr>
                <a:srgbClr val="F74030"/>
              </a:buClr>
              <a:buFont typeface="Arial" panose="020B0604020202020204" pitchFamily="34" charset="0"/>
              <a:buChar char="•"/>
            </a:pPr>
            <a:endParaRPr lang="da-DK" dirty="0">
              <a:solidFill>
                <a:srgbClr val="400000"/>
              </a:solidFill>
            </a:endParaRPr>
          </a:p>
          <a:p>
            <a:pPr marL="342900" indent="-342900">
              <a:lnSpc>
                <a:spcPct val="150000"/>
              </a:lnSpc>
              <a:buClr>
                <a:srgbClr val="F74030"/>
              </a:buClr>
              <a:buFont typeface="Arial" panose="020B0604020202020204" pitchFamily="34" charset="0"/>
              <a:buChar char="•"/>
            </a:pPr>
            <a:r>
              <a:rPr lang="da-DK" dirty="0">
                <a:solidFill>
                  <a:srgbClr val="400000"/>
                </a:solidFill>
              </a:rPr>
              <a:t>Ved BMI &gt;27 anbefales vægttab på 10 %</a:t>
            </a:r>
          </a:p>
        </p:txBody>
      </p:sp>
      <p:cxnSp>
        <p:nvCxnSpPr>
          <p:cNvPr id="6" name="Lige forbindelse 5">
            <a:extLst>
              <a:ext uri="{FF2B5EF4-FFF2-40B4-BE49-F238E27FC236}">
                <a16:creationId xmlns:a16="http://schemas.microsoft.com/office/drawing/2014/main" id="{6BB2AD77-B969-5B77-8543-1B2DF031E32D}"/>
              </a:ext>
            </a:extLst>
          </p:cNvPr>
          <p:cNvCxnSpPr>
            <a:cxnSpLocks/>
          </p:cNvCxnSpPr>
          <p:nvPr/>
        </p:nvCxnSpPr>
        <p:spPr>
          <a:xfrm>
            <a:off x="4263299" y="707902"/>
            <a:ext cx="0" cy="5607340"/>
          </a:xfrm>
          <a:prstGeom prst="line">
            <a:avLst/>
          </a:prstGeom>
          <a:ln w="12700">
            <a:solidFill>
              <a:srgbClr val="F740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8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t billede, der indeholder mad, frugt og grønt, Naturlige fødevarer, Fødevaregruppe&#10;&#10;AI-genereret indhold kan være ukorrekt.">
            <a:extLst>
              <a:ext uri="{FF2B5EF4-FFF2-40B4-BE49-F238E27FC236}">
                <a16:creationId xmlns:a16="http://schemas.microsoft.com/office/drawing/2014/main" id="{1E5F4A55-3417-B185-24DB-71A7AB2CB52B}"/>
              </a:ext>
            </a:extLst>
          </p:cNvPr>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362325" y="539999"/>
            <a:ext cx="8290875" cy="5776663"/>
          </a:xfrm>
          <a:prstGeom prst="rect">
            <a:avLst/>
          </a:prstGeom>
          <a:solidFill>
            <a:srgbClr val="FFFFFF"/>
          </a:solidFill>
        </p:spPr>
      </p:pic>
      <p:sp>
        <p:nvSpPr>
          <p:cNvPr id="2" name="Titel 1">
            <a:extLst>
              <a:ext uri="{FF2B5EF4-FFF2-40B4-BE49-F238E27FC236}">
                <a16:creationId xmlns:a16="http://schemas.microsoft.com/office/drawing/2014/main" id="{E3C510AB-F291-9955-455B-5FE56302FB3F}"/>
              </a:ext>
            </a:extLst>
          </p:cNvPr>
          <p:cNvSpPr>
            <a:spLocks noGrp="1"/>
          </p:cNvSpPr>
          <p:nvPr>
            <p:ph type="ctrTitle"/>
          </p:nvPr>
        </p:nvSpPr>
        <p:spPr>
          <a:xfrm>
            <a:off x="423703" y="3517900"/>
            <a:ext cx="2660938" cy="2798762"/>
          </a:xfrm>
        </p:spPr>
        <p:txBody>
          <a:bodyPr anchor="b">
            <a:normAutofit/>
          </a:bodyPr>
          <a:lstStyle/>
          <a:p>
            <a:r>
              <a:rPr lang="da-DK" sz="3700" dirty="0">
                <a:solidFill>
                  <a:srgbClr val="CFAAF6"/>
                </a:solidFill>
              </a:rPr>
              <a:t>Hjertesund kost </a:t>
            </a:r>
            <a:br>
              <a:rPr lang="da-DK" sz="3700" dirty="0">
                <a:solidFill>
                  <a:srgbClr val="CFAAF6"/>
                </a:solidFill>
              </a:rPr>
            </a:br>
            <a:r>
              <a:rPr lang="da-DK" sz="3700" dirty="0">
                <a:solidFill>
                  <a:srgbClr val="CFAAF6"/>
                </a:solidFill>
              </a:rPr>
              <a:t>– de 5 F’er</a:t>
            </a:r>
          </a:p>
        </p:txBody>
      </p:sp>
      <p:sp>
        <p:nvSpPr>
          <p:cNvPr id="13" name="Subtitle 3">
            <a:extLst>
              <a:ext uri="{FF2B5EF4-FFF2-40B4-BE49-F238E27FC236}">
                <a16:creationId xmlns:a16="http://schemas.microsoft.com/office/drawing/2014/main" id="{164FBC23-CDC2-BDA2-EACD-07F50628DF73}"/>
              </a:ext>
            </a:extLst>
          </p:cNvPr>
          <p:cNvSpPr>
            <a:spLocks noGrp="1"/>
          </p:cNvSpPr>
          <p:nvPr>
            <p:ph type="subTitle" idx="1"/>
          </p:nvPr>
        </p:nvSpPr>
        <p:spPr>
          <a:xfrm>
            <a:off x="423703" y="539999"/>
            <a:ext cx="2642938" cy="3425973"/>
          </a:xfrm>
        </p:spPr>
        <p:txBody>
          <a:bodyPr/>
          <a:lstStyle/>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edt fra planteriget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isk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rugt og grønt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uldkorn</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ysisk aktivitet</a:t>
            </a:r>
          </a:p>
          <a:p>
            <a:endParaRPr lang="en-US" dirty="0"/>
          </a:p>
        </p:txBody>
      </p:sp>
      <p:sp>
        <p:nvSpPr>
          <p:cNvPr id="15" name="Text Placeholder 4">
            <a:extLst>
              <a:ext uri="{FF2B5EF4-FFF2-40B4-BE49-F238E27FC236}">
                <a16:creationId xmlns:a16="http://schemas.microsoft.com/office/drawing/2014/main" id="{68923563-CB04-0CAB-65FA-6C9A2CFDB642}"/>
              </a:ext>
            </a:extLst>
          </p:cNvPr>
          <p:cNvSpPr>
            <a:spLocks noGrp="1"/>
          </p:cNvSpPr>
          <p:nvPr>
            <p:ph type="body" sz="quarter" idx="17"/>
          </p:nvPr>
        </p:nvSpPr>
        <p:spPr>
          <a:xfrm>
            <a:off x="3362325"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A099DFC2-120C-CC5D-E9B5-4973D3ACA239}"/>
              </a:ext>
            </a:extLst>
          </p:cNvPr>
          <p:cNvSpPr>
            <a:spLocks noGrp="1"/>
          </p:cNvSpPr>
          <p:nvPr>
            <p:ph type="ftr" sz="quarter" idx="19"/>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904C9222-7EEA-5E03-9D52-A8B2D3C0ED97}"/>
              </a:ext>
            </a:extLst>
          </p:cNvPr>
          <p:cNvSpPr>
            <a:spLocks noGrp="1"/>
          </p:cNvSpPr>
          <p:nvPr>
            <p:ph type="sldNum" sz="quarter" idx="20"/>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5</a:t>
            </a:fld>
            <a:endParaRPr lang="da-DK"/>
          </a:p>
        </p:txBody>
      </p:sp>
    </p:spTree>
    <p:extLst>
      <p:ext uri="{BB962C8B-B14F-4D97-AF65-F5344CB8AC3E}">
        <p14:creationId xmlns:p14="http://schemas.microsoft.com/office/powerpoint/2010/main" val="30823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728D6506-0C8F-1808-3220-7CD586553A82}"/>
              </a:ext>
            </a:extLst>
          </p:cNvPr>
          <p:cNvSpPr>
            <a:spLocks noGrp="1"/>
          </p:cNvSpPr>
          <p:nvPr>
            <p:ph type="title"/>
          </p:nvPr>
        </p:nvSpPr>
        <p:spPr>
          <a:xfrm>
            <a:off x="540000" y="466344"/>
            <a:ext cx="7994400" cy="1171656"/>
          </a:xfrm>
        </p:spPr>
        <p:txBody>
          <a:bodyPr vert="horz" lIns="0" tIns="0" rIns="0" bIns="0" rtlCol="0" anchor="t" anchorCtr="0">
            <a:normAutofit/>
          </a:bodyPr>
          <a:lstStyle/>
          <a:p>
            <a:r>
              <a:rPr lang="da-DK" kern="1200" dirty="0">
                <a:latin typeface="+mj-lt"/>
                <a:ea typeface="+mj-ea"/>
                <a:cs typeface="+mj-cs"/>
              </a:rPr>
              <a:t>Sund vægt og sunde vaner</a:t>
            </a:r>
          </a:p>
        </p:txBody>
      </p:sp>
      <p:sp>
        <p:nvSpPr>
          <p:cNvPr id="33" name="Subtitle 2">
            <a:extLst>
              <a:ext uri="{FF2B5EF4-FFF2-40B4-BE49-F238E27FC236}">
                <a16:creationId xmlns:a16="http://schemas.microsoft.com/office/drawing/2014/main" id="{B0DE0DF9-2F41-0012-C47E-E3351F292668}"/>
              </a:ext>
            </a:extLst>
          </p:cNvPr>
          <p:cNvSpPr>
            <a:spLocks noGrp="1"/>
          </p:cNvSpPr>
          <p:nvPr>
            <p:ph type="subTitle" idx="13"/>
          </p:nvPr>
        </p:nvSpPr>
        <p:spPr>
          <a:xfrm>
            <a:off x="540000" y="1818000"/>
            <a:ext cx="5464800" cy="291600"/>
          </a:xfrm>
        </p:spPr>
        <p:txBody>
          <a:bodyPr/>
          <a:lstStyle/>
          <a:p>
            <a:endParaRPr lang="en-US"/>
          </a:p>
        </p:txBody>
      </p:sp>
      <p:pic>
        <p:nvPicPr>
          <p:cNvPr id="6" name="Billede 5" descr="Et billede, der indeholder mad, frugt, krydderi, stilleben&#10;&#10;AI-genereret indhold kan være ukorrekt.">
            <a:extLst>
              <a:ext uri="{FF2B5EF4-FFF2-40B4-BE49-F238E27FC236}">
                <a16:creationId xmlns:a16="http://schemas.microsoft.com/office/drawing/2014/main" id="{79BCB3BC-E94F-2EB7-8FBB-E26978A330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000" y="2713183"/>
            <a:ext cx="5463074" cy="3414421"/>
          </a:xfrm>
          <a:prstGeom prst="rect">
            <a:avLst/>
          </a:prstGeom>
          <a:noFill/>
        </p:spPr>
      </p:pic>
      <p:sp>
        <p:nvSpPr>
          <p:cNvPr id="7" name="Tekstfelt 6">
            <a:extLst>
              <a:ext uri="{FF2B5EF4-FFF2-40B4-BE49-F238E27FC236}">
                <a16:creationId xmlns:a16="http://schemas.microsoft.com/office/drawing/2014/main" id="{8BEBF49B-FC87-2171-2384-D6813E5770A1}"/>
              </a:ext>
            </a:extLst>
          </p:cNvPr>
          <p:cNvSpPr txBox="1"/>
          <p:nvPr/>
        </p:nvSpPr>
        <p:spPr>
          <a:xfrm>
            <a:off x="6184900" y="1943100"/>
            <a:ext cx="5465763" cy="4373563"/>
          </a:xfrm>
          <a:prstGeom prst="rect">
            <a:avLst/>
          </a:prstGeom>
          <a:solidFill>
            <a:srgbClr val="EFE6DD"/>
          </a:solidFill>
        </p:spPr>
        <p:txBody>
          <a:bodyPr vert="horz" lIns="180000" tIns="180000" rIns="180000" bIns="180000" rtlCol="0" anchor="ctr">
            <a:normAutofit/>
          </a:bodyPr>
          <a:lstStyle/>
          <a:p>
            <a:pPr>
              <a:lnSpc>
                <a:spcPts val="2500"/>
              </a:lnSpc>
              <a:spcAft>
                <a:spcPts val="600"/>
              </a:spcAft>
            </a:pPr>
            <a:r>
              <a:rPr lang="da-DK" sz="1600" b="1" kern="1200" baseline="0" dirty="0">
                <a:solidFill>
                  <a:srgbClr val="400000"/>
                </a:solidFill>
                <a:latin typeface="+mn-lt"/>
                <a:ea typeface="+mn-ea"/>
                <a:cs typeface="+mn-cs"/>
              </a:rPr>
              <a:t>Portionsstørrelse</a:t>
            </a:r>
            <a:r>
              <a:rPr lang="da-DK" sz="1600" kern="1200" baseline="0" dirty="0">
                <a:solidFill>
                  <a:srgbClr val="400000"/>
                </a:solidFill>
                <a:latin typeface="+mn-lt"/>
                <a:ea typeface="+mn-ea"/>
                <a:cs typeface="+mn-cs"/>
              </a:rPr>
              <a:t> </a:t>
            </a:r>
          </a:p>
          <a:p>
            <a:pPr marL="180000" indent="-180000">
              <a:lnSpc>
                <a:spcPts val="2500"/>
              </a:lnSpc>
              <a:spcAft>
                <a:spcPts val="600"/>
              </a:spcAft>
              <a:buClr>
                <a:srgbClr val="F74030"/>
              </a:buClr>
              <a:buFont typeface="Arial" panose="020B0604020202020204" pitchFamily="34" charset="0"/>
              <a:buChar char="•"/>
            </a:pPr>
            <a:r>
              <a:rPr lang="da-DK" sz="1600" kern="1200" baseline="0" dirty="0" err="1">
                <a:solidFill>
                  <a:srgbClr val="400000"/>
                </a:solidFill>
                <a:latin typeface="+mn-lt"/>
                <a:ea typeface="+mn-ea"/>
                <a:cs typeface="+mn-cs"/>
              </a:rPr>
              <a:t>Downsize</a:t>
            </a:r>
            <a:r>
              <a:rPr lang="da-DK" sz="1600" kern="1200" baseline="0" dirty="0">
                <a:solidFill>
                  <a:srgbClr val="400000"/>
                </a:solidFill>
                <a:latin typeface="+mn-lt"/>
                <a:ea typeface="+mn-ea"/>
                <a:cs typeface="+mn-cs"/>
              </a:rPr>
              <a:t> og spis af mindre tallerkner</a:t>
            </a:r>
          </a:p>
          <a:p>
            <a:pPr marL="180000" indent="-180000">
              <a:lnSpc>
                <a:spcPts val="2500"/>
              </a:lnSpc>
              <a:spcAft>
                <a:spcPts val="600"/>
              </a:spcAft>
              <a:buClr>
                <a:srgbClr val="F74030"/>
              </a:buClr>
              <a:buFont typeface="Arial" panose="020B0604020202020204" pitchFamily="34" charset="0"/>
              <a:buChar char="•"/>
            </a:pPr>
            <a:endParaRPr lang="da-DK" sz="1600" kern="1200" baseline="0" dirty="0">
              <a:solidFill>
                <a:srgbClr val="400000"/>
              </a:solidFill>
              <a:latin typeface="+mn-lt"/>
              <a:ea typeface="+mn-ea"/>
              <a:cs typeface="+mn-cs"/>
            </a:endParaRPr>
          </a:p>
          <a:p>
            <a:pPr>
              <a:lnSpc>
                <a:spcPts val="2500"/>
              </a:lnSpc>
              <a:spcAft>
                <a:spcPts val="600"/>
              </a:spcAft>
            </a:pPr>
            <a:r>
              <a:rPr lang="da-DK" sz="1600" b="1" kern="1200" baseline="0" dirty="0">
                <a:solidFill>
                  <a:srgbClr val="400000"/>
                </a:solidFill>
                <a:latin typeface="+mn-lt"/>
                <a:ea typeface="+mn-ea"/>
                <a:cs typeface="+mn-cs"/>
              </a:rPr>
              <a:t>Madens placering </a:t>
            </a:r>
            <a:r>
              <a:rPr lang="da-DK" sz="1600" kern="1200" baseline="0" dirty="0">
                <a:solidFill>
                  <a:srgbClr val="400000"/>
                </a:solidFill>
                <a:latin typeface="+mn-lt"/>
                <a:ea typeface="+mn-ea"/>
                <a:cs typeface="+mn-cs"/>
              </a:rPr>
              <a:t>har betydning for din spisning </a:t>
            </a:r>
          </a:p>
          <a:p>
            <a:pPr marL="180000" indent="-180000">
              <a:lnSpc>
                <a:spcPts val="2500"/>
              </a:lnSpc>
              <a:spcAft>
                <a:spcPts val="600"/>
              </a:spcAft>
              <a:buClr>
                <a:srgbClr val="F74030"/>
              </a:buClr>
              <a:buFont typeface="Arial" panose="020B0604020202020204" pitchFamily="34" charset="0"/>
              <a:buChar char="•"/>
            </a:pPr>
            <a:r>
              <a:rPr lang="da-DK" sz="1600" kern="1200" baseline="0" dirty="0">
                <a:solidFill>
                  <a:srgbClr val="400000"/>
                </a:solidFill>
                <a:latin typeface="+mn-lt"/>
                <a:ea typeface="+mn-ea"/>
                <a:cs typeface="+mn-cs"/>
              </a:rPr>
              <a:t>Sæt det sunde valg indenfor en armlængde</a:t>
            </a:r>
          </a:p>
          <a:p>
            <a:pPr marL="180000" indent="-180000">
              <a:lnSpc>
                <a:spcPts val="2500"/>
              </a:lnSpc>
              <a:spcAft>
                <a:spcPts val="600"/>
              </a:spcAft>
              <a:buClr>
                <a:srgbClr val="F74030"/>
              </a:buClr>
              <a:buFont typeface="Arial" panose="020B0604020202020204" pitchFamily="34" charset="0"/>
              <a:buChar char="•"/>
            </a:pPr>
            <a:r>
              <a:rPr lang="da-DK" sz="1600" kern="1200" baseline="0" dirty="0">
                <a:solidFill>
                  <a:srgbClr val="400000"/>
                </a:solidFill>
                <a:latin typeface="+mn-lt"/>
                <a:ea typeface="+mn-ea"/>
                <a:cs typeface="+mn-cs"/>
              </a:rPr>
              <a:t>Klargør den sunde løsning på forhånd</a:t>
            </a:r>
          </a:p>
          <a:p>
            <a:pPr marL="180000" indent="-180000">
              <a:lnSpc>
                <a:spcPts val="2500"/>
              </a:lnSpc>
              <a:spcAft>
                <a:spcPts val="600"/>
              </a:spcAft>
              <a:buFont typeface="Arial" panose="020B0604020202020204" pitchFamily="34" charset="0"/>
              <a:buChar char="•"/>
            </a:pPr>
            <a:endParaRPr lang="da-DK" sz="1600" kern="1200" baseline="0" dirty="0">
              <a:solidFill>
                <a:srgbClr val="400000"/>
              </a:solidFill>
              <a:latin typeface="+mn-lt"/>
              <a:ea typeface="+mn-ea"/>
              <a:cs typeface="+mn-cs"/>
            </a:endParaRPr>
          </a:p>
          <a:p>
            <a:pPr>
              <a:lnSpc>
                <a:spcPts val="2500"/>
              </a:lnSpc>
              <a:spcAft>
                <a:spcPts val="600"/>
              </a:spcAft>
            </a:pPr>
            <a:r>
              <a:rPr lang="da-DK" sz="1600" b="1" kern="1200" baseline="0" dirty="0">
                <a:solidFill>
                  <a:srgbClr val="400000"/>
                </a:solidFill>
                <a:latin typeface="+mn-lt"/>
                <a:ea typeface="+mn-ea"/>
                <a:cs typeface="+mn-cs"/>
              </a:rPr>
              <a:t>Sunde indkøbsvaner </a:t>
            </a:r>
          </a:p>
          <a:p>
            <a:pPr marL="180000" indent="-180000">
              <a:lnSpc>
                <a:spcPts val="2500"/>
              </a:lnSpc>
              <a:spcAft>
                <a:spcPts val="600"/>
              </a:spcAft>
              <a:buClr>
                <a:srgbClr val="F74030"/>
              </a:buClr>
              <a:buFont typeface="Arial" panose="020B0604020202020204" pitchFamily="34" charset="0"/>
              <a:buChar char="•"/>
            </a:pPr>
            <a:r>
              <a:rPr lang="da-DK" sz="1600" kern="1200" baseline="0" dirty="0">
                <a:solidFill>
                  <a:srgbClr val="400000"/>
                </a:solidFill>
                <a:latin typeface="+mn-lt"/>
                <a:ea typeface="+mn-ea"/>
                <a:cs typeface="+mn-cs"/>
              </a:rPr>
              <a:t>Køb småt – du spiser mindre fra små poser</a:t>
            </a:r>
          </a:p>
          <a:p>
            <a:pPr marL="180000" indent="-180000">
              <a:lnSpc>
                <a:spcPts val="2500"/>
              </a:lnSpc>
              <a:spcAft>
                <a:spcPts val="600"/>
              </a:spcAft>
              <a:buClr>
                <a:srgbClr val="F74030"/>
              </a:buClr>
              <a:buFont typeface="Arial" panose="020B0604020202020204" pitchFamily="34" charset="0"/>
              <a:buChar char="•"/>
            </a:pPr>
            <a:r>
              <a:rPr lang="da-DK" sz="1600" kern="1200" baseline="0" dirty="0">
                <a:solidFill>
                  <a:srgbClr val="400000"/>
                </a:solidFill>
                <a:latin typeface="+mn-lt"/>
                <a:ea typeface="+mn-ea"/>
                <a:cs typeface="+mn-cs"/>
              </a:rPr>
              <a:t>Jo mere slik du har -  jo mere spiser du</a:t>
            </a:r>
          </a:p>
        </p:txBody>
      </p:sp>
      <p:sp>
        <p:nvSpPr>
          <p:cNvPr id="35" name="Text Placeholder 5">
            <a:extLst>
              <a:ext uri="{FF2B5EF4-FFF2-40B4-BE49-F238E27FC236}">
                <a16:creationId xmlns:a16="http://schemas.microsoft.com/office/drawing/2014/main" id="{DD376FB8-6952-3E3B-1526-E3B48EAF2686}"/>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4C63DDB6-20BC-2BAE-2217-D00E30314228}"/>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AA0FBD8B-A58D-CD60-04A8-E34BED43FB91}"/>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6</a:t>
            </a:fld>
            <a:endParaRPr lang="da-DK"/>
          </a:p>
        </p:txBody>
      </p:sp>
    </p:spTree>
    <p:extLst>
      <p:ext uri="{BB962C8B-B14F-4D97-AF65-F5344CB8AC3E}">
        <p14:creationId xmlns:p14="http://schemas.microsoft.com/office/powerpoint/2010/main" val="83446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3827C-C4A5-6439-D1D0-96E67624E9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942233-BBC7-7569-2333-1533F6D57D12}"/>
              </a:ext>
            </a:extLst>
          </p:cNvPr>
          <p:cNvSpPr>
            <a:spLocks noGrp="1"/>
          </p:cNvSpPr>
          <p:nvPr>
            <p:ph type="title"/>
          </p:nvPr>
        </p:nvSpPr>
        <p:spPr>
          <a:xfrm>
            <a:off x="540000" y="613421"/>
            <a:ext cx="5446800" cy="1171656"/>
          </a:xfrm>
        </p:spPr>
        <p:txBody>
          <a:bodyPr/>
          <a:lstStyle/>
          <a:p>
            <a:r>
              <a:rPr lang="da-DK" dirty="0"/>
              <a:t>Hvilken model passer til dig?</a:t>
            </a:r>
          </a:p>
        </p:txBody>
      </p:sp>
      <p:sp>
        <p:nvSpPr>
          <p:cNvPr id="7" name="Pladsholder til tekst 6">
            <a:extLst>
              <a:ext uri="{FF2B5EF4-FFF2-40B4-BE49-F238E27FC236}">
                <a16:creationId xmlns:a16="http://schemas.microsoft.com/office/drawing/2014/main" id="{253AAD83-6F5D-8D23-979E-F53E2FDCCF3C}"/>
              </a:ext>
            </a:extLst>
          </p:cNvPr>
          <p:cNvSpPr>
            <a:spLocks noGrp="1"/>
          </p:cNvSpPr>
          <p:nvPr>
            <p:ph type="body" sz="quarter" idx="17"/>
          </p:nvPr>
        </p:nvSpPr>
        <p:spPr/>
        <p:txBody>
          <a:bodyPr/>
          <a:lstStyle/>
          <a:p>
            <a:endParaRPr lang="da-DK"/>
          </a:p>
        </p:txBody>
      </p:sp>
      <p:sp>
        <p:nvSpPr>
          <p:cNvPr id="9" name="Pladsholder til slidenummer 8">
            <a:extLst>
              <a:ext uri="{FF2B5EF4-FFF2-40B4-BE49-F238E27FC236}">
                <a16:creationId xmlns:a16="http://schemas.microsoft.com/office/drawing/2014/main" id="{EA6BB775-4676-5A5E-FA5A-9435A923D70E}"/>
              </a:ext>
            </a:extLst>
          </p:cNvPr>
          <p:cNvSpPr>
            <a:spLocks noGrp="1"/>
          </p:cNvSpPr>
          <p:nvPr>
            <p:ph type="sldNum" sz="quarter" idx="12"/>
          </p:nvPr>
        </p:nvSpPr>
        <p:spPr/>
        <p:txBody>
          <a:bodyPr/>
          <a:lstStyle/>
          <a:p>
            <a:fld id="{24C8C45C-947F-4981-8B3F-4F32E973C901}" type="slidenum">
              <a:rPr lang="da-DK" smtClean="0"/>
              <a:pPr/>
              <a:t>7</a:t>
            </a:fld>
            <a:endParaRPr lang="da-DK" dirty="0"/>
          </a:p>
        </p:txBody>
      </p:sp>
      <p:grpSp>
        <p:nvGrpSpPr>
          <p:cNvPr id="10" name="Gruppe 9">
            <a:extLst>
              <a:ext uri="{FF2B5EF4-FFF2-40B4-BE49-F238E27FC236}">
                <a16:creationId xmlns:a16="http://schemas.microsoft.com/office/drawing/2014/main" id="{7622C3B9-A8A9-5B03-B3E6-9864378F34C9}"/>
              </a:ext>
            </a:extLst>
          </p:cNvPr>
          <p:cNvGrpSpPr/>
          <p:nvPr/>
        </p:nvGrpSpPr>
        <p:grpSpPr>
          <a:xfrm>
            <a:off x="4342242" y="3150883"/>
            <a:ext cx="3185174" cy="3079073"/>
            <a:chOff x="7958334" y="2385018"/>
            <a:chExt cx="3008207" cy="2939327"/>
          </a:xfrm>
        </p:grpSpPr>
        <p:grpSp>
          <p:nvGrpSpPr>
            <p:cNvPr id="11" name="Gruppe 10">
              <a:extLst>
                <a:ext uri="{FF2B5EF4-FFF2-40B4-BE49-F238E27FC236}">
                  <a16:creationId xmlns:a16="http://schemas.microsoft.com/office/drawing/2014/main" id="{A3B8CF8C-2E95-3CA7-FA38-D0B2CA1D01E9}"/>
                </a:ext>
              </a:extLst>
            </p:cNvPr>
            <p:cNvGrpSpPr/>
            <p:nvPr/>
          </p:nvGrpSpPr>
          <p:grpSpPr>
            <a:xfrm>
              <a:off x="7967392" y="2385018"/>
              <a:ext cx="2999149" cy="2939327"/>
              <a:chOff x="7967392" y="2385018"/>
              <a:chExt cx="2999149" cy="2939327"/>
            </a:xfrm>
          </p:grpSpPr>
          <p:pic>
            <p:nvPicPr>
              <p:cNvPr id="13" name="Picture 4" descr="Spis på den rigtige tallerken - Hjerteforeningen">
                <a:extLst>
                  <a:ext uri="{FF2B5EF4-FFF2-40B4-BE49-F238E27FC236}">
                    <a16:creationId xmlns:a16="http://schemas.microsoft.com/office/drawing/2014/main" id="{BA4D35DA-6C85-DB7B-FFD7-5DDACAD421E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053"/>
              <a:stretch/>
            </p:blipFill>
            <p:spPr bwMode="auto">
              <a:xfrm>
                <a:off x="7967392" y="2385018"/>
                <a:ext cx="2883112" cy="2939327"/>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14" name="Gruppe 13">
                <a:extLst>
                  <a:ext uri="{FF2B5EF4-FFF2-40B4-BE49-F238E27FC236}">
                    <a16:creationId xmlns:a16="http://schemas.microsoft.com/office/drawing/2014/main" id="{31A621DD-FEE1-7061-847D-16912C9637E4}"/>
                  </a:ext>
                </a:extLst>
              </p:cNvPr>
              <p:cNvGrpSpPr/>
              <p:nvPr/>
            </p:nvGrpSpPr>
            <p:grpSpPr>
              <a:xfrm>
                <a:off x="8458111" y="2596023"/>
                <a:ext cx="2508430" cy="2219133"/>
                <a:chOff x="8704948" y="2132898"/>
                <a:chExt cx="2508430" cy="2219133"/>
              </a:xfrm>
            </p:grpSpPr>
            <p:pic>
              <p:nvPicPr>
                <p:cNvPr id="15" name="Picture 6" descr="Vegetable  vegetables illustration stock illustrations">
                  <a:extLst>
                    <a:ext uri="{FF2B5EF4-FFF2-40B4-BE49-F238E27FC236}">
                      <a16:creationId xmlns:a16="http://schemas.microsoft.com/office/drawing/2014/main" id="{F5F4504D-92D3-5A81-86BB-59FC2AA3FA1E}"/>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10327808" y="2825382"/>
                  <a:ext cx="885570" cy="6278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Whole grain sliced bread isolated on white vector  whole wheat bread stock illustrations">
                  <a:extLst>
                    <a:ext uri="{FF2B5EF4-FFF2-40B4-BE49-F238E27FC236}">
                      <a16:creationId xmlns:a16="http://schemas.microsoft.com/office/drawing/2014/main" id="{13E98F4F-8DF3-67D5-9175-38B84A7C531F}"/>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9789806" y="2942988"/>
                  <a:ext cx="638385" cy="5580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ealthy nutrition, proteins fats carbohydrates balanced diet, cooking, culinary and  whole wheat bread stock illustrations">
                  <a:extLst>
                    <a:ext uri="{FF2B5EF4-FFF2-40B4-BE49-F238E27FC236}">
                      <a16:creationId xmlns:a16="http://schemas.microsoft.com/office/drawing/2014/main" id="{D29E5469-EA68-AB25-F04A-FCBC73511E2E}"/>
                    </a:ext>
                  </a:extLst>
                </p:cNvPr>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rot="20617928">
                  <a:off x="9746995" y="3636792"/>
                  <a:ext cx="1258878" cy="7152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Rainbow trout. Fish collection. Watercolor images.  salmon stock illustrations">
                  <a:extLst>
                    <a:ext uri="{FF2B5EF4-FFF2-40B4-BE49-F238E27FC236}">
                      <a16:creationId xmlns:a16="http://schemas.microsoft.com/office/drawing/2014/main" id="{5A2FAE84-7BF8-8D6D-C4D9-CF123F637171}"/>
                    </a:ext>
                  </a:extLst>
                </p:cNvPr>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a:off x="8704948" y="2950805"/>
                  <a:ext cx="1084858" cy="5424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9BC7FA9A-8A8E-A02B-5842-F1BBA52A26F2}"/>
                    </a:ext>
                  </a:extLst>
                </p:cNvPr>
                <p:cNvPicPr>
                  <a:picLocks noChangeAspect="1" noChangeArrowheads="1"/>
                </p:cNvPicPr>
                <p:nvPr/>
              </p:nvPicPr>
              <p:blipFill rotWithShape="1">
                <a:blip r:embed="rId12" cstate="screen">
                  <a:extLst>
                    <a:ext uri="{BEBA8EAE-BF5A-486C-A8C5-ECC9F3942E4B}">
                      <a14:imgProps xmlns:a14="http://schemas.microsoft.com/office/drawing/2010/main">
                        <a14:imgLayer r:embed="rId13">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8763857" y="2132898"/>
                  <a:ext cx="897857" cy="47634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Picture 6" descr="Fresh and organic vegetables in shopping basket. Grocery shopping food concept.  vegetables illustration stock illustrations">
              <a:extLst>
                <a:ext uri="{FF2B5EF4-FFF2-40B4-BE49-F238E27FC236}">
                  <a16:creationId xmlns:a16="http://schemas.microsoft.com/office/drawing/2014/main" id="{59EA08D7-F104-AC1F-AA9A-7C577363BC83}"/>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7958334" y="3354349"/>
              <a:ext cx="1352758" cy="1352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pe 22">
            <a:extLst>
              <a:ext uri="{FF2B5EF4-FFF2-40B4-BE49-F238E27FC236}">
                <a16:creationId xmlns:a16="http://schemas.microsoft.com/office/drawing/2014/main" id="{974605C5-A04B-2E8F-6C6C-FD9CFB304C9B}"/>
              </a:ext>
            </a:extLst>
          </p:cNvPr>
          <p:cNvGrpSpPr/>
          <p:nvPr/>
        </p:nvGrpSpPr>
        <p:grpSpPr>
          <a:xfrm>
            <a:off x="540000" y="2977232"/>
            <a:ext cx="3565614" cy="3264739"/>
            <a:chOff x="540000" y="2977232"/>
            <a:chExt cx="3565614" cy="3264739"/>
          </a:xfrm>
        </p:grpSpPr>
        <p:pic>
          <p:nvPicPr>
            <p:cNvPr id="31" name="Picture 2" descr="Spis på den rigtige tallerken - Hjerteforeningen">
              <a:extLst>
                <a:ext uri="{FF2B5EF4-FFF2-40B4-BE49-F238E27FC236}">
                  <a16:creationId xmlns:a16="http://schemas.microsoft.com/office/drawing/2014/main" id="{1F014CE2-DACA-0BE8-6683-468DCC214CB5}"/>
                </a:ext>
              </a:extLst>
            </p:cNvPr>
            <p:cNvPicPr>
              <a:picLocks noChangeAspect="1" noChangeArrowheads="1"/>
            </p:cNvPicPr>
            <p:nvPr/>
          </p:nvPicPr>
          <p:blipFill rotWithShape="1">
            <a:blip r:embed="rId16" cstate="screen">
              <a:extLst>
                <a:ext uri="{28A0092B-C50C-407E-A947-70E740481C1C}">
                  <a14:useLocalDpi xmlns:a14="http://schemas.microsoft.com/office/drawing/2010/main" val="0"/>
                </a:ext>
              </a:extLst>
            </a:blip>
            <a:srcRect l="9387" t="1982" r="2975" b="-1205"/>
            <a:stretch>
              <a:fillRect/>
            </a:stretch>
          </p:blipFill>
          <p:spPr bwMode="auto">
            <a:xfrm>
              <a:off x="860340" y="2977232"/>
              <a:ext cx="3157733" cy="3264739"/>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2" name="Picture 6" descr="Fresh and organic vegetables in shopping basket. Grocery shopping food concept.  vegetables illustration stock illustrations">
              <a:extLst>
                <a:ext uri="{FF2B5EF4-FFF2-40B4-BE49-F238E27FC236}">
                  <a16:creationId xmlns:a16="http://schemas.microsoft.com/office/drawing/2014/main" id="{12BF3A62-DE85-84C5-9AB4-69B7821DAE04}"/>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725405" y="4161078"/>
              <a:ext cx="1680677" cy="17282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3" name="Picture 6" descr="Vegetable  vegetables illustration stock illustrations">
              <a:extLst>
                <a:ext uri="{FF2B5EF4-FFF2-40B4-BE49-F238E27FC236}">
                  <a16:creationId xmlns:a16="http://schemas.microsoft.com/office/drawing/2014/main" id="{1CBCCC67-6CCC-47A0-3A8B-C5622D5A96CB}"/>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2981689" y="4874835"/>
              <a:ext cx="1123925" cy="81942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4" name="Picture 8" descr="Spaghetti. Vector color illustration isolated on white background.  pasta illustration stock illustrations">
              <a:extLst>
                <a:ext uri="{FF2B5EF4-FFF2-40B4-BE49-F238E27FC236}">
                  <a16:creationId xmlns:a16="http://schemas.microsoft.com/office/drawing/2014/main" id="{4CD688C2-725E-5B44-A92C-B0A05EDF8569}"/>
                </a:ext>
              </a:extLst>
            </p:cNvPr>
            <p:cNvPicPr>
              <a:picLocks noChangeAspect="1" noChangeArrowheads="1"/>
            </p:cNvPicPr>
            <p:nvPr/>
          </p:nvPicPr>
          <p:blipFill>
            <a:blip r:embed="rId17" cstate="screen">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769863" y="3716260"/>
              <a:ext cx="1016376" cy="10451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5" name="Picture 10" descr="Whole grain sliced bread isolated on white vector  whole wheat bread stock illustrations">
              <a:extLst>
                <a:ext uri="{FF2B5EF4-FFF2-40B4-BE49-F238E27FC236}">
                  <a16:creationId xmlns:a16="http://schemas.microsoft.com/office/drawing/2014/main" id="{711C3648-CF61-697A-6C49-9DEC89EBC89B}"/>
                </a:ext>
              </a:extLst>
            </p:cNvPr>
            <p:cNvPicPr>
              <a:picLocks noChangeAspect="1" noChangeArrowheads="1"/>
            </p:cNvPicPr>
            <p:nvPr/>
          </p:nvPicPr>
          <p:blipFill>
            <a:blip r:embed="rId19" cstate="screen">
              <a:extLst>
                <a:ext uri="{BEBA8EAE-BF5A-486C-A8C5-ECC9F3942E4B}">
                  <a14:imgProps xmlns:a14="http://schemas.microsoft.com/office/drawing/2010/main">
                    <a14:imgLayer r:embed="rId20">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2351593" y="5428640"/>
              <a:ext cx="782291" cy="70322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6" name="Picture 12" descr="Healthy nutrition, proteins fats carbohydrates balanced diet, cooking, culinary and  whole wheat bread stock illustrations">
              <a:extLst>
                <a:ext uri="{FF2B5EF4-FFF2-40B4-BE49-F238E27FC236}">
                  <a16:creationId xmlns:a16="http://schemas.microsoft.com/office/drawing/2014/main" id="{32D98E4B-907A-6A49-9A46-E226157C696B}"/>
                </a:ext>
              </a:extLst>
            </p:cNvPr>
            <p:cNvPicPr>
              <a:picLocks noChangeAspect="1" noChangeArrowheads="1"/>
            </p:cNvPicPr>
            <p:nvPr/>
          </p:nvPicPr>
          <p:blipFill rotWithShape="1">
            <a:blip r:embed="rId21" cstate="screen">
              <a:extLst>
                <a:ext uri="{BEBA8EAE-BF5A-486C-A8C5-ECC9F3942E4B}">
                  <a14:imgProps xmlns:a14="http://schemas.microsoft.com/office/drawing/2010/main">
                    <a14:imgLayer r:embed="rId22">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a:off x="540000" y="3749413"/>
              <a:ext cx="1420198" cy="82973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7" name="Picture 14" descr="Rainbow trout. Fish collection. Watercolor images.  salmon stock illustrations">
              <a:extLst>
                <a:ext uri="{FF2B5EF4-FFF2-40B4-BE49-F238E27FC236}">
                  <a16:creationId xmlns:a16="http://schemas.microsoft.com/office/drawing/2014/main" id="{71E17785-3FDE-5A6A-8CE7-7863CA4D1C79}"/>
                </a:ext>
              </a:extLst>
            </p:cNvPr>
            <p:cNvPicPr>
              <a:picLocks noChangeAspect="1" noChangeArrowheads="1"/>
            </p:cNvPicPr>
            <p:nvPr/>
          </p:nvPicPr>
          <p:blipFill>
            <a:blip r:embed="rId23" cstate="screen">
              <a:extLst>
                <a:ext uri="{BEBA8EAE-BF5A-486C-A8C5-ECC9F3942E4B}">
                  <a14:imgProps xmlns:a14="http://schemas.microsoft.com/office/drawing/2010/main">
                    <a14:imgLayer r:embed="rId24">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rot="19519454">
              <a:off x="2223857" y="3464588"/>
              <a:ext cx="1263329" cy="64954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8"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660E446D-A091-2215-EEA9-3D4B4F047FCA}"/>
                </a:ext>
              </a:extLst>
            </p:cNvPr>
            <p:cNvPicPr>
              <a:picLocks noChangeAspect="1" noChangeArrowheads="1"/>
            </p:cNvPicPr>
            <p:nvPr/>
          </p:nvPicPr>
          <p:blipFill rotWithShape="1">
            <a:blip r:embed="rId12" cstate="screen">
              <a:extLst>
                <a:ext uri="{BEBA8EAE-BF5A-486C-A8C5-ECC9F3942E4B}">
                  <a14:imgProps xmlns:a14="http://schemas.microsoft.com/office/drawing/2010/main">
                    <a14:imgLayer r:embed="rId13">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1148067" y="3086761"/>
              <a:ext cx="958973" cy="523175"/>
            </a:xfrm>
            <a:prstGeom prst="flowChartConnector">
              <a:avLst/>
            </a:prstGeom>
            <a:noFill/>
            <a:extLst>
              <a:ext uri="{909E8E84-426E-40DD-AFC4-6F175D3DCCD1}">
                <a14:hiddenFill xmlns:a14="http://schemas.microsoft.com/office/drawing/2010/main">
                  <a:solidFill>
                    <a:srgbClr val="FFFFFF"/>
                  </a:solidFill>
                </a14:hiddenFill>
              </a:ext>
            </a:extLst>
          </p:spPr>
        </p:pic>
      </p:grpSp>
      <p:sp>
        <p:nvSpPr>
          <p:cNvPr id="41" name="Tekstfelt 40">
            <a:extLst>
              <a:ext uri="{FF2B5EF4-FFF2-40B4-BE49-F238E27FC236}">
                <a16:creationId xmlns:a16="http://schemas.microsoft.com/office/drawing/2014/main" id="{86286E8E-1D1C-0EC9-4EEC-A3F247E34217}"/>
              </a:ext>
            </a:extLst>
          </p:cNvPr>
          <p:cNvSpPr txBox="1"/>
          <p:nvPr/>
        </p:nvSpPr>
        <p:spPr>
          <a:xfrm>
            <a:off x="995565" y="2434925"/>
            <a:ext cx="2320833" cy="307777"/>
          </a:xfrm>
          <a:prstGeom prst="rect">
            <a:avLst/>
          </a:prstGeom>
          <a:noFill/>
        </p:spPr>
        <p:txBody>
          <a:bodyPr wrap="square" lIns="0" tIns="0" rIns="0" bIns="0" rtlCol="0">
            <a:spAutoFit/>
          </a:bodyPr>
          <a:lstStyle/>
          <a:p>
            <a:pPr algn="l"/>
            <a:r>
              <a:rPr lang="da-DK" sz="2000" dirty="0">
                <a:solidFill>
                  <a:srgbClr val="4058F4"/>
                </a:solidFill>
              </a:rPr>
              <a:t>Y-Tallerken model</a:t>
            </a:r>
          </a:p>
        </p:txBody>
      </p:sp>
      <p:sp>
        <p:nvSpPr>
          <p:cNvPr id="42" name="Tekstfelt 41">
            <a:extLst>
              <a:ext uri="{FF2B5EF4-FFF2-40B4-BE49-F238E27FC236}">
                <a16:creationId xmlns:a16="http://schemas.microsoft.com/office/drawing/2014/main" id="{2365B730-5E65-21AC-F48D-C28F5EC44C97}"/>
              </a:ext>
            </a:extLst>
          </p:cNvPr>
          <p:cNvSpPr txBox="1"/>
          <p:nvPr/>
        </p:nvSpPr>
        <p:spPr>
          <a:xfrm>
            <a:off x="4708747" y="2442369"/>
            <a:ext cx="2374923" cy="307777"/>
          </a:xfrm>
          <a:prstGeom prst="rect">
            <a:avLst/>
          </a:prstGeom>
          <a:noFill/>
        </p:spPr>
        <p:txBody>
          <a:bodyPr wrap="square" lIns="0" tIns="0" rIns="0" bIns="0" rtlCol="0">
            <a:spAutoFit/>
          </a:bodyPr>
          <a:lstStyle/>
          <a:p>
            <a:pPr algn="l"/>
            <a:r>
              <a:rPr lang="da-DK" sz="2000" dirty="0">
                <a:solidFill>
                  <a:srgbClr val="4058F4"/>
                </a:solidFill>
                <a:latin typeface="Poppins "/>
              </a:rPr>
              <a:t>T-Tallerken model</a:t>
            </a:r>
          </a:p>
        </p:txBody>
      </p:sp>
      <p:grpSp>
        <p:nvGrpSpPr>
          <p:cNvPr id="45" name="Gruppe 44">
            <a:extLst>
              <a:ext uri="{FF2B5EF4-FFF2-40B4-BE49-F238E27FC236}">
                <a16:creationId xmlns:a16="http://schemas.microsoft.com/office/drawing/2014/main" id="{EA8C6363-D8AB-07E2-98E2-CC8CD5CEA940}"/>
              </a:ext>
            </a:extLst>
          </p:cNvPr>
          <p:cNvGrpSpPr/>
          <p:nvPr/>
        </p:nvGrpSpPr>
        <p:grpSpPr>
          <a:xfrm>
            <a:off x="7999725" y="3468934"/>
            <a:ext cx="3926817" cy="2773037"/>
            <a:chOff x="1171329" y="3661737"/>
            <a:chExt cx="3926817" cy="2773037"/>
          </a:xfrm>
        </p:grpSpPr>
        <p:pic>
          <p:nvPicPr>
            <p:cNvPr id="46" name="Grafik 45" descr="Cirkeldiagram 0% med massiv udfyldning">
              <a:extLst>
                <a:ext uri="{FF2B5EF4-FFF2-40B4-BE49-F238E27FC236}">
                  <a16:creationId xmlns:a16="http://schemas.microsoft.com/office/drawing/2014/main" id="{550EF974-72ED-A109-E1B5-F5D0FB9A0C6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325109" y="3661737"/>
              <a:ext cx="2773037" cy="2773037"/>
            </a:xfrm>
            <a:prstGeom prst="rect">
              <a:avLst/>
            </a:prstGeom>
          </p:spPr>
        </p:pic>
        <p:pic>
          <p:nvPicPr>
            <p:cNvPr id="47" name="Grafik 46" descr="Cirkeldiagram 0% med massiv udfyldning">
              <a:extLst>
                <a:ext uri="{FF2B5EF4-FFF2-40B4-BE49-F238E27FC236}">
                  <a16:creationId xmlns:a16="http://schemas.microsoft.com/office/drawing/2014/main" id="{D5B97066-7138-6749-3997-8F049E56CA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71329" y="4351676"/>
              <a:ext cx="1393160" cy="1393160"/>
            </a:xfrm>
            <a:prstGeom prst="rect">
              <a:avLst/>
            </a:prstGeom>
          </p:spPr>
        </p:pic>
        <p:pic>
          <p:nvPicPr>
            <p:cNvPr id="48" name="Grafik 47" descr="Cirkeldiagram 100% med massiv udfyldning">
              <a:extLst>
                <a:ext uri="{FF2B5EF4-FFF2-40B4-BE49-F238E27FC236}">
                  <a16:creationId xmlns:a16="http://schemas.microsoft.com/office/drawing/2014/main" id="{78F39589-5552-4A9A-A5BE-3CD693CE894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410709" y="4591056"/>
              <a:ext cx="914400" cy="914400"/>
            </a:xfrm>
            <a:prstGeom prst="rect">
              <a:avLst/>
            </a:prstGeom>
          </p:spPr>
        </p:pic>
        <p:pic>
          <p:nvPicPr>
            <p:cNvPr id="49" name="Grafik 48" descr="Cirkeldiagram 100% med massiv udfyldning">
              <a:extLst>
                <a:ext uri="{FF2B5EF4-FFF2-40B4-BE49-F238E27FC236}">
                  <a16:creationId xmlns:a16="http://schemas.microsoft.com/office/drawing/2014/main" id="{532F085E-5740-574B-2CAE-B2BA9F0DC5E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239509" y="4591056"/>
              <a:ext cx="914400" cy="914400"/>
            </a:xfrm>
            <a:prstGeom prst="rect">
              <a:avLst/>
            </a:prstGeom>
          </p:spPr>
        </p:pic>
      </p:grpSp>
      <p:cxnSp>
        <p:nvCxnSpPr>
          <p:cNvPr id="3" name="Lige forbindelse 2">
            <a:extLst>
              <a:ext uri="{FF2B5EF4-FFF2-40B4-BE49-F238E27FC236}">
                <a16:creationId xmlns:a16="http://schemas.microsoft.com/office/drawing/2014/main" id="{DCC334D1-1D64-FBDE-F789-A3FF3203C340}"/>
              </a:ext>
            </a:extLst>
          </p:cNvPr>
          <p:cNvCxnSpPr>
            <a:cxnSpLocks/>
          </p:cNvCxnSpPr>
          <p:nvPr/>
        </p:nvCxnSpPr>
        <p:spPr>
          <a:xfrm>
            <a:off x="4121163" y="2442369"/>
            <a:ext cx="0" cy="4037263"/>
          </a:xfrm>
          <a:prstGeom prst="line">
            <a:avLst/>
          </a:prstGeom>
          <a:ln w="12700">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D47997B9-11EF-2B65-BA56-B30046ACA2E5}"/>
              </a:ext>
            </a:extLst>
          </p:cNvPr>
          <p:cNvCxnSpPr>
            <a:cxnSpLocks/>
          </p:cNvCxnSpPr>
          <p:nvPr/>
        </p:nvCxnSpPr>
        <p:spPr>
          <a:xfrm>
            <a:off x="7614957" y="2472339"/>
            <a:ext cx="0" cy="4037263"/>
          </a:xfrm>
          <a:prstGeom prst="line">
            <a:avLst/>
          </a:prstGeom>
          <a:ln w="12700">
            <a:solidFill>
              <a:srgbClr val="F74030"/>
            </a:solidFill>
          </a:ln>
        </p:spPr>
        <p:style>
          <a:lnRef idx="1">
            <a:schemeClr val="accent1"/>
          </a:lnRef>
          <a:fillRef idx="0">
            <a:schemeClr val="accent1"/>
          </a:fillRef>
          <a:effectRef idx="0">
            <a:schemeClr val="accent1"/>
          </a:effectRef>
          <a:fontRef idx="minor">
            <a:schemeClr val="tx1"/>
          </a:fontRef>
        </p:style>
      </p:cxnSp>
      <p:sp>
        <p:nvSpPr>
          <p:cNvPr id="22" name="Tekstfelt 21">
            <a:extLst>
              <a:ext uri="{FF2B5EF4-FFF2-40B4-BE49-F238E27FC236}">
                <a16:creationId xmlns:a16="http://schemas.microsoft.com/office/drawing/2014/main" id="{10CA8247-799F-F810-0349-56BE56B89772}"/>
              </a:ext>
            </a:extLst>
          </p:cNvPr>
          <p:cNvSpPr txBox="1"/>
          <p:nvPr/>
        </p:nvSpPr>
        <p:spPr>
          <a:xfrm>
            <a:off x="7888435" y="2451549"/>
            <a:ext cx="3220314" cy="923330"/>
          </a:xfrm>
          <a:prstGeom prst="rect">
            <a:avLst/>
          </a:prstGeom>
          <a:noFill/>
        </p:spPr>
        <p:txBody>
          <a:bodyPr wrap="square">
            <a:spAutoFit/>
          </a:bodyPr>
          <a:lstStyle/>
          <a:p>
            <a:pPr marL="342900" indent="-342900">
              <a:buClr>
                <a:srgbClr val="EAAE93"/>
              </a:buClr>
              <a:buFont typeface="Arial" panose="020B0604020202020204" pitchFamily="34" charset="0"/>
              <a:buChar char="•"/>
            </a:pPr>
            <a:r>
              <a:rPr lang="da-DK" dirty="0">
                <a:solidFill>
                  <a:srgbClr val="400000"/>
                </a:solidFill>
              </a:rPr>
              <a:t>Tallerken model</a:t>
            </a:r>
          </a:p>
          <a:p>
            <a:pPr marL="342900" indent="-342900">
              <a:buClr>
                <a:srgbClr val="EAAE93"/>
              </a:buClr>
              <a:buFont typeface="Arial" panose="020B0604020202020204" pitchFamily="34" charset="0"/>
              <a:buChar char="•"/>
            </a:pPr>
            <a:endParaRPr lang="da-DK" dirty="0">
              <a:solidFill>
                <a:srgbClr val="400000"/>
              </a:solidFill>
            </a:endParaRPr>
          </a:p>
          <a:p>
            <a:pPr marL="342900" indent="-342900">
              <a:buClr>
                <a:srgbClr val="EAAE93"/>
              </a:buClr>
              <a:buFont typeface="Arial" panose="020B0604020202020204" pitchFamily="34" charset="0"/>
              <a:buChar char="•"/>
            </a:pPr>
            <a:r>
              <a:rPr lang="da-DK" dirty="0">
                <a:solidFill>
                  <a:srgbClr val="400000"/>
                </a:solidFill>
              </a:rPr>
              <a:t>The </a:t>
            </a:r>
            <a:r>
              <a:rPr lang="da-DK" dirty="0" err="1">
                <a:solidFill>
                  <a:srgbClr val="400000"/>
                </a:solidFill>
              </a:rPr>
              <a:t>Delboeuf</a:t>
            </a:r>
            <a:r>
              <a:rPr lang="da-DK" dirty="0">
                <a:solidFill>
                  <a:srgbClr val="400000"/>
                </a:solidFill>
              </a:rPr>
              <a:t> illusion</a:t>
            </a:r>
          </a:p>
        </p:txBody>
      </p:sp>
    </p:spTree>
    <p:extLst>
      <p:ext uri="{BB962C8B-B14F-4D97-AF65-F5344CB8AC3E}">
        <p14:creationId xmlns:p14="http://schemas.microsoft.com/office/powerpoint/2010/main" val="199548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0F2A9-B846-9D30-5581-CCF9FCF97DC1}"/>
              </a:ext>
            </a:extLst>
          </p:cNvPr>
          <p:cNvSpPr>
            <a:spLocks noGrp="1"/>
          </p:cNvSpPr>
          <p:nvPr>
            <p:ph type="title"/>
          </p:nvPr>
        </p:nvSpPr>
        <p:spPr/>
        <p:txBody>
          <a:bodyPr/>
          <a:lstStyle/>
          <a:p>
            <a:r>
              <a:rPr lang="da-DK" dirty="0">
                <a:solidFill>
                  <a:srgbClr val="400000"/>
                </a:solidFill>
              </a:rPr>
              <a:t>Vælg plantefedt</a:t>
            </a:r>
          </a:p>
        </p:txBody>
      </p:sp>
      <p:pic>
        <p:nvPicPr>
          <p:cNvPr id="14" name="Pladsholder til indhold 13" descr="Pil ned med massiv udfyldning">
            <a:extLst>
              <a:ext uri="{FF2B5EF4-FFF2-40B4-BE49-F238E27FC236}">
                <a16:creationId xmlns:a16="http://schemas.microsoft.com/office/drawing/2014/main" id="{36D75BE7-A245-4B49-F350-89D71076FCD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rot="10800000">
            <a:off x="5933735" y="3723172"/>
            <a:ext cx="1957631" cy="1957631"/>
          </a:xfrm>
        </p:spPr>
      </p:pic>
      <p:sp>
        <p:nvSpPr>
          <p:cNvPr id="8" name="Pladsholder til tekst 7">
            <a:extLst>
              <a:ext uri="{FF2B5EF4-FFF2-40B4-BE49-F238E27FC236}">
                <a16:creationId xmlns:a16="http://schemas.microsoft.com/office/drawing/2014/main" id="{88D94671-0BC2-C6B7-B42A-EC1E0192EE52}"/>
              </a:ext>
            </a:extLst>
          </p:cNvPr>
          <p:cNvSpPr>
            <a:spLocks noGrp="1"/>
          </p:cNvSpPr>
          <p:nvPr>
            <p:ph type="body" sz="quarter" idx="17"/>
          </p:nvPr>
        </p:nvSpPr>
        <p:spPr/>
        <p:txBody>
          <a:bodyPr/>
          <a:lstStyle/>
          <a:p>
            <a:endParaRPr lang="da-DK"/>
          </a:p>
        </p:txBody>
      </p:sp>
      <p:sp>
        <p:nvSpPr>
          <p:cNvPr id="9" name="Pladsholder til sidefod 8">
            <a:extLst>
              <a:ext uri="{FF2B5EF4-FFF2-40B4-BE49-F238E27FC236}">
                <a16:creationId xmlns:a16="http://schemas.microsoft.com/office/drawing/2014/main" id="{2B7C6F8C-E66A-01EA-F1ED-09DA16CB04FA}"/>
              </a:ext>
            </a:extLst>
          </p:cNvPr>
          <p:cNvSpPr>
            <a:spLocks noGrp="1"/>
          </p:cNvSpPr>
          <p:nvPr>
            <p:ph type="ftr" sz="quarter" idx="11"/>
          </p:nvPr>
        </p:nvSpPr>
        <p:spPr/>
        <p:txBody>
          <a:bodyPr/>
          <a:lstStyle/>
          <a:p>
            <a:r>
              <a:rPr lang="da-DK"/>
              <a:t>Hjerteforeningen</a:t>
            </a:r>
            <a:endParaRPr lang="da-DK" dirty="0"/>
          </a:p>
        </p:txBody>
      </p:sp>
      <p:sp>
        <p:nvSpPr>
          <p:cNvPr id="10" name="Pladsholder til slidenummer 9">
            <a:extLst>
              <a:ext uri="{FF2B5EF4-FFF2-40B4-BE49-F238E27FC236}">
                <a16:creationId xmlns:a16="http://schemas.microsoft.com/office/drawing/2014/main" id="{F341C428-F28A-4F51-DFE9-4FF03D5BDCF4}"/>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11" name="Picture 2" descr="Selection of bad fat sources  bad fats stock pictures, royalty-free photos &amp; images">
            <a:extLst>
              <a:ext uri="{FF2B5EF4-FFF2-40B4-BE49-F238E27FC236}">
                <a16:creationId xmlns:a16="http://schemas.microsoft.com/office/drawing/2014/main" id="{481938A3-B251-E68D-D591-E2F0A844C3DA}"/>
              </a:ext>
            </a:extLst>
          </p:cNvPr>
          <p:cNvPicPr>
            <a:picLocks noGrp="1" noChangeAspect="1" noChangeArrowheads="1"/>
          </p:cNvPicPr>
          <p:nvPr>
            <p:ph sz="half" idx="2"/>
          </p:nvPr>
        </p:nvPicPr>
        <p:blipFill rotWithShape="1">
          <a:blip r:embed="rId5" cstate="email">
            <a:extLst>
              <a:ext uri="{28A0092B-C50C-407E-A947-70E740481C1C}">
                <a14:useLocalDpi xmlns:a14="http://schemas.microsoft.com/office/drawing/2010/main" val="0"/>
              </a:ext>
            </a:extLst>
          </a:blip>
          <a:srcRect/>
          <a:stretch/>
        </p:blipFill>
        <p:spPr bwMode="auto">
          <a:xfrm>
            <a:off x="718799" y="3382116"/>
            <a:ext cx="4027303" cy="2639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ladsholder til indhold 13" descr="Pil ned med massiv udfyldning">
            <a:extLst>
              <a:ext uri="{FF2B5EF4-FFF2-40B4-BE49-F238E27FC236}">
                <a16:creationId xmlns:a16="http://schemas.microsoft.com/office/drawing/2014/main" id="{E859B399-3094-0EEE-1F10-628E3E0ED3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7636" y="3700838"/>
            <a:ext cx="1957631" cy="1957631"/>
          </a:xfrm>
          <a:prstGeom prst="rect">
            <a:avLst/>
          </a:prstGeom>
        </p:spPr>
      </p:pic>
      <p:sp>
        <p:nvSpPr>
          <p:cNvPr id="16" name="Tekstfelt 15">
            <a:extLst>
              <a:ext uri="{FF2B5EF4-FFF2-40B4-BE49-F238E27FC236}">
                <a16:creationId xmlns:a16="http://schemas.microsoft.com/office/drawing/2014/main" id="{5F495E97-513C-6B5E-A5ED-EABAF5A5D8F7}"/>
              </a:ext>
            </a:extLst>
          </p:cNvPr>
          <p:cNvSpPr txBox="1"/>
          <p:nvPr/>
        </p:nvSpPr>
        <p:spPr>
          <a:xfrm>
            <a:off x="3372602" y="3082189"/>
            <a:ext cx="1448721" cy="523220"/>
          </a:xfrm>
          <a:prstGeom prst="rect">
            <a:avLst/>
          </a:prstGeom>
          <a:noFill/>
        </p:spPr>
        <p:txBody>
          <a:bodyPr wrap="square" lIns="0" tIns="0" rIns="0" bIns="0" rtlCol="0">
            <a:spAutoFit/>
          </a:bodyPr>
          <a:lstStyle/>
          <a:p>
            <a:r>
              <a:rPr lang="da-DK" dirty="0">
                <a:solidFill>
                  <a:schemeClr val="accent1"/>
                </a:solidFill>
              </a:rPr>
              <a:t>Mættet fedt </a:t>
            </a:r>
          </a:p>
          <a:p>
            <a:pPr algn="l"/>
            <a:endParaRPr lang="da-DK" sz="1600" dirty="0" err="1">
              <a:solidFill>
                <a:schemeClr val="tx2"/>
              </a:solidFill>
            </a:endParaRPr>
          </a:p>
        </p:txBody>
      </p:sp>
      <p:sp>
        <p:nvSpPr>
          <p:cNvPr id="17" name="Tekstfelt 16">
            <a:extLst>
              <a:ext uri="{FF2B5EF4-FFF2-40B4-BE49-F238E27FC236}">
                <a16:creationId xmlns:a16="http://schemas.microsoft.com/office/drawing/2014/main" id="{6699C2C8-65CD-D92E-EAD5-905E30E6D587}"/>
              </a:ext>
            </a:extLst>
          </p:cNvPr>
          <p:cNvSpPr txBox="1"/>
          <p:nvPr/>
        </p:nvSpPr>
        <p:spPr>
          <a:xfrm>
            <a:off x="7475126" y="3075315"/>
            <a:ext cx="1678107" cy="523220"/>
          </a:xfrm>
          <a:prstGeom prst="rect">
            <a:avLst/>
          </a:prstGeom>
          <a:noFill/>
        </p:spPr>
        <p:txBody>
          <a:bodyPr wrap="square" lIns="0" tIns="0" rIns="0" bIns="0" rtlCol="0">
            <a:spAutoFit/>
          </a:bodyPr>
          <a:lstStyle/>
          <a:p>
            <a:r>
              <a:rPr lang="da-DK" dirty="0">
                <a:solidFill>
                  <a:srgbClr val="00B050"/>
                </a:solidFill>
              </a:rPr>
              <a:t>Umættet fedt </a:t>
            </a:r>
          </a:p>
          <a:p>
            <a:pPr algn="l"/>
            <a:endParaRPr lang="da-DK" sz="1600" dirty="0" err="1">
              <a:solidFill>
                <a:schemeClr val="tx2"/>
              </a:solidFill>
            </a:endParaRPr>
          </a:p>
        </p:txBody>
      </p:sp>
      <p:pic>
        <p:nvPicPr>
          <p:cNvPr id="18" name="Picture 2" descr="Products with healthy fats  unsaturated fats stock pictures, royalty-free photos &amp; images">
            <a:extLst>
              <a:ext uri="{FF2B5EF4-FFF2-40B4-BE49-F238E27FC236}">
                <a16:creationId xmlns:a16="http://schemas.microsoft.com/office/drawing/2014/main" id="{C7C0EF6C-E944-2211-E722-775B523BDE7E}"/>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a:fillRect/>
          </a:stretch>
        </p:blipFill>
        <p:spPr bwMode="auto">
          <a:xfrm rot="16200000">
            <a:off x="8145693" y="2694352"/>
            <a:ext cx="2639743" cy="401527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Lige forbindelse 19">
            <a:extLst>
              <a:ext uri="{FF2B5EF4-FFF2-40B4-BE49-F238E27FC236}">
                <a16:creationId xmlns:a16="http://schemas.microsoft.com/office/drawing/2014/main" id="{5C2DED43-F7EC-8C11-51FF-31502294104C}"/>
              </a:ext>
            </a:extLst>
          </p:cNvPr>
          <p:cNvCxnSpPr>
            <a:cxnSpLocks/>
          </p:cNvCxnSpPr>
          <p:nvPr/>
        </p:nvCxnSpPr>
        <p:spPr>
          <a:xfrm>
            <a:off x="6099796" y="2877933"/>
            <a:ext cx="0" cy="3658879"/>
          </a:xfrm>
          <a:prstGeom prst="line">
            <a:avLst/>
          </a:prstGeom>
          <a:ln w="25400">
            <a:solidFill>
              <a:srgbClr val="EAA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1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B7C27-DF7B-E6DE-8F98-C60A42A0B1DD}"/>
              </a:ext>
            </a:extLst>
          </p:cNvPr>
          <p:cNvSpPr>
            <a:spLocks noGrp="1"/>
          </p:cNvSpPr>
          <p:nvPr>
            <p:ph type="title"/>
          </p:nvPr>
        </p:nvSpPr>
        <p:spPr>
          <a:xfrm>
            <a:off x="540000" y="466344"/>
            <a:ext cx="4861340" cy="1171656"/>
          </a:xfrm>
        </p:spPr>
        <p:txBody>
          <a:bodyPr/>
          <a:lstStyle/>
          <a:p>
            <a:r>
              <a:rPr lang="da-DK" dirty="0"/>
              <a:t>Få de rigtige varer i indkøbskurven</a:t>
            </a:r>
          </a:p>
        </p:txBody>
      </p:sp>
      <p:sp>
        <p:nvSpPr>
          <p:cNvPr id="3" name="Pladsholder til sidefod 2">
            <a:extLst>
              <a:ext uri="{FF2B5EF4-FFF2-40B4-BE49-F238E27FC236}">
                <a16:creationId xmlns:a16="http://schemas.microsoft.com/office/drawing/2014/main" id="{CDB07AB4-3E24-F492-0566-47C03D509F97}"/>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FE8F238-F976-FA2C-23D8-CAEEE5F58CFD}"/>
              </a:ext>
            </a:extLst>
          </p:cNvPr>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5" name="Picture 2">
            <a:extLst>
              <a:ext uri="{FF2B5EF4-FFF2-40B4-BE49-F238E27FC236}">
                <a16:creationId xmlns:a16="http://schemas.microsoft.com/office/drawing/2014/main" id="{EDEB449E-EC22-CA79-DD3B-5C7656599C5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6605526" y="466344"/>
            <a:ext cx="4687674" cy="607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ktangel: afrundede hjørner 8">
            <a:extLst>
              <a:ext uri="{FF2B5EF4-FFF2-40B4-BE49-F238E27FC236}">
                <a16:creationId xmlns:a16="http://schemas.microsoft.com/office/drawing/2014/main" id="{9FD110D1-95B6-BD3F-53DE-023BCA5EC2D9}"/>
              </a:ext>
            </a:extLst>
          </p:cNvPr>
          <p:cNvSpPr/>
          <p:nvPr/>
        </p:nvSpPr>
        <p:spPr>
          <a:xfrm>
            <a:off x="918888" y="5205455"/>
            <a:ext cx="4103563" cy="133501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400" b="1" dirty="0">
                <a:solidFill>
                  <a:srgbClr val="F74030"/>
                </a:solidFill>
              </a:rPr>
              <a:t>Indkøbsguiden </a:t>
            </a:r>
            <a:r>
              <a:rPr lang="da-DK" dirty="0">
                <a:solidFill>
                  <a:srgbClr val="400000"/>
                </a:solidFill>
              </a:rPr>
              <a:t> </a:t>
            </a:r>
          </a:p>
          <a:p>
            <a:pPr algn="ctr"/>
            <a:r>
              <a:rPr lang="da-DK" dirty="0">
                <a:solidFill>
                  <a:srgbClr val="400000"/>
                </a:solidFill>
              </a:rPr>
              <a:t>få indkøbsguiden hos din diætist</a:t>
            </a:r>
            <a:endParaRPr lang="da-DK" noProof="0" dirty="0">
              <a:solidFill>
                <a:srgbClr val="400000"/>
              </a:solidFill>
            </a:endParaRPr>
          </a:p>
        </p:txBody>
      </p:sp>
      <p:pic>
        <p:nvPicPr>
          <p:cNvPr id="28" name="Grafik 27" descr="Indkøbskurv kontur">
            <a:extLst>
              <a:ext uri="{FF2B5EF4-FFF2-40B4-BE49-F238E27FC236}">
                <a16:creationId xmlns:a16="http://schemas.microsoft.com/office/drawing/2014/main" id="{C74230CC-3AF5-1FC9-BB35-8B1B3F1F62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1600" y="2018250"/>
            <a:ext cx="2658140" cy="2658140"/>
          </a:xfrm>
          <a:prstGeom prst="rect">
            <a:avLst/>
          </a:prstGeom>
        </p:spPr>
      </p:pic>
    </p:spTree>
    <p:extLst>
      <p:ext uri="{BB962C8B-B14F-4D97-AF65-F5344CB8AC3E}">
        <p14:creationId xmlns:p14="http://schemas.microsoft.com/office/powerpoint/2010/main" val="3135413212"/>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Hjerteforeningen PowerPoint Skabelon 2025" id="{1709480E-CF11-45A6-9AEA-0EACF45AD80D}" vid="{140D08E5-9D59-4B92-8470-0C688D011446}"/>
    </a:ext>
  </a:extLst>
</a:theme>
</file>

<file path=ppt/theme/theme2.xml><?xml version="1.0" encoding="utf-8"?>
<a:theme xmlns:a="http://schemas.openxmlformats.org/drawingml/2006/main" name="Office-tema">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4AE7D4F441594CAB178A369798E129" ma:contentTypeVersion="4" ma:contentTypeDescription="Opret et nyt dokument." ma:contentTypeScope="" ma:versionID="079de0953aad1601b099d54f9711967c">
  <xsd:schema xmlns:xsd="http://www.w3.org/2001/XMLSchema" xmlns:xs="http://www.w3.org/2001/XMLSchema" xmlns:p="http://schemas.microsoft.com/office/2006/metadata/properties" xmlns:ns2="8239ca68-f416-4c19-a7f6-8e823cbe0829" targetNamespace="http://schemas.microsoft.com/office/2006/metadata/properties" ma:root="true" ma:fieldsID="2d2612c354d06d05d77a348213b8e921" ns2:_="">
    <xsd:import namespace="8239ca68-f416-4c19-a7f6-8e823cbe0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ca68-f416-4c19-a7f6-8e823cbe0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899869-B310-4FE6-829B-3CBCC16C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ca68-f416-4c19-a7f6-8e823cbe0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1FB9B-B36F-4ED2-840C-9FC564ECABC8}">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8239ca68-f416-4c19-a7f6-8e823cbe0829"/>
    <ds:schemaRef ds:uri="http://purl.org/dc/terms/"/>
  </ds:schemaRefs>
</ds:datastoreItem>
</file>

<file path=customXml/itemProps3.xml><?xml version="1.0" encoding="utf-8"?>
<ds:datastoreItem xmlns:ds="http://schemas.openxmlformats.org/officeDocument/2006/customXml" ds:itemID="{8118CA88-ABAA-401D-9F6A-13F05FDE910E}">
  <ds:schemaRefs>
    <ds:schemaRef ds:uri="http://schemas.microsoft.com/sharepoint/v3/contenttype/forms"/>
  </ds:schemaRefs>
</ds:datastoreItem>
</file>

<file path=docMetadata/LabelInfo.xml><?xml version="1.0" encoding="utf-8"?>
<clbl:labelList xmlns:clbl="http://schemas.microsoft.com/office/2020/mipLabelMetadata">
  <clbl:label id="{d7fe13fe-91f8-4625-826d-8b11d0d57852}" enabled="0" method="" siteId="{d7fe13fe-91f8-4625-826d-8b11d0d57852}" removed="1"/>
</clbl:labelList>
</file>

<file path=docProps/app.xml><?xml version="1.0" encoding="utf-8"?>
<Properties xmlns="http://schemas.openxmlformats.org/officeDocument/2006/extended-properties" xmlns:vt="http://schemas.openxmlformats.org/officeDocument/2006/docPropsVTypes">
  <Template>Hjerteforeningen PowerPoint Skabelon 2025</Template>
  <TotalTime>725</TotalTime>
  <Words>4859</Words>
  <Application>Microsoft Office PowerPoint</Application>
  <PresentationFormat>Widescreen</PresentationFormat>
  <Paragraphs>462</Paragraphs>
  <Slides>23</Slides>
  <Notes>20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23</vt:i4>
      </vt:variant>
    </vt:vector>
  </HeadingPairs>
  <TitlesOfParts>
    <vt:vector size="32" baseType="lpstr">
      <vt:lpstr>Arial</vt:lpstr>
      <vt:lpstr>Calibri</vt:lpstr>
      <vt:lpstr>Cambria Math</vt:lpstr>
      <vt:lpstr>Poppins</vt:lpstr>
      <vt:lpstr>Poppins </vt:lpstr>
      <vt:lpstr>Poppins SemiBold</vt:lpstr>
      <vt:lpstr>Roboto Light</vt:lpstr>
      <vt:lpstr>Wingdings</vt:lpstr>
      <vt:lpstr>Hjerteforeningen</vt:lpstr>
      <vt:lpstr>Kost og atrieflimren</vt:lpstr>
      <vt:lpstr>Forekomst</vt:lpstr>
      <vt:lpstr>Fokus i kost ved atrieflimren</vt:lpstr>
      <vt:lpstr>PowerPoint-præsentation</vt:lpstr>
      <vt:lpstr>Hjertesund kost  – de 5 F’er</vt:lpstr>
      <vt:lpstr>Sund vægt og sunde vaner</vt:lpstr>
      <vt:lpstr>Hvilken model passer til dig?</vt:lpstr>
      <vt:lpstr>Vælg plantefedt</vt:lpstr>
      <vt:lpstr>Få de rigtige varer i indkøbskurven</vt:lpstr>
      <vt:lpstr>Mindst 6 om dagen</vt:lpstr>
      <vt:lpstr>Fuldkorn</vt:lpstr>
      <vt:lpstr>Fisk</vt:lpstr>
      <vt:lpstr>Salt</vt:lpstr>
      <vt:lpstr>Den søde tand</vt:lpstr>
      <vt:lpstr>Drikkevarer</vt:lpstr>
      <vt:lpstr>Alkohol</vt:lpstr>
      <vt:lpstr>Atrieflimren og  motion</vt:lpstr>
      <vt:lpstr>Myter </vt:lpstr>
      <vt:lpstr>Kosttilskud</vt:lpstr>
      <vt:lpstr>Kosttilskud</vt:lpstr>
      <vt:lpstr>PowerPoint-præsentation</vt:lpstr>
      <vt:lpstr>Opsummering</vt:lpstr>
      <vt:lpstr>Få mere information på: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Melina Autrup Christoffersen</dc:creator>
  <cp:lastModifiedBy>Lotte Juul</cp:lastModifiedBy>
  <cp:revision>2</cp:revision>
  <dcterms:created xsi:type="dcterms:W3CDTF">2025-08-21T07:53:09Z</dcterms:created>
  <dcterms:modified xsi:type="dcterms:W3CDTF">2025-11-10T10:26:15Z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y fmtid="{D5CDD505-2E9C-101B-9397-08002B2CF9AE}" pid="4" name="ContentTypeId">
    <vt:lpwstr>0x010100804AE7D4F441594CAB178A369798E129</vt:lpwstr>
  </property>
  <property fmtid="{D5CDD505-2E9C-101B-9397-08002B2CF9AE}" pid="5" name="MediaServiceImageTags">
    <vt:lpwstr/>
  </property>
</Properties>
</file>