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2" r:id="rId5"/>
    <p:sldId id="278" r:id="rId6"/>
    <p:sldId id="359" r:id="rId7"/>
    <p:sldId id="348" r:id="rId8"/>
    <p:sldId id="360" r:id="rId9"/>
    <p:sldId id="361" r:id="rId10"/>
    <p:sldId id="363" r:id="rId11"/>
    <p:sldId id="366" r:id="rId12"/>
    <p:sldId id="369" r:id="rId13"/>
    <p:sldId id="370" r:id="rId14"/>
    <p:sldId id="371" r:id="rId15"/>
    <p:sldId id="372" r:id="rId16"/>
    <p:sldId id="373" r:id="rId17"/>
    <p:sldId id="374" r:id="rId18"/>
    <p:sldId id="2147483607" r:id="rId19"/>
    <p:sldId id="2147474544" r:id="rId20"/>
    <p:sldId id="377" r:id="rId21"/>
    <p:sldId id="2147483605" r:id="rId22"/>
    <p:sldId id="2147474547" r:id="rId23"/>
    <p:sldId id="2147474548" r:id="rId24"/>
    <p:sldId id="2147483606" r:id="rId25"/>
    <p:sldId id="2147474549" r:id="rId26"/>
    <p:sldId id="2147474550" r:id="rId27"/>
    <p:sldId id="2147474551" r:id="rId28"/>
    <p:sldId id="2147474546" r:id="rId29"/>
    <p:sldId id="2147474545" r:id="rId30"/>
    <p:sldId id="2147474554" r:id="rId31"/>
    <p:sldId id="2147474555" r:id="rId32"/>
    <p:sldId id="2147474598" r:id="rId33"/>
    <p:sldId id="21474746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80522-C886-516A-CECA-FA73B105892F}" name="Melina Autrup Christoffersen" initials="MA" userId="S::machristoffersen@hjerteforeningen.dk::5b6e9bdc-dd4c-44aa-8f87-cce0ecd85edb" providerId="AD"/>
  <p188:author id="{C8F9814F-9CC2-F9DC-BEA8-55ED82DCCE83}" name="Lotte Juul" initials="LJ" userId="S::lottejm@hjerteforeningen.dk::794d9b65-439c-4dfe-aeed-2e9e7b6ead94" providerId="AD"/>
  <p188:author id="{43F96B93-B7CA-36AC-6349-7AA25D466A00}" name="Ida Sganzerla" initials="IS" userId="S::isganzerla@hjerteforeningen.dk::7b436d0e-e0e4-435d-8bd1-e0567ae336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80FF9-5E40-4414-8F3B-7BB786B7E140}" v="1" dt="2025-08-22T12:44:11.6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5926" autoAdjust="0"/>
  </p:normalViewPr>
  <p:slideViewPr>
    <p:cSldViewPr snapToGrid="0" showGuides="1">
      <p:cViewPr varScale="1">
        <p:scale>
          <a:sx n="48" d="100"/>
          <a:sy n="48" d="100"/>
        </p:scale>
        <p:origin x="1364" y="32"/>
      </p:cViewPr>
      <p:guideLst/>
    </p:cSldViewPr>
  </p:slideViewPr>
  <p:notesTextViewPr>
    <p:cViewPr>
      <p:scale>
        <a:sx n="100" d="100"/>
        <a:sy n="100" d="100"/>
      </p:scale>
      <p:origin x="0" y="-1196"/>
    </p:cViewPr>
  </p:notesTextViewPr>
  <p:sorterViewPr>
    <p:cViewPr>
      <p:scale>
        <a:sx n="100" d="100"/>
        <a:sy n="100" d="100"/>
      </p:scale>
      <p:origin x="0" y="0"/>
    </p:cViewPr>
  </p:sorterViewPr>
  <p:notesViewPr>
    <p:cSldViewPr snapToGrid="0">
      <p:cViewPr varScale="1">
        <p:scale>
          <a:sx n="90" d="100"/>
          <a:sy n="90" d="100"/>
        </p:scale>
        <p:origin x="3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5E980FF9-5E40-4414-8F3B-7BB786B7E140}"/>
    <pc:docChg chg="modSld">
      <pc:chgData name="Lotte Juul" userId="794d9b65-439c-4dfe-aeed-2e9e7b6ead94" providerId="ADAL" clId="{5E980FF9-5E40-4414-8F3B-7BB786B7E140}" dt="2025-08-22T09:21:31.855" v="395" actId="6549"/>
      <pc:docMkLst>
        <pc:docMk/>
      </pc:docMkLst>
      <pc:sldChg chg="modNotesTx">
        <pc:chgData name="Lotte Juul" userId="794d9b65-439c-4dfe-aeed-2e9e7b6ead94" providerId="ADAL" clId="{5E980FF9-5E40-4414-8F3B-7BB786B7E140}" dt="2025-08-22T08:58:19.645" v="41" actId="20577"/>
        <pc:sldMkLst>
          <pc:docMk/>
          <pc:sldMk cId="4126448077" sldId="359"/>
        </pc:sldMkLst>
      </pc:sldChg>
      <pc:sldChg chg="modNotesTx">
        <pc:chgData name="Lotte Juul" userId="794d9b65-439c-4dfe-aeed-2e9e7b6ead94" providerId="ADAL" clId="{5E980FF9-5E40-4414-8F3B-7BB786B7E140}" dt="2025-08-22T08:59:45.049" v="44" actId="20577"/>
        <pc:sldMkLst>
          <pc:docMk/>
          <pc:sldMk cId="1878898097" sldId="363"/>
        </pc:sldMkLst>
      </pc:sldChg>
      <pc:sldChg chg="modSp mod">
        <pc:chgData name="Lotte Juul" userId="794d9b65-439c-4dfe-aeed-2e9e7b6ead94" providerId="ADAL" clId="{5E980FF9-5E40-4414-8F3B-7BB786B7E140}" dt="2025-08-22T09:00:47.409" v="46" actId="20577"/>
        <pc:sldMkLst>
          <pc:docMk/>
          <pc:sldMk cId="2580645798" sldId="371"/>
        </pc:sldMkLst>
        <pc:spChg chg="mod">
          <ac:chgData name="Lotte Juul" userId="794d9b65-439c-4dfe-aeed-2e9e7b6ead94" providerId="ADAL" clId="{5E980FF9-5E40-4414-8F3B-7BB786B7E140}" dt="2025-08-22T09:00:47.409" v="46" actId="20577"/>
          <ac:spMkLst>
            <pc:docMk/>
            <pc:sldMk cId="2580645798" sldId="371"/>
            <ac:spMk id="6" creationId="{8694DB70-3E4F-9651-0405-F87FC15CC3BF}"/>
          </ac:spMkLst>
        </pc:spChg>
      </pc:sldChg>
      <pc:sldChg chg="modSp mod modNotesTx">
        <pc:chgData name="Lotte Juul" userId="794d9b65-439c-4dfe-aeed-2e9e7b6ead94" providerId="ADAL" clId="{5E980FF9-5E40-4414-8F3B-7BB786B7E140}" dt="2025-08-22T09:21:04.567" v="394" actId="20577"/>
        <pc:sldMkLst>
          <pc:docMk/>
          <pc:sldMk cId="2507589793" sldId="2147474545"/>
        </pc:sldMkLst>
        <pc:spChg chg="mod">
          <ac:chgData name="Lotte Juul" userId="794d9b65-439c-4dfe-aeed-2e9e7b6ead94" providerId="ADAL" clId="{5E980FF9-5E40-4414-8F3B-7BB786B7E140}" dt="2025-08-22T09:21:04.567" v="394" actId="20577"/>
          <ac:spMkLst>
            <pc:docMk/>
            <pc:sldMk cId="2507589793" sldId="2147474545"/>
            <ac:spMk id="29" creationId="{6C438729-7F3F-2A5C-4800-C21BAB1C0FC6}"/>
          </ac:spMkLst>
        </pc:spChg>
      </pc:sldChg>
      <pc:sldChg chg="modSp mod">
        <pc:chgData name="Lotte Juul" userId="794d9b65-439c-4dfe-aeed-2e9e7b6ead94" providerId="ADAL" clId="{5E980FF9-5E40-4414-8F3B-7BB786B7E140}" dt="2025-08-22T09:08:14.981" v="284" actId="20577"/>
        <pc:sldMkLst>
          <pc:docMk/>
          <pc:sldMk cId="1949936020" sldId="2147474546"/>
        </pc:sldMkLst>
        <pc:spChg chg="mod">
          <ac:chgData name="Lotte Juul" userId="794d9b65-439c-4dfe-aeed-2e9e7b6ead94" providerId="ADAL" clId="{5E980FF9-5E40-4414-8F3B-7BB786B7E140}" dt="2025-08-22T09:08:14.981" v="284" actId="20577"/>
          <ac:spMkLst>
            <pc:docMk/>
            <pc:sldMk cId="1949936020" sldId="2147474546"/>
            <ac:spMk id="11" creationId="{B2B74779-731E-1DAB-6C8F-E16A72ACE10D}"/>
          </ac:spMkLst>
        </pc:spChg>
      </pc:sldChg>
      <pc:sldChg chg="modNotesTx">
        <pc:chgData name="Lotte Juul" userId="794d9b65-439c-4dfe-aeed-2e9e7b6ead94" providerId="ADAL" clId="{5E980FF9-5E40-4414-8F3B-7BB786B7E140}" dt="2025-08-22T09:05:35.156" v="68" actId="20577"/>
        <pc:sldMkLst>
          <pc:docMk/>
          <pc:sldMk cId="276887893" sldId="2147474548"/>
        </pc:sldMkLst>
      </pc:sldChg>
      <pc:sldChg chg="modNotesTx">
        <pc:chgData name="Lotte Juul" userId="794d9b65-439c-4dfe-aeed-2e9e7b6ead94" providerId="ADAL" clId="{5E980FF9-5E40-4414-8F3B-7BB786B7E140}" dt="2025-08-22T09:07:14.861" v="257" actId="20577"/>
        <pc:sldMkLst>
          <pc:docMk/>
          <pc:sldMk cId="1641724332" sldId="2147474550"/>
        </pc:sldMkLst>
      </pc:sldChg>
      <pc:sldChg chg="modNotesTx">
        <pc:chgData name="Lotte Juul" userId="794d9b65-439c-4dfe-aeed-2e9e7b6ead94" providerId="ADAL" clId="{5E980FF9-5E40-4414-8F3B-7BB786B7E140}" dt="2025-08-22T09:20:42.603" v="375" actId="20577"/>
        <pc:sldMkLst>
          <pc:docMk/>
          <pc:sldMk cId="3993547636" sldId="2147474554"/>
        </pc:sldMkLst>
      </pc:sldChg>
      <pc:sldChg chg="modNotesTx">
        <pc:chgData name="Lotte Juul" userId="794d9b65-439c-4dfe-aeed-2e9e7b6ead94" providerId="ADAL" clId="{5E980FF9-5E40-4414-8F3B-7BB786B7E140}" dt="2025-08-22T09:20:23.681" v="347" actId="20577"/>
        <pc:sldMkLst>
          <pc:docMk/>
          <pc:sldMk cId="1974268906" sldId="2147474555"/>
        </pc:sldMkLst>
      </pc:sldChg>
      <pc:sldChg chg="modNotesTx">
        <pc:chgData name="Lotte Juul" userId="794d9b65-439c-4dfe-aeed-2e9e7b6ead94" providerId="ADAL" clId="{5E980FF9-5E40-4414-8F3B-7BB786B7E140}" dt="2025-08-22T09:21:31.855" v="395" actId="6549"/>
        <pc:sldMkLst>
          <pc:docMk/>
          <pc:sldMk cId="3135413212" sldId="214748360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7CF00-FD89-41BE-B791-BBA1CEF14E8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81C4A6-9950-4460-A0D8-493FC7ED084C}">
      <dgm:prSet custT="1"/>
      <dgm:spPr/>
      <dgm:t>
        <a:bodyPr/>
        <a:lstStyle/>
        <a:p>
          <a:pPr>
            <a:lnSpc>
              <a:spcPct val="100000"/>
            </a:lnSpc>
          </a:pPr>
          <a:r>
            <a:rPr lang="da-DK" sz="2200" b="0" i="0" dirty="0">
              <a:solidFill>
                <a:srgbClr val="400000"/>
              </a:solidFill>
            </a:rPr>
            <a:t>Mættet fedt</a:t>
          </a:r>
          <a:endParaRPr lang="en-US" sz="2200" dirty="0">
            <a:solidFill>
              <a:srgbClr val="400000"/>
            </a:solidFill>
          </a:endParaRPr>
        </a:p>
      </dgm:t>
    </dgm:pt>
    <dgm:pt modelId="{99431710-FD29-464B-B035-FFC4974D1837}" type="parTrans" cxnId="{0C5948DB-39E8-492F-AB22-A2984CEBEC4C}">
      <dgm:prSet/>
      <dgm:spPr/>
      <dgm:t>
        <a:bodyPr/>
        <a:lstStyle/>
        <a:p>
          <a:endParaRPr lang="en-US"/>
        </a:p>
      </dgm:t>
    </dgm:pt>
    <dgm:pt modelId="{62C89A5E-803D-49B2-8E9D-55893E2334AF}" type="sibTrans" cxnId="{0C5948DB-39E8-492F-AB22-A2984CEBEC4C}">
      <dgm:prSet/>
      <dgm:spPr/>
      <dgm:t>
        <a:bodyPr/>
        <a:lstStyle/>
        <a:p>
          <a:endParaRPr lang="en-US"/>
        </a:p>
      </dgm:t>
    </dgm:pt>
    <dgm:pt modelId="{6D2BE938-6130-458E-8380-E0FA6035F052}">
      <dgm:prSet custT="1"/>
      <dgm:spPr/>
      <dgm:t>
        <a:bodyPr/>
        <a:lstStyle/>
        <a:p>
          <a:pPr>
            <a:lnSpc>
              <a:spcPct val="100000"/>
            </a:lnSpc>
          </a:pPr>
          <a:r>
            <a:rPr lang="da-DK" sz="2200" dirty="0">
              <a:solidFill>
                <a:srgbClr val="400000"/>
              </a:solidFill>
            </a:rPr>
            <a:t>Salt og chips</a:t>
          </a:r>
          <a:endParaRPr lang="en-US" sz="2200" dirty="0">
            <a:solidFill>
              <a:srgbClr val="400000"/>
            </a:solidFill>
          </a:endParaRPr>
        </a:p>
      </dgm:t>
    </dgm:pt>
    <dgm:pt modelId="{07507E9C-44C8-4AB0-A158-3F4A3DDD1C34}" type="parTrans" cxnId="{70030297-E410-4EEB-A558-27F177F77B3E}">
      <dgm:prSet/>
      <dgm:spPr/>
      <dgm:t>
        <a:bodyPr/>
        <a:lstStyle/>
        <a:p>
          <a:endParaRPr lang="en-US"/>
        </a:p>
      </dgm:t>
    </dgm:pt>
    <dgm:pt modelId="{63EB8D2F-861E-4F45-8C74-F1F90190A317}" type="sibTrans" cxnId="{70030297-E410-4EEB-A558-27F177F77B3E}">
      <dgm:prSet/>
      <dgm:spPr/>
      <dgm:t>
        <a:bodyPr/>
        <a:lstStyle/>
        <a:p>
          <a:endParaRPr lang="en-US"/>
        </a:p>
      </dgm:t>
    </dgm:pt>
    <dgm:pt modelId="{CE2A59A0-3996-4726-AF33-D96E3D3BB990}">
      <dgm:prSet/>
      <dgm:spPr/>
      <dgm:t>
        <a:bodyPr/>
        <a:lstStyle/>
        <a:p>
          <a:pPr>
            <a:lnSpc>
              <a:spcPct val="100000"/>
            </a:lnSpc>
          </a:pPr>
          <a:r>
            <a:rPr lang="da-DK" dirty="0">
              <a:solidFill>
                <a:srgbClr val="400000"/>
              </a:solidFill>
            </a:rPr>
            <a:t>Sukker og søde sager</a:t>
          </a:r>
          <a:endParaRPr lang="en-US" dirty="0">
            <a:solidFill>
              <a:srgbClr val="400000"/>
            </a:solidFill>
          </a:endParaRPr>
        </a:p>
      </dgm:t>
    </dgm:pt>
    <dgm:pt modelId="{D2E6825A-91F5-4931-A83D-7D1DB6B6D489}" type="parTrans" cxnId="{8B92CAA6-E732-49D1-BB71-DA0B1A280DCD}">
      <dgm:prSet/>
      <dgm:spPr/>
      <dgm:t>
        <a:bodyPr/>
        <a:lstStyle/>
        <a:p>
          <a:endParaRPr lang="en-US"/>
        </a:p>
      </dgm:t>
    </dgm:pt>
    <dgm:pt modelId="{EC94336B-8170-47A6-9D55-BF2281E1C3EA}" type="sibTrans" cxnId="{8B92CAA6-E732-49D1-BB71-DA0B1A280DCD}">
      <dgm:prSet/>
      <dgm:spPr/>
      <dgm:t>
        <a:bodyPr/>
        <a:lstStyle/>
        <a:p>
          <a:endParaRPr lang="en-US"/>
        </a:p>
      </dgm:t>
    </dgm:pt>
    <dgm:pt modelId="{8C145C18-CBF1-41D4-8DE7-2695EC8D627F}">
      <dgm:prSet/>
      <dgm:spPr/>
      <dgm:t>
        <a:bodyPr/>
        <a:lstStyle/>
        <a:p>
          <a:pPr>
            <a:lnSpc>
              <a:spcPct val="100000"/>
            </a:lnSpc>
          </a:pPr>
          <a:r>
            <a:rPr lang="da-DK" dirty="0">
              <a:solidFill>
                <a:srgbClr val="400000"/>
              </a:solidFill>
            </a:rPr>
            <a:t>Alkohol</a:t>
          </a:r>
          <a:endParaRPr lang="en-US" dirty="0">
            <a:solidFill>
              <a:srgbClr val="400000"/>
            </a:solidFill>
          </a:endParaRPr>
        </a:p>
      </dgm:t>
    </dgm:pt>
    <dgm:pt modelId="{04E7DE56-F6BC-4A1E-AE8E-B84A0CD00D77}" type="parTrans" cxnId="{77B3FCC4-1522-4432-919B-FA355F404AFC}">
      <dgm:prSet/>
      <dgm:spPr/>
      <dgm:t>
        <a:bodyPr/>
        <a:lstStyle/>
        <a:p>
          <a:endParaRPr lang="en-US"/>
        </a:p>
      </dgm:t>
    </dgm:pt>
    <dgm:pt modelId="{0E68AA07-4560-47A8-9096-58CA3C8BB94F}" type="sibTrans" cxnId="{77B3FCC4-1522-4432-919B-FA355F404AFC}">
      <dgm:prSet/>
      <dgm:spPr/>
      <dgm:t>
        <a:bodyPr/>
        <a:lstStyle/>
        <a:p>
          <a:endParaRPr lang="en-US"/>
        </a:p>
      </dgm:t>
    </dgm:pt>
    <dgm:pt modelId="{413A05A5-CF62-4785-AE43-F9BAD9C2010B}" type="pres">
      <dgm:prSet presAssocID="{54F7CF00-FD89-41BE-B791-BBA1CEF14E8F}" presName="root" presStyleCnt="0">
        <dgm:presLayoutVars>
          <dgm:dir/>
          <dgm:resizeHandles val="exact"/>
        </dgm:presLayoutVars>
      </dgm:prSet>
      <dgm:spPr/>
    </dgm:pt>
    <dgm:pt modelId="{8C6E995E-9C87-432F-84F8-A837CC8ED2AD}" type="pres">
      <dgm:prSet presAssocID="{7D81C4A6-9950-4460-A0D8-493FC7ED084C}" presName="compNode" presStyleCnt="0"/>
      <dgm:spPr/>
    </dgm:pt>
    <dgm:pt modelId="{4DD3F978-A764-443A-9D1B-F70921AB668D}" type="pres">
      <dgm:prSet presAssocID="{7D81C4A6-9950-4460-A0D8-493FC7ED084C}" presName="bgRect" presStyleLbl="bgShp" presStyleIdx="0" presStyleCnt="4"/>
      <dgm:spPr>
        <a:solidFill>
          <a:srgbClr val="EFE6DD"/>
        </a:solidFill>
      </dgm:spPr>
    </dgm:pt>
    <dgm:pt modelId="{E810C171-DC28-4116-BB7F-FB726CD9102F}" type="pres">
      <dgm:prSet presAssocID="{7D81C4A6-9950-4460-A0D8-493FC7ED084C}" presName="iconRect" presStyleLbl="node1" presStyleIdx="0" presStyleCnt="4" custScaleX="131276" custScaleY="13127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rger og drik med massiv udfyldning"/>
        </a:ext>
      </dgm:extLst>
    </dgm:pt>
    <dgm:pt modelId="{54B099C6-F24A-4219-970D-BAC290B48180}" type="pres">
      <dgm:prSet presAssocID="{7D81C4A6-9950-4460-A0D8-493FC7ED084C}" presName="spaceRect" presStyleCnt="0"/>
      <dgm:spPr/>
    </dgm:pt>
    <dgm:pt modelId="{A78DE599-80CC-4543-BCBD-50ECAF6121BB}" type="pres">
      <dgm:prSet presAssocID="{7D81C4A6-9950-4460-A0D8-493FC7ED084C}" presName="parTx" presStyleLbl="revTx" presStyleIdx="0" presStyleCnt="4">
        <dgm:presLayoutVars>
          <dgm:chMax val="0"/>
          <dgm:chPref val="0"/>
        </dgm:presLayoutVars>
      </dgm:prSet>
      <dgm:spPr/>
    </dgm:pt>
    <dgm:pt modelId="{59E9E8F1-A4D8-4B52-9E2B-D662FF39341E}" type="pres">
      <dgm:prSet presAssocID="{62C89A5E-803D-49B2-8E9D-55893E2334AF}" presName="sibTrans" presStyleCnt="0"/>
      <dgm:spPr/>
    </dgm:pt>
    <dgm:pt modelId="{1B56880D-16C2-4ACF-AD8C-2BE538B22D0D}" type="pres">
      <dgm:prSet presAssocID="{6D2BE938-6130-458E-8380-E0FA6035F052}" presName="compNode" presStyleCnt="0"/>
      <dgm:spPr/>
    </dgm:pt>
    <dgm:pt modelId="{79CA66CA-D179-4D6F-B18E-FEC4BBDDBD7B}" type="pres">
      <dgm:prSet presAssocID="{6D2BE938-6130-458E-8380-E0FA6035F052}" presName="bgRect" presStyleLbl="bgShp" presStyleIdx="1" presStyleCnt="4"/>
      <dgm:spPr>
        <a:solidFill>
          <a:srgbClr val="EFE6DD"/>
        </a:solidFill>
      </dgm:spPr>
    </dgm:pt>
    <dgm:pt modelId="{85665866-4D7F-4AFD-A351-755E6BD12CA9}" type="pres">
      <dgm:prSet presAssocID="{6D2BE938-6130-458E-8380-E0FA6035F052}" presName="iconRect" presStyleLbl="node1" presStyleIdx="1" presStyleCnt="4" custScaleX="131276" custScaleY="131276" custLinFactNeighborX="-854" custLinFactNeighborY="68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pcorn med massiv udfyldning"/>
        </a:ext>
      </dgm:extLst>
    </dgm:pt>
    <dgm:pt modelId="{976AF057-1431-44B8-A161-8C4896316FCE}" type="pres">
      <dgm:prSet presAssocID="{6D2BE938-6130-458E-8380-E0FA6035F052}" presName="spaceRect" presStyleCnt="0"/>
      <dgm:spPr/>
    </dgm:pt>
    <dgm:pt modelId="{659504FC-5576-4D7B-AACE-EB3934498F00}" type="pres">
      <dgm:prSet presAssocID="{6D2BE938-6130-458E-8380-E0FA6035F052}" presName="parTx" presStyleLbl="revTx" presStyleIdx="1" presStyleCnt="4">
        <dgm:presLayoutVars>
          <dgm:chMax val="0"/>
          <dgm:chPref val="0"/>
        </dgm:presLayoutVars>
      </dgm:prSet>
      <dgm:spPr/>
    </dgm:pt>
    <dgm:pt modelId="{EECE505C-BD10-40D8-B29D-3275F0E0D4CA}" type="pres">
      <dgm:prSet presAssocID="{63EB8D2F-861E-4F45-8C74-F1F90190A317}" presName="sibTrans" presStyleCnt="0"/>
      <dgm:spPr/>
    </dgm:pt>
    <dgm:pt modelId="{F2D0568B-F183-405F-AEC8-234E516AA1DB}" type="pres">
      <dgm:prSet presAssocID="{CE2A59A0-3996-4726-AF33-D96E3D3BB990}" presName="compNode" presStyleCnt="0"/>
      <dgm:spPr/>
    </dgm:pt>
    <dgm:pt modelId="{D8CB5498-5401-4328-9DA1-68214FD7AF18}" type="pres">
      <dgm:prSet presAssocID="{CE2A59A0-3996-4726-AF33-D96E3D3BB990}" presName="bgRect" presStyleLbl="bgShp" presStyleIdx="2" presStyleCnt="4"/>
      <dgm:spPr>
        <a:solidFill>
          <a:srgbClr val="EFE6DD"/>
        </a:solidFill>
      </dgm:spPr>
    </dgm:pt>
    <dgm:pt modelId="{3163A592-A31E-47DA-BDE4-52B8FA015B98}" type="pres">
      <dgm:prSet presAssocID="{CE2A59A0-3996-4726-AF33-D96E3D3BB990}" presName="iconRect" presStyleLbl="node1" presStyleIdx="2" presStyleCnt="4" custScaleX="131276" custScaleY="1312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rgbClr val="EFE6DD"/>
          </a:solidFill>
        </a:ln>
      </dgm:spPr>
      <dgm:extLst>
        <a:ext uri="{E40237B7-FDA0-4F09-8148-C483321AD2D9}">
          <dgm14:cNvPr xmlns:dgm14="http://schemas.microsoft.com/office/drawing/2010/diagram" id="0" name="" descr="Ice cream"/>
        </a:ext>
      </dgm:extLst>
    </dgm:pt>
    <dgm:pt modelId="{8381F9E7-3641-4818-BA0A-C7C1C967B12D}" type="pres">
      <dgm:prSet presAssocID="{CE2A59A0-3996-4726-AF33-D96E3D3BB990}" presName="spaceRect" presStyleCnt="0"/>
      <dgm:spPr/>
    </dgm:pt>
    <dgm:pt modelId="{E2E4DCDD-61C7-4516-9824-0C578AEC80A5}" type="pres">
      <dgm:prSet presAssocID="{CE2A59A0-3996-4726-AF33-D96E3D3BB990}" presName="parTx" presStyleLbl="revTx" presStyleIdx="2" presStyleCnt="4">
        <dgm:presLayoutVars>
          <dgm:chMax val="0"/>
          <dgm:chPref val="0"/>
        </dgm:presLayoutVars>
      </dgm:prSet>
      <dgm:spPr/>
    </dgm:pt>
    <dgm:pt modelId="{D91B215F-169A-4545-BE15-9F9BAF896692}" type="pres">
      <dgm:prSet presAssocID="{EC94336B-8170-47A6-9D55-BF2281E1C3EA}" presName="sibTrans" presStyleCnt="0"/>
      <dgm:spPr/>
    </dgm:pt>
    <dgm:pt modelId="{D8B1D453-F6D9-464F-A161-05EA88AC3084}" type="pres">
      <dgm:prSet presAssocID="{8C145C18-CBF1-41D4-8DE7-2695EC8D627F}" presName="compNode" presStyleCnt="0"/>
      <dgm:spPr/>
    </dgm:pt>
    <dgm:pt modelId="{E5A6FD3A-B49C-4635-B58F-3B2B8813310A}" type="pres">
      <dgm:prSet presAssocID="{8C145C18-CBF1-41D4-8DE7-2695EC8D627F}" presName="bgRect" presStyleLbl="bgShp" presStyleIdx="3" presStyleCnt="4"/>
      <dgm:spPr>
        <a:solidFill>
          <a:srgbClr val="EFE6DD"/>
        </a:solidFill>
      </dgm:spPr>
    </dgm:pt>
    <dgm:pt modelId="{D50CF410-A9B4-4676-95CD-4BA57011A7A0}" type="pres">
      <dgm:prSet presAssocID="{8C145C18-CBF1-41D4-8DE7-2695EC8D627F}" presName="iconRect" presStyleLbl="node1" presStyleIdx="3" presStyleCnt="4" custScaleX="131276" custScaleY="131276" custLinFactNeighborX="2895" custLinFactNeighborY="5951"/>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staurant med massiv udfyldning"/>
        </a:ext>
      </dgm:extLst>
    </dgm:pt>
    <dgm:pt modelId="{6092378E-1476-4C2D-B18D-2D302C3852CE}" type="pres">
      <dgm:prSet presAssocID="{8C145C18-CBF1-41D4-8DE7-2695EC8D627F}" presName="spaceRect" presStyleCnt="0"/>
      <dgm:spPr/>
    </dgm:pt>
    <dgm:pt modelId="{633DCAFC-DD08-4DF0-8136-0E57D4AF7D8F}" type="pres">
      <dgm:prSet presAssocID="{8C145C18-CBF1-41D4-8DE7-2695EC8D627F}" presName="parTx" presStyleLbl="revTx" presStyleIdx="3" presStyleCnt="4">
        <dgm:presLayoutVars>
          <dgm:chMax val="0"/>
          <dgm:chPref val="0"/>
        </dgm:presLayoutVars>
      </dgm:prSet>
      <dgm:spPr/>
    </dgm:pt>
  </dgm:ptLst>
  <dgm:cxnLst>
    <dgm:cxn modelId="{E738AA01-302F-487D-B426-3F671415065F}" type="presOf" srcId="{7D81C4A6-9950-4460-A0D8-493FC7ED084C}" destId="{A78DE599-80CC-4543-BCBD-50ECAF6121BB}" srcOrd="0" destOrd="0" presId="urn:microsoft.com/office/officeart/2018/2/layout/IconVerticalSolidList"/>
    <dgm:cxn modelId="{35C0C12B-D4AD-4760-9690-D741A48FF72B}" type="presOf" srcId="{54F7CF00-FD89-41BE-B791-BBA1CEF14E8F}" destId="{413A05A5-CF62-4785-AE43-F9BAD9C2010B}" srcOrd="0" destOrd="0" presId="urn:microsoft.com/office/officeart/2018/2/layout/IconVerticalSolidList"/>
    <dgm:cxn modelId="{558A6871-3870-4A21-AF70-0FC537E83F54}" type="presOf" srcId="{CE2A59A0-3996-4726-AF33-D96E3D3BB990}" destId="{E2E4DCDD-61C7-4516-9824-0C578AEC80A5}" srcOrd="0" destOrd="0" presId="urn:microsoft.com/office/officeart/2018/2/layout/IconVerticalSolidList"/>
    <dgm:cxn modelId="{5DC28874-6DEE-4F66-A653-72B0B3436DF2}" type="presOf" srcId="{6D2BE938-6130-458E-8380-E0FA6035F052}" destId="{659504FC-5576-4D7B-AACE-EB3934498F00}" srcOrd="0" destOrd="0" presId="urn:microsoft.com/office/officeart/2018/2/layout/IconVerticalSolidList"/>
    <dgm:cxn modelId="{70030297-E410-4EEB-A558-27F177F77B3E}" srcId="{54F7CF00-FD89-41BE-B791-BBA1CEF14E8F}" destId="{6D2BE938-6130-458E-8380-E0FA6035F052}" srcOrd="1" destOrd="0" parTransId="{07507E9C-44C8-4AB0-A158-3F4A3DDD1C34}" sibTransId="{63EB8D2F-861E-4F45-8C74-F1F90190A317}"/>
    <dgm:cxn modelId="{935B269D-5A02-4334-9295-5F87DD7D35A3}" type="presOf" srcId="{8C145C18-CBF1-41D4-8DE7-2695EC8D627F}" destId="{633DCAFC-DD08-4DF0-8136-0E57D4AF7D8F}" srcOrd="0" destOrd="0" presId="urn:microsoft.com/office/officeart/2018/2/layout/IconVerticalSolidList"/>
    <dgm:cxn modelId="{8B92CAA6-E732-49D1-BB71-DA0B1A280DCD}" srcId="{54F7CF00-FD89-41BE-B791-BBA1CEF14E8F}" destId="{CE2A59A0-3996-4726-AF33-D96E3D3BB990}" srcOrd="2" destOrd="0" parTransId="{D2E6825A-91F5-4931-A83D-7D1DB6B6D489}" sibTransId="{EC94336B-8170-47A6-9D55-BF2281E1C3EA}"/>
    <dgm:cxn modelId="{77B3FCC4-1522-4432-919B-FA355F404AFC}" srcId="{54F7CF00-FD89-41BE-B791-BBA1CEF14E8F}" destId="{8C145C18-CBF1-41D4-8DE7-2695EC8D627F}" srcOrd="3" destOrd="0" parTransId="{04E7DE56-F6BC-4A1E-AE8E-B84A0CD00D77}" sibTransId="{0E68AA07-4560-47A8-9096-58CA3C8BB94F}"/>
    <dgm:cxn modelId="{0C5948DB-39E8-492F-AB22-A2984CEBEC4C}" srcId="{54F7CF00-FD89-41BE-B791-BBA1CEF14E8F}" destId="{7D81C4A6-9950-4460-A0D8-493FC7ED084C}" srcOrd="0" destOrd="0" parTransId="{99431710-FD29-464B-B035-FFC4974D1837}" sibTransId="{62C89A5E-803D-49B2-8E9D-55893E2334AF}"/>
    <dgm:cxn modelId="{D01A34CA-ED1C-421D-B7AF-049B1A8C0A21}" type="presParOf" srcId="{413A05A5-CF62-4785-AE43-F9BAD9C2010B}" destId="{8C6E995E-9C87-432F-84F8-A837CC8ED2AD}" srcOrd="0" destOrd="0" presId="urn:microsoft.com/office/officeart/2018/2/layout/IconVerticalSolidList"/>
    <dgm:cxn modelId="{71C5B310-4D82-4F68-8AA3-40CC0601ECAD}" type="presParOf" srcId="{8C6E995E-9C87-432F-84F8-A837CC8ED2AD}" destId="{4DD3F978-A764-443A-9D1B-F70921AB668D}" srcOrd="0" destOrd="0" presId="urn:microsoft.com/office/officeart/2018/2/layout/IconVerticalSolidList"/>
    <dgm:cxn modelId="{17B84DAD-B20F-4D2E-A68F-0DA63FD72DD0}" type="presParOf" srcId="{8C6E995E-9C87-432F-84F8-A837CC8ED2AD}" destId="{E810C171-DC28-4116-BB7F-FB726CD9102F}" srcOrd="1" destOrd="0" presId="urn:microsoft.com/office/officeart/2018/2/layout/IconVerticalSolidList"/>
    <dgm:cxn modelId="{549A44F9-CC5C-4859-8B4F-07D9E80F5342}" type="presParOf" srcId="{8C6E995E-9C87-432F-84F8-A837CC8ED2AD}" destId="{54B099C6-F24A-4219-970D-BAC290B48180}" srcOrd="2" destOrd="0" presId="urn:microsoft.com/office/officeart/2018/2/layout/IconVerticalSolidList"/>
    <dgm:cxn modelId="{934FD519-CC92-4932-80F3-3E82E382568C}" type="presParOf" srcId="{8C6E995E-9C87-432F-84F8-A837CC8ED2AD}" destId="{A78DE599-80CC-4543-BCBD-50ECAF6121BB}" srcOrd="3" destOrd="0" presId="urn:microsoft.com/office/officeart/2018/2/layout/IconVerticalSolidList"/>
    <dgm:cxn modelId="{991349A3-0DFF-4C37-8A06-4D2F13B2847B}" type="presParOf" srcId="{413A05A5-CF62-4785-AE43-F9BAD9C2010B}" destId="{59E9E8F1-A4D8-4B52-9E2B-D662FF39341E}" srcOrd="1" destOrd="0" presId="urn:microsoft.com/office/officeart/2018/2/layout/IconVerticalSolidList"/>
    <dgm:cxn modelId="{9D547550-7FDE-44A5-A6C8-D11A86B2851C}" type="presParOf" srcId="{413A05A5-CF62-4785-AE43-F9BAD9C2010B}" destId="{1B56880D-16C2-4ACF-AD8C-2BE538B22D0D}" srcOrd="2" destOrd="0" presId="urn:microsoft.com/office/officeart/2018/2/layout/IconVerticalSolidList"/>
    <dgm:cxn modelId="{837FC07E-E904-47F3-B038-323BB3A205DF}" type="presParOf" srcId="{1B56880D-16C2-4ACF-AD8C-2BE538B22D0D}" destId="{79CA66CA-D179-4D6F-B18E-FEC4BBDDBD7B}" srcOrd="0" destOrd="0" presId="urn:microsoft.com/office/officeart/2018/2/layout/IconVerticalSolidList"/>
    <dgm:cxn modelId="{710DFC6E-1108-4404-A229-A84C84C0C7FE}" type="presParOf" srcId="{1B56880D-16C2-4ACF-AD8C-2BE538B22D0D}" destId="{85665866-4D7F-4AFD-A351-755E6BD12CA9}" srcOrd="1" destOrd="0" presId="urn:microsoft.com/office/officeart/2018/2/layout/IconVerticalSolidList"/>
    <dgm:cxn modelId="{4CDD16CB-1F54-4497-B297-941D0C3B8FD7}" type="presParOf" srcId="{1B56880D-16C2-4ACF-AD8C-2BE538B22D0D}" destId="{976AF057-1431-44B8-A161-8C4896316FCE}" srcOrd="2" destOrd="0" presId="urn:microsoft.com/office/officeart/2018/2/layout/IconVerticalSolidList"/>
    <dgm:cxn modelId="{B825754A-1EFD-4A7F-B879-5489C0699C32}" type="presParOf" srcId="{1B56880D-16C2-4ACF-AD8C-2BE538B22D0D}" destId="{659504FC-5576-4D7B-AACE-EB3934498F00}" srcOrd="3" destOrd="0" presId="urn:microsoft.com/office/officeart/2018/2/layout/IconVerticalSolidList"/>
    <dgm:cxn modelId="{A1462A72-0F38-4255-96C7-0F347CBC9A90}" type="presParOf" srcId="{413A05A5-CF62-4785-AE43-F9BAD9C2010B}" destId="{EECE505C-BD10-40D8-B29D-3275F0E0D4CA}" srcOrd="3" destOrd="0" presId="urn:microsoft.com/office/officeart/2018/2/layout/IconVerticalSolidList"/>
    <dgm:cxn modelId="{40A19218-174A-45CE-BD4F-9EFB93A036AA}" type="presParOf" srcId="{413A05A5-CF62-4785-AE43-F9BAD9C2010B}" destId="{F2D0568B-F183-405F-AEC8-234E516AA1DB}" srcOrd="4" destOrd="0" presId="urn:microsoft.com/office/officeart/2018/2/layout/IconVerticalSolidList"/>
    <dgm:cxn modelId="{E41718D8-BB4B-4BD4-8BEE-E76BF84BD229}" type="presParOf" srcId="{F2D0568B-F183-405F-AEC8-234E516AA1DB}" destId="{D8CB5498-5401-4328-9DA1-68214FD7AF18}" srcOrd="0" destOrd="0" presId="urn:microsoft.com/office/officeart/2018/2/layout/IconVerticalSolidList"/>
    <dgm:cxn modelId="{DA502EB3-83B2-4405-831F-009EEBEE57E6}" type="presParOf" srcId="{F2D0568B-F183-405F-AEC8-234E516AA1DB}" destId="{3163A592-A31E-47DA-BDE4-52B8FA015B98}" srcOrd="1" destOrd="0" presId="urn:microsoft.com/office/officeart/2018/2/layout/IconVerticalSolidList"/>
    <dgm:cxn modelId="{E85D02E2-FFD2-4204-B5FE-8244905D04C5}" type="presParOf" srcId="{F2D0568B-F183-405F-AEC8-234E516AA1DB}" destId="{8381F9E7-3641-4818-BA0A-C7C1C967B12D}" srcOrd="2" destOrd="0" presId="urn:microsoft.com/office/officeart/2018/2/layout/IconVerticalSolidList"/>
    <dgm:cxn modelId="{BB0DAFCD-189B-446D-87F1-8A53B23C826F}" type="presParOf" srcId="{F2D0568B-F183-405F-AEC8-234E516AA1DB}" destId="{E2E4DCDD-61C7-4516-9824-0C578AEC80A5}" srcOrd="3" destOrd="0" presId="urn:microsoft.com/office/officeart/2018/2/layout/IconVerticalSolidList"/>
    <dgm:cxn modelId="{8E80AF3E-51A3-4891-8242-15275A8501BD}" type="presParOf" srcId="{413A05A5-CF62-4785-AE43-F9BAD9C2010B}" destId="{D91B215F-169A-4545-BE15-9F9BAF896692}" srcOrd="5" destOrd="0" presId="urn:microsoft.com/office/officeart/2018/2/layout/IconVerticalSolidList"/>
    <dgm:cxn modelId="{18010616-856E-422D-8F94-AD167AF83150}" type="presParOf" srcId="{413A05A5-CF62-4785-AE43-F9BAD9C2010B}" destId="{D8B1D453-F6D9-464F-A161-05EA88AC3084}" srcOrd="6" destOrd="0" presId="urn:microsoft.com/office/officeart/2018/2/layout/IconVerticalSolidList"/>
    <dgm:cxn modelId="{F052A624-9F24-4FEB-BF2C-74204C5CBFE4}" type="presParOf" srcId="{D8B1D453-F6D9-464F-A161-05EA88AC3084}" destId="{E5A6FD3A-B49C-4635-B58F-3B2B8813310A}" srcOrd="0" destOrd="0" presId="urn:microsoft.com/office/officeart/2018/2/layout/IconVerticalSolidList"/>
    <dgm:cxn modelId="{D0ABDF02-488C-4442-A5C3-9A5471F8E6EE}" type="presParOf" srcId="{D8B1D453-F6D9-464F-A161-05EA88AC3084}" destId="{D50CF410-A9B4-4676-95CD-4BA57011A7A0}" srcOrd="1" destOrd="0" presId="urn:microsoft.com/office/officeart/2018/2/layout/IconVerticalSolidList"/>
    <dgm:cxn modelId="{A96353E6-E40D-491F-B931-17ED29C242EE}" type="presParOf" srcId="{D8B1D453-F6D9-464F-A161-05EA88AC3084}" destId="{6092378E-1476-4C2D-B18D-2D302C3852CE}" srcOrd="2" destOrd="0" presId="urn:microsoft.com/office/officeart/2018/2/layout/IconVerticalSolidList"/>
    <dgm:cxn modelId="{9C1A99D0-474D-4DDD-A0C3-F8E0EC6D2AB3}" type="presParOf" srcId="{D8B1D453-F6D9-464F-A161-05EA88AC3084}" destId="{633DCAFC-DD08-4DF0-8136-0E57D4AF7D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D22C68-5868-4D04-980F-3BDB6D7ABEF4}"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C37465A8-B6E8-49A9-B413-390751B837B6}">
      <dgm:prSet custT="1"/>
      <dgm:spPr>
        <a:solidFill>
          <a:srgbClr val="F9F97A"/>
        </a:solidFill>
      </dgm:spPr>
      <dgm:t>
        <a:bodyPr/>
        <a:lstStyle/>
        <a:p>
          <a:pPr algn="ctr"/>
          <a:r>
            <a:rPr lang="da-DK" sz="2000" dirty="0">
              <a:solidFill>
                <a:srgbClr val="400000"/>
              </a:solidFill>
            </a:rPr>
            <a:t>Spis efter DASH-diæten (De officielle Kostråd)</a:t>
          </a:r>
          <a:endParaRPr lang="en-US" sz="2000" dirty="0">
            <a:solidFill>
              <a:srgbClr val="400000"/>
            </a:solidFill>
          </a:endParaRPr>
        </a:p>
      </dgm:t>
    </dgm:pt>
    <dgm:pt modelId="{9D573298-818D-411C-BF3B-8F28F500AD51}" type="parTrans" cxnId="{2DCE59E8-9F7D-4D50-905D-3A26B530D5C4}">
      <dgm:prSet/>
      <dgm:spPr/>
      <dgm:t>
        <a:bodyPr/>
        <a:lstStyle/>
        <a:p>
          <a:endParaRPr lang="en-US"/>
        </a:p>
      </dgm:t>
    </dgm:pt>
    <dgm:pt modelId="{D89C1717-309E-492D-BAD0-E7CA51FE4BC9}" type="sibTrans" cxnId="{2DCE59E8-9F7D-4D50-905D-3A26B530D5C4}">
      <dgm:prSet/>
      <dgm:spPr/>
      <dgm:t>
        <a:bodyPr/>
        <a:lstStyle/>
        <a:p>
          <a:endParaRPr lang="en-US"/>
        </a:p>
      </dgm:t>
    </dgm:pt>
    <dgm:pt modelId="{5A4F93C9-2C96-4A60-B815-F405BD4EAA36}">
      <dgm:prSet custT="1"/>
      <dgm:spPr>
        <a:solidFill>
          <a:srgbClr val="EAAE93"/>
        </a:solidFill>
      </dgm:spPr>
      <dgm:t>
        <a:bodyPr/>
        <a:lstStyle/>
        <a:p>
          <a:r>
            <a:rPr lang="da-DK" sz="2000" dirty="0">
              <a:solidFill>
                <a:srgbClr val="400000"/>
              </a:solidFill>
            </a:rPr>
            <a:t>Spar på saltet, spar på ultraforarbejdet og forarbejdet mad</a:t>
          </a:r>
          <a:endParaRPr lang="en-US" sz="2000" dirty="0">
            <a:solidFill>
              <a:srgbClr val="400000"/>
            </a:solidFill>
          </a:endParaRPr>
        </a:p>
      </dgm:t>
    </dgm:pt>
    <dgm:pt modelId="{9B38BC48-3A8A-423E-A571-9683BE1319B1}" type="parTrans" cxnId="{4023AC30-FE13-46AD-842C-979DC092CBFE}">
      <dgm:prSet/>
      <dgm:spPr/>
      <dgm:t>
        <a:bodyPr/>
        <a:lstStyle/>
        <a:p>
          <a:endParaRPr lang="en-US"/>
        </a:p>
      </dgm:t>
    </dgm:pt>
    <dgm:pt modelId="{583DBA53-E1AF-4FCB-9254-E260619B9B1C}" type="sibTrans" cxnId="{4023AC30-FE13-46AD-842C-979DC092CBFE}">
      <dgm:prSet/>
      <dgm:spPr/>
      <dgm:t>
        <a:bodyPr/>
        <a:lstStyle/>
        <a:p>
          <a:endParaRPr lang="en-US"/>
        </a:p>
      </dgm:t>
    </dgm:pt>
    <dgm:pt modelId="{C21EBC6F-5616-4114-8DF2-0063C092E244}">
      <dgm:prSet custT="1"/>
      <dgm:spPr>
        <a:solidFill>
          <a:srgbClr val="CFAAF6"/>
        </a:solidFill>
      </dgm:spPr>
      <dgm:t>
        <a:bodyPr/>
        <a:lstStyle/>
        <a:p>
          <a:r>
            <a:rPr lang="da-DK" sz="2000" dirty="0">
              <a:solidFill>
                <a:srgbClr val="400000"/>
              </a:solidFill>
            </a:rPr>
            <a:t>Hold en sund vægt (max BMI 25)</a:t>
          </a:r>
          <a:endParaRPr lang="en-US" sz="2000" dirty="0">
            <a:solidFill>
              <a:srgbClr val="400000"/>
            </a:solidFill>
          </a:endParaRPr>
        </a:p>
      </dgm:t>
    </dgm:pt>
    <dgm:pt modelId="{7C74100C-56E9-413B-91DF-DD17336CE752}" type="parTrans" cxnId="{5522E272-A694-46B0-990E-24126CACAE03}">
      <dgm:prSet/>
      <dgm:spPr/>
      <dgm:t>
        <a:bodyPr/>
        <a:lstStyle/>
        <a:p>
          <a:endParaRPr lang="en-US"/>
        </a:p>
      </dgm:t>
    </dgm:pt>
    <dgm:pt modelId="{CF500891-3BAB-4DBC-A5B3-CFE8B67DD4EB}" type="sibTrans" cxnId="{5522E272-A694-46B0-990E-24126CACAE03}">
      <dgm:prSet/>
      <dgm:spPr/>
      <dgm:t>
        <a:bodyPr/>
        <a:lstStyle/>
        <a:p>
          <a:endParaRPr lang="en-US"/>
        </a:p>
      </dgm:t>
    </dgm:pt>
    <dgm:pt modelId="{B164A4AA-212E-4A34-B595-4A2D55A5244E}">
      <dgm:prSet custT="1"/>
      <dgm:spPr>
        <a:solidFill>
          <a:srgbClr val="F74030"/>
        </a:solidFill>
      </dgm:spPr>
      <dgm:t>
        <a:bodyPr/>
        <a:lstStyle/>
        <a:p>
          <a:r>
            <a:rPr lang="da-DK" sz="2000" dirty="0">
              <a:solidFill>
                <a:srgbClr val="400000"/>
              </a:solidFill>
            </a:rPr>
            <a:t>Stop med at ryge</a:t>
          </a:r>
          <a:endParaRPr lang="en-US" sz="2000" dirty="0">
            <a:solidFill>
              <a:srgbClr val="400000"/>
            </a:solidFill>
          </a:endParaRPr>
        </a:p>
      </dgm:t>
    </dgm:pt>
    <dgm:pt modelId="{B87F44CD-734E-4EF6-86D3-6D3A4A917439}" type="parTrans" cxnId="{FC969851-14AD-4F8A-8A57-CDA830560385}">
      <dgm:prSet/>
      <dgm:spPr/>
      <dgm:t>
        <a:bodyPr/>
        <a:lstStyle/>
        <a:p>
          <a:endParaRPr lang="en-US"/>
        </a:p>
      </dgm:t>
    </dgm:pt>
    <dgm:pt modelId="{C1F05411-D5E7-46F7-B01F-6DD15EA29FE5}" type="sibTrans" cxnId="{FC969851-14AD-4F8A-8A57-CDA830560385}">
      <dgm:prSet/>
      <dgm:spPr/>
      <dgm:t>
        <a:bodyPr/>
        <a:lstStyle/>
        <a:p>
          <a:endParaRPr lang="en-US"/>
        </a:p>
      </dgm:t>
    </dgm:pt>
    <dgm:pt modelId="{C6CA756A-15EA-4107-A429-67100480E537}">
      <dgm:prSet custT="1"/>
      <dgm:spPr>
        <a:solidFill>
          <a:srgbClr val="4058F4"/>
        </a:solidFill>
      </dgm:spPr>
      <dgm:t>
        <a:bodyPr/>
        <a:lstStyle/>
        <a:p>
          <a:r>
            <a:rPr lang="da-DK" sz="2000" dirty="0">
              <a:solidFill>
                <a:srgbClr val="FFFFFF"/>
              </a:solidFill>
            </a:rPr>
            <a:t>Hold igen med lakridserne</a:t>
          </a:r>
          <a:endParaRPr lang="en-US" sz="2000" dirty="0">
            <a:solidFill>
              <a:srgbClr val="FFFFFF"/>
            </a:solidFill>
          </a:endParaRPr>
        </a:p>
      </dgm:t>
    </dgm:pt>
    <dgm:pt modelId="{6B812D1D-40A6-452B-994C-70736AD98D07}" type="parTrans" cxnId="{98C39A9D-CA69-464E-8FA9-693447CA6368}">
      <dgm:prSet/>
      <dgm:spPr/>
      <dgm:t>
        <a:bodyPr/>
        <a:lstStyle/>
        <a:p>
          <a:endParaRPr lang="en-US"/>
        </a:p>
      </dgm:t>
    </dgm:pt>
    <dgm:pt modelId="{D92DD17E-986C-4414-8AAB-2EE3EFDE0748}" type="sibTrans" cxnId="{98C39A9D-CA69-464E-8FA9-693447CA6368}">
      <dgm:prSet/>
      <dgm:spPr/>
      <dgm:t>
        <a:bodyPr/>
        <a:lstStyle/>
        <a:p>
          <a:endParaRPr lang="en-US"/>
        </a:p>
      </dgm:t>
    </dgm:pt>
    <dgm:pt modelId="{1C60E382-9DB3-43DA-AD9D-E08D64E998E7}">
      <dgm:prSet custT="1"/>
      <dgm:spPr>
        <a:solidFill>
          <a:srgbClr val="EFE6DD"/>
        </a:solidFill>
      </dgm:spPr>
      <dgm:t>
        <a:bodyPr/>
        <a:lstStyle/>
        <a:p>
          <a:r>
            <a:rPr lang="da-DK" sz="2000" dirty="0">
              <a:solidFill>
                <a:srgbClr val="400000"/>
              </a:solidFill>
            </a:rPr>
            <a:t>Få regelmæssigt og dagligt motion</a:t>
          </a:r>
          <a:endParaRPr lang="en-US" sz="2000" dirty="0">
            <a:solidFill>
              <a:srgbClr val="400000"/>
            </a:solidFill>
          </a:endParaRPr>
        </a:p>
      </dgm:t>
    </dgm:pt>
    <dgm:pt modelId="{6F963A2E-9198-47D6-9B02-73C53E35BCC6}" type="parTrans" cxnId="{9FD7BCD7-1F40-47B0-BFDC-5D20702A9767}">
      <dgm:prSet/>
      <dgm:spPr/>
      <dgm:t>
        <a:bodyPr/>
        <a:lstStyle/>
        <a:p>
          <a:endParaRPr lang="en-US"/>
        </a:p>
      </dgm:t>
    </dgm:pt>
    <dgm:pt modelId="{2B4BF4C2-A573-4051-BEFF-806CE977494C}" type="sibTrans" cxnId="{9FD7BCD7-1F40-47B0-BFDC-5D20702A9767}">
      <dgm:prSet/>
      <dgm:spPr/>
      <dgm:t>
        <a:bodyPr/>
        <a:lstStyle/>
        <a:p>
          <a:endParaRPr lang="en-US"/>
        </a:p>
      </dgm:t>
    </dgm:pt>
    <dgm:pt modelId="{C716802F-B129-4A9E-8970-C9CB82212E44}" type="pres">
      <dgm:prSet presAssocID="{B5D22C68-5868-4D04-980F-3BDB6D7ABEF4}" presName="diagram" presStyleCnt="0">
        <dgm:presLayoutVars>
          <dgm:dir/>
          <dgm:resizeHandles val="exact"/>
        </dgm:presLayoutVars>
      </dgm:prSet>
      <dgm:spPr/>
    </dgm:pt>
    <dgm:pt modelId="{BD2FD219-FFC5-4744-8DD3-A6407C15D584}" type="pres">
      <dgm:prSet presAssocID="{C37465A8-B6E8-49A9-B413-390751B837B6}" presName="node" presStyleLbl="node1" presStyleIdx="0" presStyleCnt="6">
        <dgm:presLayoutVars>
          <dgm:bulletEnabled val="1"/>
        </dgm:presLayoutVars>
      </dgm:prSet>
      <dgm:spPr/>
    </dgm:pt>
    <dgm:pt modelId="{F1411BAE-D8DA-4715-A20C-A712A84B7AE2}" type="pres">
      <dgm:prSet presAssocID="{D89C1717-309E-492D-BAD0-E7CA51FE4BC9}" presName="sibTrans" presStyleCnt="0"/>
      <dgm:spPr/>
    </dgm:pt>
    <dgm:pt modelId="{1E59F818-03D7-4A28-8D9D-E821A01D6637}" type="pres">
      <dgm:prSet presAssocID="{5A4F93C9-2C96-4A60-B815-F405BD4EAA36}" presName="node" presStyleLbl="node1" presStyleIdx="1" presStyleCnt="6">
        <dgm:presLayoutVars>
          <dgm:bulletEnabled val="1"/>
        </dgm:presLayoutVars>
      </dgm:prSet>
      <dgm:spPr/>
    </dgm:pt>
    <dgm:pt modelId="{C2FAF5B4-3466-4FB6-85F0-8047EBA5FC68}" type="pres">
      <dgm:prSet presAssocID="{583DBA53-E1AF-4FCB-9254-E260619B9B1C}" presName="sibTrans" presStyleCnt="0"/>
      <dgm:spPr/>
    </dgm:pt>
    <dgm:pt modelId="{B80BD44F-F9E3-450B-A34E-4E4622AD59A8}" type="pres">
      <dgm:prSet presAssocID="{C21EBC6F-5616-4114-8DF2-0063C092E244}" presName="node" presStyleLbl="node1" presStyleIdx="2" presStyleCnt="6">
        <dgm:presLayoutVars>
          <dgm:bulletEnabled val="1"/>
        </dgm:presLayoutVars>
      </dgm:prSet>
      <dgm:spPr/>
    </dgm:pt>
    <dgm:pt modelId="{1DE5F7AC-F112-4D57-862D-8C0213671696}" type="pres">
      <dgm:prSet presAssocID="{CF500891-3BAB-4DBC-A5B3-CFE8B67DD4EB}" presName="sibTrans" presStyleCnt="0"/>
      <dgm:spPr/>
    </dgm:pt>
    <dgm:pt modelId="{E57A359F-372D-48B2-8F76-58B735B4E0C6}" type="pres">
      <dgm:prSet presAssocID="{B164A4AA-212E-4A34-B595-4A2D55A5244E}" presName="node" presStyleLbl="node1" presStyleIdx="3" presStyleCnt="6">
        <dgm:presLayoutVars>
          <dgm:bulletEnabled val="1"/>
        </dgm:presLayoutVars>
      </dgm:prSet>
      <dgm:spPr/>
    </dgm:pt>
    <dgm:pt modelId="{5DE42185-88FD-4CA8-82BE-8D9052B236A7}" type="pres">
      <dgm:prSet presAssocID="{C1F05411-D5E7-46F7-B01F-6DD15EA29FE5}" presName="sibTrans" presStyleCnt="0"/>
      <dgm:spPr/>
    </dgm:pt>
    <dgm:pt modelId="{5D13E9C5-F170-4065-8929-BC1D4B4A5B8B}" type="pres">
      <dgm:prSet presAssocID="{C6CA756A-15EA-4107-A429-67100480E537}" presName="node" presStyleLbl="node1" presStyleIdx="4" presStyleCnt="6">
        <dgm:presLayoutVars>
          <dgm:bulletEnabled val="1"/>
        </dgm:presLayoutVars>
      </dgm:prSet>
      <dgm:spPr/>
    </dgm:pt>
    <dgm:pt modelId="{F5BB4B56-E2FA-4C2E-89EC-9134D2CD7927}" type="pres">
      <dgm:prSet presAssocID="{D92DD17E-986C-4414-8AAB-2EE3EFDE0748}" presName="sibTrans" presStyleCnt="0"/>
      <dgm:spPr/>
    </dgm:pt>
    <dgm:pt modelId="{C37993D6-9752-4D11-9160-1AA9636DEBA7}" type="pres">
      <dgm:prSet presAssocID="{1C60E382-9DB3-43DA-AD9D-E08D64E998E7}" presName="node" presStyleLbl="node1" presStyleIdx="5" presStyleCnt="6">
        <dgm:presLayoutVars>
          <dgm:bulletEnabled val="1"/>
        </dgm:presLayoutVars>
      </dgm:prSet>
      <dgm:spPr/>
    </dgm:pt>
  </dgm:ptLst>
  <dgm:cxnLst>
    <dgm:cxn modelId="{AC568F06-EA55-4A28-BFEC-9FA27A243765}" type="presOf" srcId="{1C60E382-9DB3-43DA-AD9D-E08D64E998E7}" destId="{C37993D6-9752-4D11-9160-1AA9636DEBA7}" srcOrd="0" destOrd="0" presId="urn:microsoft.com/office/officeart/2005/8/layout/default"/>
    <dgm:cxn modelId="{4023AC30-FE13-46AD-842C-979DC092CBFE}" srcId="{B5D22C68-5868-4D04-980F-3BDB6D7ABEF4}" destId="{5A4F93C9-2C96-4A60-B815-F405BD4EAA36}" srcOrd="1" destOrd="0" parTransId="{9B38BC48-3A8A-423E-A571-9683BE1319B1}" sibTransId="{583DBA53-E1AF-4FCB-9254-E260619B9B1C}"/>
    <dgm:cxn modelId="{F3BAE63E-982B-495C-ADE2-211BECEA54C6}" type="presOf" srcId="{C21EBC6F-5616-4114-8DF2-0063C092E244}" destId="{B80BD44F-F9E3-450B-A34E-4E4622AD59A8}" srcOrd="0" destOrd="0" presId="urn:microsoft.com/office/officeart/2005/8/layout/default"/>
    <dgm:cxn modelId="{445F9945-A93A-4597-82FA-4FFC2A346A60}" type="presOf" srcId="{C37465A8-B6E8-49A9-B413-390751B837B6}" destId="{BD2FD219-FFC5-4744-8DD3-A6407C15D584}" srcOrd="0" destOrd="0" presId="urn:microsoft.com/office/officeart/2005/8/layout/default"/>
    <dgm:cxn modelId="{FC969851-14AD-4F8A-8A57-CDA830560385}" srcId="{B5D22C68-5868-4D04-980F-3BDB6D7ABEF4}" destId="{B164A4AA-212E-4A34-B595-4A2D55A5244E}" srcOrd="3" destOrd="0" parTransId="{B87F44CD-734E-4EF6-86D3-6D3A4A917439}" sibTransId="{C1F05411-D5E7-46F7-B01F-6DD15EA29FE5}"/>
    <dgm:cxn modelId="{5522E272-A694-46B0-990E-24126CACAE03}" srcId="{B5D22C68-5868-4D04-980F-3BDB6D7ABEF4}" destId="{C21EBC6F-5616-4114-8DF2-0063C092E244}" srcOrd="2" destOrd="0" parTransId="{7C74100C-56E9-413B-91DF-DD17336CE752}" sibTransId="{CF500891-3BAB-4DBC-A5B3-CFE8B67DD4EB}"/>
    <dgm:cxn modelId="{7C5C4855-C8BE-4CED-9953-C2550AD74209}" type="presOf" srcId="{B164A4AA-212E-4A34-B595-4A2D55A5244E}" destId="{E57A359F-372D-48B2-8F76-58B735B4E0C6}" srcOrd="0" destOrd="0" presId="urn:microsoft.com/office/officeart/2005/8/layout/default"/>
    <dgm:cxn modelId="{93BE1C78-EB81-4E97-ADC6-F88A5B3644F0}" type="presOf" srcId="{B5D22C68-5868-4D04-980F-3BDB6D7ABEF4}" destId="{C716802F-B129-4A9E-8970-C9CB82212E44}" srcOrd="0" destOrd="0" presId="urn:microsoft.com/office/officeart/2005/8/layout/default"/>
    <dgm:cxn modelId="{EBA5C99B-0E61-4E57-B86B-B3DD91B4DBFB}" type="presOf" srcId="{5A4F93C9-2C96-4A60-B815-F405BD4EAA36}" destId="{1E59F818-03D7-4A28-8D9D-E821A01D6637}" srcOrd="0" destOrd="0" presId="urn:microsoft.com/office/officeart/2005/8/layout/default"/>
    <dgm:cxn modelId="{98C39A9D-CA69-464E-8FA9-693447CA6368}" srcId="{B5D22C68-5868-4D04-980F-3BDB6D7ABEF4}" destId="{C6CA756A-15EA-4107-A429-67100480E537}" srcOrd="4" destOrd="0" parTransId="{6B812D1D-40A6-452B-994C-70736AD98D07}" sibTransId="{D92DD17E-986C-4414-8AAB-2EE3EFDE0748}"/>
    <dgm:cxn modelId="{36E766BD-7893-4C47-9D44-29AECBB39556}" type="presOf" srcId="{C6CA756A-15EA-4107-A429-67100480E537}" destId="{5D13E9C5-F170-4065-8929-BC1D4B4A5B8B}" srcOrd="0" destOrd="0" presId="urn:microsoft.com/office/officeart/2005/8/layout/default"/>
    <dgm:cxn modelId="{9FD7BCD7-1F40-47B0-BFDC-5D20702A9767}" srcId="{B5D22C68-5868-4D04-980F-3BDB6D7ABEF4}" destId="{1C60E382-9DB3-43DA-AD9D-E08D64E998E7}" srcOrd="5" destOrd="0" parTransId="{6F963A2E-9198-47D6-9B02-73C53E35BCC6}" sibTransId="{2B4BF4C2-A573-4051-BEFF-806CE977494C}"/>
    <dgm:cxn modelId="{2DCE59E8-9F7D-4D50-905D-3A26B530D5C4}" srcId="{B5D22C68-5868-4D04-980F-3BDB6D7ABEF4}" destId="{C37465A8-B6E8-49A9-B413-390751B837B6}" srcOrd="0" destOrd="0" parTransId="{9D573298-818D-411C-BF3B-8F28F500AD51}" sibTransId="{D89C1717-309E-492D-BAD0-E7CA51FE4BC9}"/>
    <dgm:cxn modelId="{A75B6EA5-B330-4A02-ACB2-64F4A290CCE8}" type="presParOf" srcId="{C716802F-B129-4A9E-8970-C9CB82212E44}" destId="{BD2FD219-FFC5-4744-8DD3-A6407C15D584}" srcOrd="0" destOrd="0" presId="urn:microsoft.com/office/officeart/2005/8/layout/default"/>
    <dgm:cxn modelId="{7ED5D4C6-5563-4D67-8311-927C1EB4B188}" type="presParOf" srcId="{C716802F-B129-4A9E-8970-C9CB82212E44}" destId="{F1411BAE-D8DA-4715-A20C-A712A84B7AE2}" srcOrd="1" destOrd="0" presId="urn:microsoft.com/office/officeart/2005/8/layout/default"/>
    <dgm:cxn modelId="{F56853CC-C631-46C5-843D-98908B791D0B}" type="presParOf" srcId="{C716802F-B129-4A9E-8970-C9CB82212E44}" destId="{1E59F818-03D7-4A28-8D9D-E821A01D6637}" srcOrd="2" destOrd="0" presId="urn:microsoft.com/office/officeart/2005/8/layout/default"/>
    <dgm:cxn modelId="{1AEC8C7B-E5D9-434C-9366-D74D5DAFEE99}" type="presParOf" srcId="{C716802F-B129-4A9E-8970-C9CB82212E44}" destId="{C2FAF5B4-3466-4FB6-85F0-8047EBA5FC68}" srcOrd="3" destOrd="0" presId="urn:microsoft.com/office/officeart/2005/8/layout/default"/>
    <dgm:cxn modelId="{64BAF4B3-C34F-4E9C-BB82-3DF31D1BE5A0}" type="presParOf" srcId="{C716802F-B129-4A9E-8970-C9CB82212E44}" destId="{B80BD44F-F9E3-450B-A34E-4E4622AD59A8}" srcOrd="4" destOrd="0" presId="urn:microsoft.com/office/officeart/2005/8/layout/default"/>
    <dgm:cxn modelId="{E52B2103-81AF-42C3-BDBE-F9AF8A39B108}" type="presParOf" srcId="{C716802F-B129-4A9E-8970-C9CB82212E44}" destId="{1DE5F7AC-F112-4D57-862D-8C0213671696}" srcOrd="5" destOrd="0" presId="urn:microsoft.com/office/officeart/2005/8/layout/default"/>
    <dgm:cxn modelId="{A7B8507E-6D81-43C6-94DB-61A36F94CECD}" type="presParOf" srcId="{C716802F-B129-4A9E-8970-C9CB82212E44}" destId="{E57A359F-372D-48B2-8F76-58B735B4E0C6}" srcOrd="6" destOrd="0" presId="urn:microsoft.com/office/officeart/2005/8/layout/default"/>
    <dgm:cxn modelId="{4EA38ECD-3586-4527-B831-70044A47DFA7}" type="presParOf" srcId="{C716802F-B129-4A9E-8970-C9CB82212E44}" destId="{5DE42185-88FD-4CA8-82BE-8D9052B236A7}" srcOrd="7" destOrd="0" presId="urn:microsoft.com/office/officeart/2005/8/layout/default"/>
    <dgm:cxn modelId="{345BABF3-D212-4F4E-ACC4-945D0D4F8B54}" type="presParOf" srcId="{C716802F-B129-4A9E-8970-C9CB82212E44}" destId="{5D13E9C5-F170-4065-8929-BC1D4B4A5B8B}" srcOrd="8" destOrd="0" presId="urn:microsoft.com/office/officeart/2005/8/layout/default"/>
    <dgm:cxn modelId="{6AAB06BB-FD19-4270-8E78-3DCD359347E8}" type="presParOf" srcId="{C716802F-B129-4A9E-8970-C9CB82212E44}" destId="{F5BB4B56-E2FA-4C2E-89EC-9134D2CD7927}" srcOrd="9" destOrd="0" presId="urn:microsoft.com/office/officeart/2005/8/layout/default"/>
    <dgm:cxn modelId="{A507CF27-F539-489D-BE7E-B5C0013BE0B7}" type="presParOf" srcId="{C716802F-B129-4A9E-8970-C9CB82212E44}" destId="{C37993D6-9752-4D11-9160-1AA9636DEBA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3F978-A764-443A-9D1B-F70921AB668D}">
      <dsp:nvSpPr>
        <dsp:cNvPr id="0" name=""/>
        <dsp:cNvSpPr/>
      </dsp:nvSpPr>
      <dsp:spPr>
        <a:xfrm>
          <a:off x="0" y="1574"/>
          <a:ext cx="11113200" cy="797766"/>
        </a:xfrm>
        <a:prstGeom prst="roundRect">
          <a:avLst>
            <a:gd name="adj" fmla="val 10000"/>
          </a:avLst>
        </a:prstGeom>
        <a:solidFill>
          <a:srgbClr val="EFE6DD"/>
        </a:solidFill>
        <a:ln>
          <a:noFill/>
        </a:ln>
        <a:effectLst/>
      </dsp:spPr>
      <dsp:style>
        <a:lnRef idx="0">
          <a:scrgbClr r="0" g="0" b="0"/>
        </a:lnRef>
        <a:fillRef idx="1">
          <a:scrgbClr r="0" g="0" b="0"/>
        </a:fillRef>
        <a:effectRef idx="0">
          <a:scrgbClr r="0" g="0" b="0"/>
        </a:effectRef>
        <a:fontRef idx="minor"/>
      </dsp:style>
    </dsp:sp>
    <dsp:sp modelId="{E810C171-DC28-4116-BB7F-FB726CD9102F}">
      <dsp:nvSpPr>
        <dsp:cNvPr id="0" name=""/>
        <dsp:cNvSpPr/>
      </dsp:nvSpPr>
      <dsp:spPr>
        <a:xfrm>
          <a:off x="172709" y="112456"/>
          <a:ext cx="576001" cy="5760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8DE599-80CC-4543-BCBD-50ECAF6121BB}">
      <dsp:nvSpPr>
        <dsp:cNvPr id="0" name=""/>
        <dsp:cNvSpPr/>
      </dsp:nvSpPr>
      <dsp:spPr>
        <a:xfrm>
          <a:off x="921420" y="1574"/>
          <a:ext cx="10191779" cy="7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30" tIns="84430" rIns="84430" bIns="84430" numCol="1" spcCol="1270" anchor="ctr" anchorCtr="0">
          <a:noAutofit/>
        </a:bodyPr>
        <a:lstStyle/>
        <a:p>
          <a:pPr marL="0" lvl="0" indent="0" algn="l" defTabSz="977900">
            <a:lnSpc>
              <a:spcPct val="100000"/>
            </a:lnSpc>
            <a:spcBef>
              <a:spcPct val="0"/>
            </a:spcBef>
            <a:spcAft>
              <a:spcPct val="35000"/>
            </a:spcAft>
            <a:buNone/>
          </a:pPr>
          <a:r>
            <a:rPr lang="da-DK" sz="2200" b="0" i="0" kern="1200" dirty="0">
              <a:solidFill>
                <a:srgbClr val="400000"/>
              </a:solidFill>
            </a:rPr>
            <a:t>Mættet fedt</a:t>
          </a:r>
          <a:endParaRPr lang="en-US" sz="2200" kern="1200" dirty="0">
            <a:solidFill>
              <a:srgbClr val="400000"/>
            </a:solidFill>
          </a:endParaRPr>
        </a:p>
      </dsp:txBody>
      <dsp:txXfrm>
        <a:off x="921420" y="1574"/>
        <a:ext cx="10191779" cy="797766"/>
      </dsp:txXfrm>
    </dsp:sp>
    <dsp:sp modelId="{79CA66CA-D179-4D6F-B18E-FEC4BBDDBD7B}">
      <dsp:nvSpPr>
        <dsp:cNvPr id="0" name=""/>
        <dsp:cNvSpPr/>
      </dsp:nvSpPr>
      <dsp:spPr>
        <a:xfrm>
          <a:off x="0" y="998781"/>
          <a:ext cx="11113200" cy="797766"/>
        </a:xfrm>
        <a:prstGeom prst="roundRect">
          <a:avLst>
            <a:gd name="adj" fmla="val 10000"/>
          </a:avLst>
        </a:prstGeom>
        <a:solidFill>
          <a:srgbClr val="EFE6DD"/>
        </a:solidFill>
        <a:ln>
          <a:noFill/>
        </a:ln>
        <a:effectLst/>
      </dsp:spPr>
      <dsp:style>
        <a:lnRef idx="0">
          <a:scrgbClr r="0" g="0" b="0"/>
        </a:lnRef>
        <a:fillRef idx="1">
          <a:scrgbClr r="0" g="0" b="0"/>
        </a:fillRef>
        <a:effectRef idx="0">
          <a:scrgbClr r="0" g="0" b="0"/>
        </a:effectRef>
        <a:fontRef idx="minor"/>
      </dsp:style>
    </dsp:sp>
    <dsp:sp modelId="{85665866-4D7F-4AFD-A351-755E6BD12CA9}">
      <dsp:nvSpPr>
        <dsp:cNvPr id="0" name=""/>
        <dsp:cNvSpPr/>
      </dsp:nvSpPr>
      <dsp:spPr>
        <a:xfrm>
          <a:off x="168962" y="1112687"/>
          <a:ext cx="576001" cy="5760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504FC-5576-4D7B-AACE-EB3934498F00}">
      <dsp:nvSpPr>
        <dsp:cNvPr id="0" name=""/>
        <dsp:cNvSpPr/>
      </dsp:nvSpPr>
      <dsp:spPr>
        <a:xfrm>
          <a:off x="921420" y="998781"/>
          <a:ext cx="10191779" cy="7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30" tIns="84430" rIns="84430" bIns="84430" numCol="1" spcCol="1270" anchor="ctr" anchorCtr="0">
          <a:noAutofit/>
        </a:bodyPr>
        <a:lstStyle/>
        <a:p>
          <a:pPr marL="0" lvl="0" indent="0" algn="l" defTabSz="977900">
            <a:lnSpc>
              <a:spcPct val="100000"/>
            </a:lnSpc>
            <a:spcBef>
              <a:spcPct val="0"/>
            </a:spcBef>
            <a:spcAft>
              <a:spcPct val="35000"/>
            </a:spcAft>
            <a:buNone/>
          </a:pPr>
          <a:r>
            <a:rPr lang="da-DK" sz="2200" kern="1200" dirty="0">
              <a:solidFill>
                <a:srgbClr val="400000"/>
              </a:solidFill>
            </a:rPr>
            <a:t>Salt og chips</a:t>
          </a:r>
          <a:endParaRPr lang="en-US" sz="2200" kern="1200" dirty="0">
            <a:solidFill>
              <a:srgbClr val="400000"/>
            </a:solidFill>
          </a:endParaRPr>
        </a:p>
      </dsp:txBody>
      <dsp:txXfrm>
        <a:off x="921420" y="998781"/>
        <a:ext cx="10191779" cy="797766"/>
      </dsp:txXfrm>
    </dsp:sp>
    <dsp:sp modelId="{D8CB5498-5401-4328-9DA1-68214FD7AF18}">
      <dsp:nvSpPr>
        <dsp:cNvPr id="0" name=""/>
        <dsp:cNvSpPr/>
      </dsp:nvSpPr>
      <dsp:spPr>
        <a:xfrm>
          <a:off x="0" y="1995989"/>
          <a:ext cx="11113200" cy="797766"/>
        </a:xfrm>
        <a:prstGeom prst="roundRect">
          <a:avLst>
            <a:gd name="adj" fmla="val 10000"/>
          </a:avLst>
        </a:prstGeom>
        <a:solidFill>
          <a:srgbClr val="EFE6DD"/>
        </a:solidFill>
        <a:ln>
          <a:noFill/>
        </a:ln>
        <a:effectLst/>
      </dsp:spPr>
      <dsp:style>
        <a:lnRef idx="0">
          <a:scrgbClr r="0" g="0" b="0"/>
        </a:lnRef>
        <a:fillRef idx="1">
          <a:scrgbClr r="0" g="0" b="0"/>
        </a:fillRef>
        <a:effectRef idx="0">
          <a:scrgbClr r="0" g="0" b="0"/>
        </a:effectRef>
        <a:fontRef idx="minor"/>
      </dsp:style>
    </dsp:sp>
    <dsp:sp modelId="{3163A592-A31E-47DA-BDE4-52B8FA015B98}">
      <dsp:nvSpPr>
        <dsp:cNvPr id="0" name=""/>
        <dsp:cNvSpPr/>
      </dsp:nvSpPr>
      <dsp:spPr>
        <a:xfrm>
          <a:off x="172709" y="2106872"/>
          <a:ext cx="576001" cy="576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EFE6D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4DCDD-61C7-4516-9824-0C578AEC80A5}">
      <dsp:nvSpPr>
        <dsp:cNvPr id="0" name=""/>
        <dsp:cNvSpPr/>
      </dsp:nvSpPr>
      <dsp:spPr>
        <a:xfrm>
          <a:off x="921420" y="1995989"/>
          <a:ext cx="10191779" cy="7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30" tIns="84430" rIns="84430" bIns="84430" numCol="1" spcCol="1270" anchor="ctr" anchorCtr="0">
          <a:noAutofit/>
        </a:bodyPr>
        <a:lstStyle/>
        <a:p>
          <a:pPr marL="0" lvl="0" indent="0" algn="l" defTabSz="977900">
            <a:lnSpc>
              <a:spcPct val="100000"/>
            </a:lnSpc>
            <a:spcBef>
              <a:spcPct val="0"/>
            </a:spcBef>
            <a:spcAft>
              <a:spcPct val="35000"/>
            </a:spcAft>
            <a:buNone/>
          </a:pPr>
          <a:r>
            <a:rPr lang="da-DK" sz="2200" kern="1200" dirty="0">
              <a:solidFill>
                <a:srgbClr val="400000"/>
              </a:solidFill>
            </a:rPr>
            <a:t>Sukker og søde sager</a:t>
          </a:r>
          <a:endParaRPr lang="en-US" sz="2200" kern="1200" dirty="0">
            <a:solidFill>
              <a:srgbClr val="400000"/>
            </a:solidFill>
          </a:endParaRPr>
        </a:p>
      </dsp:txBody>
      <dsp:txXfrm>
        <a:off x="921420" y="1995989"/>
        <a:ext cx="10191779" cy="797766"/>
      </dsp:txXfrm>
    </dsp:sp>
    <dsp:sp modelId="{E5A6FD3A-B49C-4635-B58F-3B2B8813310A}">
      <dsp:nvSpPr>
        <dsp:cNvPr id="0" name=""/>
        <dsp:cNvSpPr/>
      </dsp:nvSpPr>
      <dsp:spPr>
        <a:xfrm>
          <a:off x="0" y="2993197"/>
          <a:ext cx="11113200" cy="797766"/>
        </a:xfrm>
        <a:prstGeom prst="roundRect">
          <a:avLst>
            <a:gd name="adj" fmla="val 10000"/>
          </a:avLst>
        </a:prstGeom>
        <a:solidFill>
          <a:srgbClr val="EFE6DD"/>
        </a:solidFill>
        <a:ln>
          <a:noFill/>
        </a:ln>
        <a:effectLst/>
      </dsp:spPr>
      <dsp:style>
        <a:lnRef idx="0">
          <a:scrgbClr r="0" g="0" b="0"/>
        </a:lnRef>
        <a:fillRef idx="1">
          <a:scrgbClr r="0" g="0" b="0"/>
        </a:fillRef>
        <a:effectRef idx="0">
          <a:scrgbClr r="0" g="0" b="0"/>
        </a:effectRef>
        <a:fontRef idx="minor"/>
      </dsp:style>
    </dsp:sp>
    <dsp:sp modelId="{D50CF410-A9B4-4676-95CD-4BA57011A7A0}">
      <dsp:nvSpPr>
        <dsp:cNvPr id="0" name=""/>
        <dsp:cNvSpPr/>
      </dsp:nvSpPr>
      <dsp:spPr>
        <a:xfrm>
          <a:off x="185411" y="3130191"/>
          <a:ext cx="576001" cy="5760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3DCAFC-DD08-4DF0-8136-0E57D4AF7D8F}">
      <dsp:nvSpPr>
        <dsp:cNvPr id="0" name=""/>
        <dsp:cNvSpPr/>
      </dsp:nvSpPr>
      <dsp:spPr>
        <a:xfrm>
          <a:off x="921420" y="2993197"/>
          <a:ext cx="10191779" cy="7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30" tIns="84430" rIns="84430" bIns="84430" numCol="1" spcCol="1270" anchor="ctr" anchorCtr="0">
          <a:noAutofit/>
        </a:bodyPr>
        <a:lstStyle/>
        <a:p>
          <a:pPr marL="0" lvl="0" indent="0" algn="l" defTabSz="977900">
            <a:lnSpc>
              <a:spcPct val="100000"/>
            </a:lnSpc>
            <a:spcBef>
              <a:spcPct val="0"/>
            </a:spcBef>
            <a:spcAft>
              <a:spcPct val="35000"/>
            </a:spcAft>
            <a:buNone/>
          </a:pPr>
          <a:r>
            <a:rPr lang="da-DK" sz="2200" kern="1200" dirty="0">
              <a:solidFill>
                <a:srgbClr val="400000"/>
              </a:solidFill>
            </a:rPr>
            <a:t>Alkohol</a:t>
          </a:r>
          <a:endParaRPr lang="en-US" sz="2200" kern="1200" dirty="0">
            <a:solidFill>
              <a:srgbClr val="400000"/>
            </a:solidFill>
          </a:endParaRPr>
        </a:p>
      </dsp:txBody>
      <dsp:txXfrm>
        <a:off x="921420" y="2993197"/>
        <a:ext cx="10191779" cy="79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D219-FFC5-4744-8DD3-A6407C15D584}">
      <dsp:nvSpPr>
        <dsp:cNvPr id="0" name=""/>
        <dsp:cNvSpPr/>
      </dsp:nvSpPr>
      <dsp:spPr>
        <a:xfrm>
          <a:off x="894265" y="2195"/>
          <a:ext cx="2913959" cy="1748375"/>
        </a:xfrm>
        <a:prstGeom prst="rect">
          <a:avLst/>
        </a:prstGeom>
        <a:solidFill>
          <a:srgbClr val="F9F9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Spis efter DASH-diæten (De officielle Kostråd)</a:t>
          </a:r>
          <a:endParaRPr lang="en-US" sz="2000" kern="1200" dirty="0">
            <a:solidFill>
              <a:srgbClr val="400000"/>
            </a:solidFill>
          </a:endParaRPr>
        </a:p>
      </dsp:txBody>
      <dsp:txXfrm>
        <a:off x="894265" y="2195"/>
        <a:ext cx="2913959" cy="1748375"/>
      </dsp:txXfrm>
    </dsp:sp>
    <dsp:sp modelId="{1E59F818-03D7-4A28-8D9D-E821A01D6637}">
      <dsp:nvSpPr>
        <dsp:cNvPr id="0" name=""/>
        <dsp:cNvSpPr/>
      </dsp:nvSpPr>
      <dsp:spPr>
        <a:xfrm>
          <a:off x="4099620" y="2195"/>
          <a:ext cx="2913959" cy="1748375"/>
        </a:xfrm>
        <a:prstGeom prst="rect">
          <a:avLst/>
        </a:prstGeom>
        <a:solidFill>
          <a:srgbClr val="EAAE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Spar på saltet, spar på ultraforarbejdet og forarbejdet mad</a:t>
          </a:r>
          <a:endParaRPr lang="en-US" sz="2000" kern="1200" dirty="0">
            <a:solidFill>
              <a:srgbClr val="400000"/>
            </a:solidFill>
          </a:endParaRPr>
        </a:p>
      </dsp:txBody>
      <dsp:txXfrm>
        <a:off x="4099620" y="2195"/>
        <a:ext cx="2913959" cy="1748375"/>
      </dsp:txXfrm>
    </dsp:sp>
    <dsp:sp modelId="{B80BD44F-F9E3-450B-A34E-4E4622AD59A8}">
      <dsp:nvSpPr>
        <dsp:cNvPr id="0" name=""/>
        <dsp:cNvSpPr/>
      </dsp:nvSpPr>
      <dsp:spPr>
        <a:xfrm>
          <a:off x="7304975" y="2195"/>
          <a:ext cx="2913959" cy="1748375"/>
        </a:xfrm>
        <a:prstGeom prst="rect">
          <a:avLst/>
        </a:prstGeom>
        <a:solidFill>
          <a:srgbClr val="CFAA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Hold en sund vægt (max BMI 25)</a:t>
          </a:r>
          <a:endParaRPr lang="en-US" sz="2000" kern="1200" dirty="0">
            <a:solidFill>
              <a:srgbClr val="400000"/>
            </a:solidFill>
          </a:endParaRPr>
        </a:p>
      </dsp:txBody>
      <dsp:txXfrm>
        <a:off x="7304975" y="2195"/>
        <a:ext cx="2913959" cy="1748375"/>
      </dsp:txXfrm>
    </dsp:sp>
    <dsp:sp modelId="{E57A359F-372D-48B2-8F76-58B735B4E0C6}">
      <dsp:nvSpPr>
        <dsp:cNvPr id="0" name=""/>
        <dsp:cNvSpPr/>
      </dsp:nvSpPr>
      <dsp:spPr>
        <a:xfrm>
          <a:off x="894265" y="2041966"/>
          <a:ext cx="2913959" cy="1748375"/>
        </a:xfrm>
        <a:prstGeom prst="rect">
          <a:avLst/>
        </a:prstGeom>
        <a:solidFill>
          <a:srgbClr val="F74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Stop med at ryge</a:t>
          </a:r>
          <a:endParaRPr lang="en-US" sz="2000" kern="1200" dirty="0">
            <a:solidFill>
              <a:srgbClr val="400000"/>
            </a:solidFill>
          </a:endParaRPr>
        </a:p>
      </dsp:txBody>
      <dsp:txXfrm>
        <a:off x="894265" y="2041966"/>
        <a:ext cx="2913959" cy="1748375"/>
      </dsp:txXfrm>
    </dsp:sp>
    <dsp:sp modelId="{5D13E9C5-F170-4065-8929-BC1D4B4A5B8B}">
      <dsp:nvSpPr>
        <dsp:cNvPr id="0" name=""/>
        <dsp:cNvSpPr/>
      </dsp:nvSpPr>
      <dsp:spPr>
        <a:xfrm>
          <a:off x="4099620" y="2041966"/>
          <a:ext cx="2913959" cy="1748375"/>
        </a:xfrm>
        <a:prstGeom prst="rect">
          <a:avLst/>
        </a:prstGeom>
        <a:solidFill>
          <a:srgbClr val="4058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FFFFFF"/>
              </a:solidFill>
            </a:rPr>
            <a:t>Hold igen med lakridserne</a:t>
          </a:r>
          <a:endParaRPr lang="en-US" sz="2000" kern="1200" dirty="0">
            <a:solidFill>
              <a:srgbClr val="FFFFFF"/>
            </a:solidFill>
          </a:endParaRPr>
        </a:p>
      </dsp:txBody>
      <dsp:txXfrm>
        <a:off x="4099620" y="2041966"/>
        <a:ext cx="2913959" cy="1748375"/>
      </dsp:txXfrm>
    </dsp:sp>
    <dsp:sp modelId="{C37993D6-9752-4D11-9160-1AA9636DEBA7}">
      <dsp:nvSpPr>
        <dsp:cNvPr id="0" name=""/>
        <dsp:cNvSpPr/>
      </dsp:nvSpPr>
      <dsp:spPr>
        <a:xfrm>
          <a:off x="7304975" y="2041966"/>
          <a:ext cx="2913959" cy="1748375"/>
        </a:xfrm>
        <a:prstGeom prst="rect">
          <a:avLst/>
        </a:prstGeom>
        <a:solidFill>
          <a:srgbClr val="EFE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solidFill>
                <a:srgbClr val="400000"/>
              </a:solidFill>
            </a:rPr>
            <a:t>Få regelmæssigt og dagligt motion</a:t>
          </a:r>
          <a:endParaRPr lang="en-US" sz="2000" kern="1200" dirty="0">
            <a:solidFill>
              <a:srgbClr val="400000"/>
            </a:solidFill>
          </a:endParaRPr>
        </a:p>
      </dsp:txBody>
      <dsp:txXfrm>
        <a:off x="7304975" y="2041966"/>
        <a:ext cx="2913959" cy="17483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4AB2F-F932-4E34-B3F4-7D4204931331}" type="datetime1">
              <a:rPr lang="en-GB" smtClean="0"/>
              <a:t>22/08/2025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4B7A-02C7-47B5-912D-53ECDDAA031D}" type="datetime1">
              <a:rPr lang="en-GB" smtClean="0"/>
              <a:t>22/08/2025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2025 opdateret af klinisk diætist Lotte Juul, Hjerteforeningen</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363612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Nøglehulsmærkede opskrifter fra fx Hjerteforeningen vs. en færdigret / pizza</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23560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DASH diet er i princippet det samme som De officielle Kostråd</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420998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Sænk dit blodtryk ved at spise mere fuldkorn, frugt, grønt, fisk og fedtfattigt mejeriprodukt</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391185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Anbefaling</a:t>
            </a:r>
          </a:p>
          <a:p>
            <a:r>
              <a:rPr lang="da-DK" dirty="0"/>
              <a:t>I NNR 2023 fremlægges studier, som viser forebyggende effekt på hjerte-kar ved et indtag på op til 800 g dagligt. Til borgere med forhøjet blodtryk giver det mening at bruge denne anbefaling mhp. forebyggelse af hjertesygdom, hvis de kan spise den mængde. </a:t>
            </a:r>
          </a:p>
          <a:p>
            <a:r>
              <a:rPr lang="da-DK" dirty="0"/>
              <a:t>Mindst halvdelen af frugt, bær og grønt, bør være grøntsager og meget gerne grove typer som kål og rodfrugter</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Specielt handler det om indholdet af kalium i frugt og grønt som gavner blodtryk (ESC guidelines hypertension 2024)</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265967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198-1754-3433-F0C5-52C1EF3C773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BC70475-BBF0-7439-967C-48F6D5E48DC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B0028C-C6CF-0055-341C-A17967B8FF41}"/>
              </a:ext>
            </a:extLst>
          </p:cNvPr>
          <p:cNvSpPr>
            <a:spLocks noGrp="1"/>
          </p:cNvSpPr>
          <p:nvPr>
            <p:ph type="body" idx="1"/>
          </p:nvPr>
        </p:nvSpPr>
        <p:spPr/>
        <p:txBody>
          <a:bodyPr/>
          <a:lstStyle/>
          <a:p>
            <a:r>
              <a:rPr lang="da-DK" b="1" dirty="0"/>
              <a:t>Anbefaling </a:t>
            </a:r>
          </a:p>
          <a:p>
            <a:r>
              <a:rPr lang="da-DK" dirty="0"/>
              <a:t>Spis 300-450 g. fisk om ugen siger anbefalingen fra NNR23 mhp. at nedsætte blodtryk. Heraf 200 g fede fisk. Fede fisk er fx sild, makrel, laks og ørred. Hjerteforeningen anbefaler at hvis du har fået konstateret en hjerte-kar-sygdom, bør du spise 300 g fede fisk om ugen ud af de 350-450 g – dette mhp. at få 1 g n-3 dagligt via fisk. </a:t>
            </a:r>
          </a:p>
          <a:p>
            <a:endParaRPr lang="da-DK" dirty="0"/>
          </a:p>
          <a:p>
            <a:r>
              <a:rPr lang="da-DK" dirty="0"/>
              <a:t>NNR 2023 anbefaler 300-450 g fisk om ugen, hvilket går fint i tråd med ønsket om at reducere måltider med kød</a:t>
            </a:r>
          </a:p>
          <a:p>
            <a:pPr marL="228600" indent="-228600">
              <a:buAutoNum type="arabicPeriod"/>
            </a:pPr>
            <a:r>
              <a:rPr lang="da-DK" b="0" dirty="0"/>
              <a:t>Fed fisk medvirker til at sænke triglycerid </a:t>
            </a:r>
          </a:p>
          <a:p>
            <a:pPr marL="228600" indent="-228600">
              <a:buAutoNum type="arabicPeriod"/>
            </a:pPr>
            <a:r>
              <a:rPr lang="da-DK" b="0" dirty="0"/>
              <a:t>Fisk sænker blodtryk</a:t>
            </a:r>
          </a:p>
          <a:p>
            <a:r>
              <a:rPr lang="da-DK" b="0" dirty="0"/>
              <a:t>2. Når der spises fisk, så erstattes mættet fedt fra dyreriget med umættet fedt fra fisken</a:t>
            </a:r>
          </a:p>
          <a:p>
            <a:endParaRPr lang="da-DK" dirty="0"/>
          </a:p>
          <a:p>
            <a:r>
              <a:rPr lang="da-DK" dirty="0"/>
              <a:t>I alle aldersgrupper lever en mindre andel blandt mænd (82,2 %) end blandt kvinder (83,7 %) </a:t>
            </a:r>
            <a:r>
              <a:rPr lang="da-DK" u="sng" dirty="0"/>
              <a:t>ikke</a:t>
            </a:r>
            <a:r>
              <a:rPr lang="da-DK" dirty="0"/>
              <a:t> op til anbefalingen for indtag af </a:t>
            </a:r>
            <a:r>
              <a:rPr lang="da-DK" dirty="0" err="1"/>
              <a:t>fsk</a:t>
            </a:r>
            <a:r>
              <a:rPr lang="da-DK" dirty="0"/>
              <a:t>.</a:t>
            </a:r>
          </a:p>
          <a:p>
            <a:endParaRPr lang="da-DK" dirty="0"/>
          </a:p>
          <a:p>
            <a:r>
              <a:rPr lang="da-DK" b="1" dirty="0"/>
              <a:t>Hvorfor skal vi spise fisk?</a:t>
            </a:r>
          </a:p>
          <a:p>
            <a:r>
              <a:rPr lang="da-DK" dirty="0"/>
              <a:t>Fisk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dirty="0"/>
              <a:t>Selvom personer ikke spiser fisk, så er der ingen anbefaling på kosttilskud med fiskeolie. Da kosttilskuddet hverken kan forebygge eller behandle </a:t>
            </a:r>
            <a:r>
              <a:rPr lang="da-DK" dirty="0" err="1"/>
              <a:t>hjerte-sygdom</a:t>
            </a:r>
            <a:r>
              <a:rPr lang="da-DK" dirty="0"/>
              <a:t>. Omega-3 skal i dette tilfælde fås via planteriget via ALA</a:t>
            </a:r>
          </a:p>
          <a:p>
            <a:endParaRPr lang="da-DK" dirty="0"/>
          </a:p>
          <a:p>
            <a:r>
              <a:rPr lang="da-DK" dirty="0"/>
              <a:t>De sunde Omega-3-fedtsyrer har en lang række gavnlige effekter på hjertet og kredsløbet og det betyder, at du mindsker risikoen for åreforkalkning, dannelse af blodpropper, forhøjet blodtryk og forhøjet triglycerid.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der spises fisk og fiskepålæg, så erstatter det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p:txBody>
      </p:sp>
      <p:sp>
        <p:nvSpPr>
          <p:cNvPr id="4" name="Pladsholder til sidefod 3">
            <a:extLst>
              <a:ext uri="{FF2B5EF4-FFF2-40B4-BE49-F238E27FC236}">
                <a16:creationId xmlns:a16="http://schemas.microsoft.com/office/drawing/2014/main" id="{6F009045-E89F-52C3-5E3F-8C9A60B96E6B}"/>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93F6EDB9-D888-1AEC-ACC3-6F073F8B2F49}"/>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E1A10333-FEB6-520C-74A2-F963CBE84808}"/>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D371DB95-4595-E6AD-2111-F1EAFC97F7EF}"/>
              </a:ext>
            </a:extLst>
          </p:cNvPr>
          <p:cNvSpPr>
            <a:spLocks noGrp="1"/>
          </p:cNvSpPr>
          <p:nvPr>
            <p:ph type="sldNum" sz="quarter" idx="5"/>
          </p:nvPr>
        </p:nvSpPr>
        <p:spPr/>
        <p:txBody>
          <a:bodyPr/>
          <a:lstStyle/>
          <a:p>
            <a:fld id="{A74A5A2F-ECD0-4A51-A9E7-D8DA645BD5CD}" type="slidenum">
              <a:rPr lang="en-GB" smtClean="0"/>
              <a:t>14</a:t>
            </a:fld>
            <a:endParaRPr lang="en-GB"/>
          </a:p>
        </p:txBody>
      </p:sp>
    </p:spTree>
    <p:extLst>
      <p:ext uri="{BB962C8B-B14F-4D97-AF65-F5344CB8AC3E}">
        <p14:creationId xmlns:p14="http://schemas.microsoft.com/office/powerpoint/2010/main" val="160727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kostråd: </a:t>
            </a:r>
          </a:p>
          <a:p>
            <a:r>
              <a:rPr lang="da-DK" dirty="0"/>
              <a:t>Spis mad med fuldkorn. </a:t>
            </a:r>
          </a:p>
          <a:p>
            <a:r>
              <a:rPr lang="da-DK" dirty="0"/>
              <a:t>Spis 90 g fuldkorn om dagen og gerne mere. NNR 2023 anbefaler dagligt indtag på mindst 90 g mhp. gevinster på blodtryk og kolesteroltal</a:t>
            </a:r>
          </a:p>
          <a:p>
            <a:endParaRPr lang="da-DK" dirty="0"/>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med til at sænke LDL-kolesterol og hermed nedsættes risiko for åreforkalkning derudover har det også en positiv indvirkning på blodtrykket. </a:t>
            </a:r>
          </a:p>
          <a:p>
            <a:r>
              <a:rPr lang="da-DK" dirty="0"/>
              <a:t>Der er rigtig solid evidens bag anbefalingen for fuldkorn og nedsat risiko for hjerte-kar-sygdom</a:t>
            </a:r>
          </a:p>
          <a:p>
            <a:endParaRPr lang="da-DK" dirty="0"/>
          </a:p>
          <a:p>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15</a:t>
            </a:fld>
            <a:endParaRPr lang="en-GB"/>
          </a:p>
        </p:txBody>
      </p:sp>
    </p:spTree>
    <p:extLst>
      <p:ext uri="{BB962C8B-B14F-4D97-AF65-F5344CB8AC3E}">
        <p14:creationId xmlns:p14="http://schemas.microsoft.com/office/powerpoint/2010/main" val="192552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BAGGRUND: </a:t>
            </a:r>
            <a:r>
              <a:rPr lang="da-DK" b="1" dirty="0"/>
              <a:t>Fuldkorn.dk</a:t>
            </a:r>
          </a:p>
          <a:p>
            <a:r>
              <a:rPr lang="da-DK" dirty="0"/>
              <a:t>Eksemplerne hentet fra fuldkorn.dk på siden https://fuldkorn.dk/pr-og-nyheder/ - 3 eksempler på 90 g fuldkorn om dagen</a:t>
            </a:r>
          </a:p>
          <a:p>
            <a:endParaRPr lang="da-DK" dirty="0"/>
          </a:p>
          <a:p>
            <a:r>
              <a:rPr lang="da-DK" b="1" dirty="0"/>
              <a:t>Hvordan</a:t>
            </a:r>
            <a:r>
              <a:rPr lang="da-DK" dirty="0"/>
              <a:t> </a:t>
            </a:r>
          </a:p>
          <a:p>
            <a:r>
              <a:rPr lang="da-DK" dirty="0"/>
              <a:t>Gå efter fuldkornsmærket når der handles ind.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0FDB9E8A-0449-40D3-BB0C-5916350CA427}"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16</a:t>
            </a:fld>
            <a:endParaRPr lang="en-GB"/>
          </a:p>
        </p:txBody>
      </p:sp>
    </p:spTree>
    <p:extLst>
      <p:ext uri="{BB962C8B-B14F-4D97-AF65-F5344CB8AC3E}">
        <p14:creationId xmlns:p14="http://schemas.microsoft.com/office/powerpoint/2010/main" val="243522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forskel med mælk og mejeriprodukter. De fede varianter øger LDL, mens de fedtfattige varianter har en gunstig effekt på blodtryk og derfor er en vigtig del af diæten DASH. NNR23 anbefaler derfor et dagligt indtag på 350-500 ml. fedtfattig mælk og mejeriprodukt dagligt. </a:t>
            </a:r>
          </a:p>
          <a:p>
            <a:r>
              <a:rPr lang="da-DK" dirty="0"/>
              <a:t>Årsagen til den blodtrykssænkende effekt er endnu ikke klarlagt, men man formoder det skyldes mejeriprodukternes indhold af calcium, kalium og magnesium.</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17</a:t>
            </a:fld>
            <a:endParaRPr lang="en-GB"/>
          </a:p>
        </p:txBody>
      </p:sp>
    </p:spTree>
    <p:extLst>
      <p:ext uri="{BB962C8B-B14F-4D97-AF65-F5344CB8AC3E}">
        <p14:creationId xmlns:p14="http://schemas.microsoft.com/office/powerpoint/2010/main" val="324576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Spis mindre af disse fødevarer og sænk blodtryk</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18</a:t>
            </a:fld>
            <a:endParaRPr lang="en-GB"/>
          </a:p>
        </p:txBody>
      </p:sp>
    </p:spTree>
    <p:extLst>
      <p:ext uri="{BB962C8B-B14F-4D97-AF65-F5344CB8AC3E}">
        <p14:creationId xmlns:p14="http://schemas.microsoft.com/office/powerpoint/2010/main" val="367107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Tidligere troede man at hjertesygdom handlede om den samlede mængde af fedtstof i kosten. Men det handler om typen af fedt og ikke om mængden af fedt. Fokus i dag er på ombytninger - at erstatte mættet fedt med umættet fedt. </a:t>
            </a:r>
          </a:p>
          <a:p>
            <a:endParaRPr lang="da-DK" b="0" dirty="0"/>
          </a:p>
          <a:p>
            <a:r>
              <a:rPr lang="da-DK" b="1" dirty="0"/>
              <a:t>Umættet og mættet fedt? </a:t>
            </a:r>
            <a:r>
              <a:rPr lang="da-DK" dirty="0"/>
              <a:t>– der findes to overordnede fedtsyrer, de mættede og de umættede fedtsyrer. </a:t>
            </a:r>
          </a:p>
          <a:p>
            <a:pPr marL="171450" indent="-171450">
              <a:buFont typeface="Arial" panose="020B0604020202020204" pitchFamily="34" charset="0"/>
              <a:buChar char="•"/>
            </a:pPr>
            <a:r>
              <a:rPr lang="da-DK" dirty="0"/>
              <a:t>Når kostens indhold af mættet fedt erstattes med umættet fedt, så sænkes LDL-kolesterol</a:t>
            </a:r>
          </a:p>
          <a:p>
            <a:pPr marL="171450" indent="-171450">
              <a:buFont typeface="Arial" panose="020B0604020202020204" pitchFamily="34" charset="0"/>
              <a:buChar char="•"/>
            </a:pPr>
            <a:r>
              <a:rPr lang="da-DK" dirty="0"/>
              <a:t>Umættet fedt forebygger udvikling af hjerte-kar-sygdom og er en del af diæten DASH</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19</a:t>
            </a:fld>
            <a:endParaRPr lang="en-GB"/>
          </a:p>
        </p:txBody>
      </p:sp>
    </p:spTree>
    <p:extLst>
      <p:ext uri="{BB962C8B-B14F-4D97-AF65-F5344CB8AC3E}">
        <p14:creationId xmlns:p14="http://schemas.microsoft.com/office/powerpoint/2010/main" val="3681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Nøgletal fra Hjerteforeningens database, udkommet juni 2024</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4289287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Erstat mættet fedt med umættet fedt, hvor det er muligt. Umættet fedt gavner hjertet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Vælges madvarer som er rige på mættet fedt. Vælg da lav fedtprocent mhp. at holde indtaget af mættet fedt under 10 E%</a:t>
            </a:r>
          </a:p>
          <a:p>
            <a:pPr marL="171450" indent="-171450">
              <a:buFont typeface="Arial" panose="020B0604020202020204" pitchFamily="34" charset="0"/>
              <a:buChar char="•"/>
            </a:pPr>
            <a:r>
              <a:rPr lang="da-DK" b="0" dirty="0"/>
              <a:t>Kalorier findes også i det sunde umættede fedt. Det er vigtigt at indtaget af umættet fedt balanceres sådan at sund vægt fastholdes</a:t>
            </a: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20</a:t>
            </a:fld>
            <a:endParaRPr lang="en-GB"/>
          </a:p>
        </p:txBody>
      </p:sp>
    </p:spTree>
    <p:extLst>
      <p:ext uri="{BB962C8B-B14F-4D97-AF65-F5344CB8AC3E}">
        <p14:creationId xmlns:p14="http://schemas.microsoft.com/office/powerpoint/2010/main" val="255371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det ikke er muligt at erstatte mættet fedt med umættet fedt, da anbefales det at vælge en fedtfattig variant. Brug dertil indkøbsguiden</a:t>
            </a:r>
          </a:p>
          <a:p>
            <a:r>
              <a:rPr lang="da-DK" dirty="0"/>
              <a:t>Lav madplan, lav indkøbsliste og køb ind efter indkøbsguiden</a:t>
            </a:r>
          </a:p>
          <a:p>
            <a:r>
              <a:rPr lang="da-DK" dirty="0"/>
              <a:t>Max xx g fedt per 100 g </a:t>
            </a:r>
          </a:p>
          <a:p>
            <a:r>
              <a:rPr lang="da-DK" dirty="0"/>
              <a:t>Max xx g salt per 100 g</a:t>
            </a:r>
          </a:p>
          <a:p>
            <a:r>
              <a:rPr lang="da-DK" dirty="0"/>
              <a:t>Min xx g kostfibre per 100 g</a:t>
            </a:r>
          </a:p>
          <a:p>
            <a:r>
              <a:rPr lang="da-DK" dirty="0"/>
              <a:t>Til fagperson: Indkøbsguiden til udlevering kan bestilles på Hjerteforeningen/Fagnet under materialer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Til fagperson: Indkøbsguiden findes inde på www.hjerteforeningen.dk under emnet ”indkøb”</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21</a:t>
            </a:fld>
            <a:endParaRPr lang="en-GB"/>
          </a:p>
        </p:txBody>
      </p:sp>
    </p:spTree>
    <p:extLst>
      <p:ext uri="{BB962C8B-B14F-4D97-AF65-F5344CB8AC3E}">
        <p14:creationId xmlns:p14="http://schemas.microsoft.com/office/powerpoint/2010/main" val="423426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Gå efter mærkerne – den lette vej til at træffe det hjertesund valg.</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22</a:t>
            </a:fld>
            <a:endParaRPr lang="en-GB"/>
          </a:p>
        </p:txBody>
      </p:sp>
    </p:spTree>
    <p:extLst>
      <p:ext uri="{BB962C8B-B14F-4D97-AF65-F5344CB8AC3E}">
        <p14:creationId xmlns:p14="http://schemas.microsoft.com/office/powerpoint/2010/main" val="125005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Rigtig mange personer spiser sunde måltider. Ofte handler det ikke om måltidernes sammensætning, men om alt det der spises udenfor måltiderne. Så prøv en periode, at rette dit fokus mod alt det ekstra – max 5 håndfulde om ugen.</a:t>
            </a:r>
          </a:p>
          <a:p>
            <a:endParaRPr lang="da-DK" dirty="0"/>
          </a:p>
          <a:p>
            <a:r>
              <a:rPr lang="da-DK" dirty="0"/>
              <a:t>Det søde og salte er ofte ultraforarbejdede, energitætte og har et højt indhold af fedt, salt og sukker. </a:t>
            </a:r>
          </a:p>
          <a:p>
            <a:r>
              <a:rPr lang="da-DK" dirty="0"/>
              <a:t>Når det handler om blodtryk begræns da lakrids samt salte chips</a:t>
            </a:r>
          </a:p>
          <a:p>
            <a:endParaRPr lang="da-DK" dirty="0"/>
          </a:p>
          <a:p>
            <a:r>
              <a:rPr lang="da-DK" dirty="0"/>
              <a:t>Ofte spiser vi det der er indenfor en armslængde, så når vi stiller slik og søde sager frem så er vi også lettere tilbøjelige til at spise det. Hvis vi derimod har frugt stående fremme på spisebordet eller klargjorte grøntsager i køleskabet, vil vi nemmere kunne spise det fremfor slik. Gør det sunde valg til den nemme løsning. Læg slikposen bagerst i skuffen/skabet og frem med sundere alternativer. </a:t>
            </a:r>
          </a:p>
          <a:p>
            <a:r>
              <a:rPr lang="da-DK" dirty="0"/>
              <a:t>Brug små skåle, så det ser ud af mere. Så vælg lidt men godt og nyd hver en bid.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0FDB9E8A-0449-40D3-BB0C-5916350CA427}"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23</a:t>
            </a:fld>
            <a:endParaRPr lang="en-GB"/>
          </a:p>
        </p:txBody>
      </p:sp>
    </p:spTree>
    <p:extLst>
      <p:ext uri="{BB962C8B-B14F-4D97-AF65-F5344CB8AC3E}">
        <p14:creationId xmlns:p14="http://schemas.microsoft.com/office/powerpoint/2010/main" val="2435220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Begræns lakrids. Det gælder alle typer af lakrids – både sød og salt lakrids. Påvirkning af blodtryk stammer fra lakridssyren, som findes i alle slags lakrids. </a:t>
            </a:r>
          </a:p>
          <a:p>
            <a:r>
              <a:rPr lang="da-DK" dirty="0"/>
              <a:t>Der er lavet flere undersøgelser på lakrids, som viser at indholdet af lakridssyre kan være ualmindeligt højt i visse lakridsprodukter. Nogle personer med forhøjet blodtryk kan have gavn af helt at droppe lakrids. </a:t>
            </a:r>
          </a:p>
          <a:p>
            <a:r>
              <a:rPr lang="da-DK" dirty="0"/>
              <a:t>Det gælder både lakrids som slik, lakrids i is, i te og i desserter.</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24</a:t>
            </a:fld>
            <a:endParaRPr lang="en-GB"/>
          </a:p>
        </p:txBody>
      </p:sp>
    </p:spTree>
    <p:extLst>
      <p:ext uri="{BB962C8B-B14F-4D97-AF65-F5344CB8AC3E}">
        <p14:creationId xmlns:p14="http://schemas.microsoft.com/office/powerpoint/2010/main" val="424772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et moderat indtag af filterkaffe er ikke forbundet med et øget blodtryk, nærmest det omvendte (ESC guidelines hypertension 2024). Alle typer af te må gerne drikkes dagligt. Store mængder grønt te, kan dog ikke anbefales, hvis man tager medicin for hjertesygdom. </a:t>
            </a:r>
          </a:p>
          <a:p>
            <a:r>
              <a:rPr lang="da-DK" i="1" dirty="0"/>
              <a:t>Sodavand og saftevand </a:t>
            </a:r>
            <a:r>
              <a:rPr lang="da-DK" i="0" dirty="0"/>
              <a:t>Mere end to daglige søde drikke øger risikoen for hjerte-kar-sygdom (ESC guidelines hypertension 2024</a:t>
            </a:r>
            <a:r>
              <a:rPr lang="da-DK" i="1" dirty="0"/>
              <a:t>) </a:t>
            </a:r>
            <a:r>
              <a:rPr lang="da-DK" i="0" dirty="0"/>
              <a:t>Desuden</a:t>
            </a:r>
            <a:r>
              <a:rPr lang="da-DK" i="1" dirty="0"/>
              <a:t> </a:t>
            </a:r>
            <a:r>
              <a:rPr lang="da-DK" dirty="0"/>
              <a:t>kan de bidrage til en del tomme kalorier. Sodavand bidrager ikke til andet end hurtig energi og kan i større mængde føre til forhøjet triglycerid.</a:t>
            </a:r>
          </a:p>
          <a:p>
            <a:r>
              <a:rPr lang="da-DK" i="1" dirty="0"/>
              <a:t>Mælk </a:t>
            </a:r>
            <a:r>
              <a:rPr lang="da-DK" dirty="0"/>
              <a:t>er sundt og en vigtig kilde til kalk til vores knogler. Til den hjertesunde mad anbefales fedtfattig mælk; skummetmælk, minimælk og kærnemælk i en mængde på 350-500 ml. dagligt. </a:t>
            </a:r>
          </a:p>
          <a:p>
            <a:r>
              <a:rPr lang="da-DK" i="1" dirty="0"/>
              <a:t>Kakao og drikkeyoghurt</a:t>
            </a:r>
            <a:r>
              <a:rPr lang="da-DK" dirty="0"/>
              <a:t> er mælkeprodukter, som ofte er tilsat sukker. Vær opmærksom på at disse flydende kalorier kan fylde godt på kaloriekontoen.</a:t>
            </a:r>
          </a:p>
          <a:p>
            <a:r>
              <a:rPr lang="da-DK" i="1" dirty="0"/>
              <a:t>Energidrikke </a:t>
            </a:r>
            <a:r>
              <a:rPr lang="da-DK" dirty="0"/>
              <a:t> med højt indhold af </a:t>
            </a:r>
            <a:r>
              <a:rPr lang="da-DK" dirty="0" err="1"/>
              <a:t>taurin</a:t>
            </a:r>
            <a:r>
              <a:rPr lang="da-DK" dirty="0"/>
              <a:t> og koffein synes at øge blodtrykket (ESC guidelines hypertension 2024)</a:t>
            </a:r>
          </a:p>
          <a:p>
            <a:endParaRPr lang="da-DK" dirty="0"/>
          </a:p>
          <a:p>
            <a:r>
              <a:rPr lang="da-DK" dirty="0"/>
              <a:t>Drikke mætter ikke i samme grad som mad, derfor er det nemt at drikke sig til en stor mængde kalorier. Både sukkersødede drikkevarer og alkohol kan ved et højt indtag bidrage med mange kalorier. Overvægt øger risikoen for forhøjet blodtryk.</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25</a:t>
            </a:fld>
            <a:endParaRPr lang="en-GB"/>
          </a:p>
        </p:txBody>
      </p:sp>
    </p:spTree>
    <p:extLst>
      <p:ext uri="{BB962C8B-B14F-4D97-AF65-F5344CB8AC3E}">
        <p14:creationId xmlns:p14="http://schemas.microsoft.com/office/powerpoint/2010/main" val="207351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Blodtrykket kan stige, når større mængde alkohol indtages på én gang (binge </a:t>
            </a:r>
            <a:r>
              <a:rPr lang="da-DK" dirty="0" err="1"/>
              <a:t>drinking</a:t>
            </a:r>
            <a:r>
              <a:rPr lang="da-DK" dirty="0"/>
              <a:t>). Så når det gælder blodtrykket er det vigtig at være opmærksom på indtaget per dag. Triglycerid stiger når alkoholindtaget samlet set er for stort i forhold til den individuelle tærskel.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Alkohol kan forværre blodtryk, øge triglycerid og aktivere atrieflimren samt påvirke virkningen af en del medicin.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Nyd øl, vin eller alkohol ved særlige lejligheden men ikke for hjertesundhedens skyld. </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26</a:t>
            </a:fld>
            <a:endParaRPr lang="en-GB"/>
          </a:p>
        </p:txBody>
      </p:sp>
    </p:spTree>
    <p:extLst>
      <p:ext uri="{BB962C8B-B14F-4D97-AF65-F5344CB8AC3E}">
        <p14:creationId xmlns:p14="http://schemas.microsoft.com/office/powerpoint/2010/main" val="3382663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Sundhedsstyrelsens anbefalinger. Motion sænker blodtryk</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27</a:t>
            </a:fld>
            <a:endParaRPr lang="en-GB"/>
          </a:p>
        </p:txBody>
      </p:sp>
    </p:spTree>
    <p:extLst>
      <p:ext uri="{BB962C8B-B14F-4D97-AF65-F5344CB8AC3E}">
        <p14:creationId xmlns:p14="http://schemas.microsoft.com/office/powerpoint/2010/main" val="1945278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kan du selv sætte ind, når blodtrykket skal sænkes</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28</a:t>
            </a:fld>
            <a:endParaRPr lang="en-GB"/>
          </a:p>
        </p:txBody>
      </p:sp>
    </p:spTree>
    <p:extLst>
      <p:ext uri="{BB962C8B-B14F-4D97-AF65-F5344CB8AC3E}">
        <p14:creationId xmlns:p14="http://schemas.microsoft.com/office/powerpoint/2010/main" val="2084435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Lav hjertesund mad. Få ny inspiration til nye opskrifter i Hjerteforeningens opskriftsunivers</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29</a:t>
            </a:fld>
            <a:endParaRPr lang="en-GB"/>
          </a:p>
        </p:txBody>
      </p:sp>
    </p:spTree>
    <p:extLst>
      <p:ext uri="{BB962C8B-B14F-4D97-AF65-F5344CB8AC3E}">
        <p14:creationId xmlns:p14="http://schemas.microsoft.com/office/powerpoint/2010/main" val="207019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Dokumenteret diæt til sænkning af blodtryk</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196627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DASH diæten ligger helt tæt op ad De officielle kostråd; fisk, frugt, grønt, bælgfrugter, fuldkorn samt fedtstoffer fra planteriget.</a:t>
            </a:r>
          </a:p>
          <a:p>
            <a:r>
              <a:rPr lang="da-DK" dirty="0"/>
              <a:t>Så DASH kan ikke blot anbefales til personer  med forhøjet blodtryk. Den kan anbefales til alle raske over 2 år.</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243415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07000"/>
              </a:lnSpc>
              <a:buFont typeface="+mj-lt"/>
              <a:buAutoNum type="arabicParenR"/>
            </a:pPr>
            <a:r>
              <a:rPr lang="da-DK" sz="1200" dirty="0">
                <a:effectLst/>
                <a:latin typeface="Calibri" panose="020F0502020204030204" pitchFamily="34" charset="0"/>
                <a:ea typeface="Calibri" panose="020F0502020204030204" pitchFamily="34" charset="0"/>
                <a:cs typeface="Times New Roman" panose="02020603050405020304" pitchFamily="18" charset="0"/>
              </a:rPr>
              <a:t>Studie sammenligner 459 voksne og 3 typer diæt. Resultatet er at DASH har effekt.</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Alm amerikansk diæt</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Alm amerikansk diæt plus ekstra frugt og grønt</a:t>
            </a: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DASH</a:t>
            </a:r>
          </a:p>
          <a:p>
            <a:pPr marL="342900" lvl="0" indent="-342900">
              <a:lnSpc>
                <a:spcPct val="107000"/>
              </a:lnSpc>
              <a:spcAft>
                <a:spcPts val="80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Results: </a:t>
            </a:r>
            <a:r>
              <a:rPr lang="en-US" sz="12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The DASH diet lowered systolic blood pressure significantly in the total group by 5.5/3.0 mmHg, in African Americans by 6.9/3.7 mmHg, in Caucasians by 3.3/2.4 mmHg, in hypertensives by 11.6/5.3 mmHg, and in </a:t>
            </a:r>
            <a:r>
              <a:rPr lang="en-US" sz="1200" dirty="0" err="1">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nonhypertensives</a:t>
            </a:r>
            <a:r>
              <a:rPr lang="en-US" sz="12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by 3.5/2.2 mmHg. The DASH diet lowered blood pressure similarly throughout the day and night.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da-DK" sz="1200" dirty="0">
                <a:effectLst/>
                <a:latin typeface="Calibri" panose="020F0502020204030204" pitchFamily="34" charset="0"/>
                <a:ea typeface="Calibri" panose="020F0502020204030204" pitchFamily="34" charset="0"/>
                <a:cs typeface="Times New Roman" panose="02020603050405020304" pitchFamily="18" charset="0"/>
              </a:rPr>
              <a:t>Studie sammenligner 412 voksne og 3 salt niveauer. De tre niveauer kombineres enten med alm amerikansk diæt eller med DASH. Resultatet er at når saltreduktion kombineres med DASH opnås størst effekt og jo lavere saltniveau – jo bedre er effekten. </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3,3 mg</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2,3 mg</a:t>
            </a: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1,5 mg</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408348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største saltindtag fås fra forarbejde og ultraforarbejde fødevarer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90881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færdigfremstillede / forarbejdede og ultraforarbejdede madvarer er tilsat salt. Det handler om brød, ost, pålæg, dressinger, ketchup, færdigretter og meget mere..</a:t>
            </a:r>
          </a:p>
          <a:p>
            <a:r>
              <a:rPr lang="da-DK" dirty="0"/>
              <a:t>-Lav mad fra bunden eller brug uforarbejdede fødevarer / råvarer mhp. at holde saltindtaget nede. </a:t>
            </a:r>
          </a:p>
          <a:p>
            <a:r>
              <a:rPr lang="da-DK" dirty="0"/>
              <a:t>-Nøglehulsmærket kan være en hjælp til at finde madvarer med lavere saltindhold. </a:t>
            </a:r>
          </a:p>
          <a:p>
            <a:r>
              <a:rPr lang="da-DK" dirty="0"/>
              <a:t>-På Hjerteforeningens indkøbsguiden findes anbefalede grænser for saltindhold</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91940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FFBB-254B-249C-8F81-C8051500A3C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6627441-A6AE-E149-C930-6BC6BE5D3D6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658A9BC-F5D3-9357-6D74-75BD2E563E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Eksemplerne er fra Fødevarestyrelsens saltpjece. Her ses betydning af mad med forarbejdede fødevarer vs. mad lavet fra bunden</a:t>
            </a:r>
          </a:p>
          <a:p>
            <a:endParaRPr lang="da-DK" dirty="0"/>
          </a:p>
        </p:txBody>
      </p:sp>
      <p:sp>
        <p:nvSpPr>
          <p:cNvPr id="4" name="Pladsholder til sidefod 3">
            <a:extLst>
              <a:ext uri="{FF2B5EF4-FFF2-40B4-BE49-F238E27FC236}">
                <a16:creationId xmlns:a16="http://schemas.microsoft.com/office/drawing/2014/main" id="{2A924E22-633D-354E-7FF0-A293B909032B}"/>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2E6EAFE0-EBBD-2365-9855-B7B94823BE2B}"/>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481DBA2C-F93C-5E3C-8058-587387EDAA88}"/>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49177B4B-3321-584D-B6E0-BD6B28077167}"/>
              </a:ext>
            </a:extLst>
          </p:cNvPr>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312456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DC8A-CFA8-B14B-48CF-1070ADDECB0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0863D14-E43C-C6F7-1220-C7AB97634EC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9E9308C-9A92-AF01-EDF8-D360AA09C7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Eksemplerne er fra Fødevarestyrelsens saltpjece. Købe pålæg vs. mad fra bunden / rester fra aftensmad</a:t>
            </a:r>
          </a:p>
          <a:p>
            <a:endParaRPr lang="da-DK" dirty="0"/>
          </a:p>
        </p:txBody>
      </p:sp>
      <p:sp>
        <p:nvSpPr>
          <p:cNvPr id="4" name="Pladsholder til sidefod 3">
            <a:extLst>
              <a:ext uri="{FF2B5EF4-FFF2-40B4-BE49-F238E27FC236}">
                <a16:creationId xmlns:a16="http://schemas.microsoft.com/office/drawing/2014/main" id="{1E6C2B61-97C2-8ACD-FC1F-77A55AB2A510}"/>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F2B7FF0B-74D1-5E19-1777-A623B2101CD1}"/>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903609BD-744B-246E-0FE0-CD071B17725F}"/>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38C8649C-8D8A-2853-AB11-91B5A6F82F9C}"/>
              </a:ext>
            </a:extLst>
          </p:cNvPr>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3807686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22" name="Lilla logo">
            <a:extLst>
              <a:ext uri="{FF2B5EF4-FFF2-40B4-BE49-F238E27FC236}">
                <a16:creationId xmlns:a16="http://schemas.microsoft.com/office/drawing/2014/main" id="{B73B449B-99C3-667F-2540-C46A0AB20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092" y="468225"/>
            <a:ext cx="3906381" cy="6001046"/>
          </a:xfrm>
          <a:prstGeom prst="rect">
            <a:avLst/>
          </a:prstGeom>
        </p:spPr>
      </p:pic>
      <p:pic>
        <p:nvPicPr>
          <p:cNvPr id="20" name="Logo">
            <a:extLst>
              <a:ext uri="{FF2B5EF4-FFF2-40B4-BE49-F238E27FC236}">
                <a16:creationId xmlns:a16="http://schemas.microsoft.com/office/drawing/2014/main" id="{9E5190F1-C23C-F498-4521-A0136D805F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10195857" y="5871600"/>
            <a:ext cx="1454400" cy="597671"/>
          </a:xfrm>
          <a:prstGeom prst="rect">
            <a:avLst/>
          </a:prstGeom>
        </p:spPr>
      </p:pic>
      <p:sp>
        <p:nvSpPr>
          <p:cNvPr id="2" name="Title 1"/>
          <p:cNvSpPr>
            <a:spLocks noGrp="1"/>
          </p:cNvSpPr>
          <p:nvPr>
            <p:ph type="ctrTitle" hasCustomPrompt="1"/>
          </p:nvPr>
        </p:nvSpPr>
        <p:spPr>
          <a:xfrm>
            <a:off x="539751" y="2158738"/>
            <a:ext cx="4703762" cy="3820862"/>
          </a:xfrm>
        </p:spPr>
        <p:txBody>
          <a:bodyPr anchor="b"/>
          <a:lstStyle>
            <a:lvl1pPr algn="l">
              <a:lnSpc>
                <a:spcPct val="93000"/>
              </a:lnSpc>
              <a:defRPr sz="6600">
                <a:solidFill>
                  <a:srgbClr val="400000"/>
                </a:solidFill>
              </a:defRPr>
            </a:lvl1pPr>
          </a:lstStyle>
          <a:p>
            <a:r>
              <a:rPr lang="da-DK" dirty="0"/>
              <a:t>Klik for at tilføje titel, max. 4 linjer</a:t>
            </a:r>
          </a:p>
        </p:txBody>
      </p:sp>
      <p:sp>
        <p:nvSpPr>
          <p:cNvPr id="3" name="Subtitle 2"/>
          <p:cNvSpPr>
            <a:spLocks noGrp="1"/>
          </p:cNvSpPr>
          <p:nvPr>
            <p:ph type="subTitle" idx="1" hasCustomPrompt="1"/>
          </p:nvPr>
        </p:nvSpPr>
        <p:spPr>
          <a:xfrm>
            <a:off x="1659600" y="6177600"/>
            <a:ext cx="3583913"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3041513943"/>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dsagn">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a:xfrm>
            <a:off x="539748" y="539750"/>
            <a:ext cx="10171115" cy="5144109"/>
          </a:xfrm>
        </p:spPr>
        <p:txBody>
          <a:bodyPr anchor="b"/>
          <a:lstStyle>
            <a:lvl1pPr algn="l">
              <a:lnSpc>
                <a:spcPct val="93000"/>
              </a:lnSpc>
              <a:defRPr sz="8000">
                <a:solidFill>
                  <a:srgbClr val="EFE6DD"/>
                </a:solidFill>
              </a:defRPr>
            </a:lvl1pPr>
          </a:lstStyle>
          <a:p>
            <a:r>
              <a:rPr lang="da-DK" dirty="0"/>
              <a:t>Klik for at tilføje udsagn, max. 4 linjer</a:t>
            </a:r>
          </a:p>
        </p:txBody>
      </p:sp>
    </p:spTree>
    <p:extLst>
      <p:ext uri="{BB962C8B-B14F-4D97-AF65-F5344CB8AC3E}">
        <p14:creationId xmlns:p14="http://schemas.microsoft.com/office/powerpoint/2010/main" val="7173114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2 tekst">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89C1B75-0DEE-887E-0CEA-495FC788128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5817EE9C-C28C-02E4-B763-1C501A826062}"/>
              </a:ext>
            </a:extLst>
          </p:cNvPr>
          <p:cNvSpPr>
            <a:spLocks noGrp="1"/>
          </p:cNvSpPr>
          <p:nvPr>
            <p:ph type="title" hasCustomPrompt="1"/>
          </p:nvPr>
        </p:nvSpPr>
        <p:spPr>
          <a:xfrm>
            <a:off x="539999" y="540000"/>
            <a:ext cx="11110663" cy="993600"/>
          </a:xfrm>
        </p:spPr>
        <p:txBody>
          <a:bodyPr/>
          <a:lstStyle>
            <a:lvl1pPr>
              <a:defRPr sz="5000">
                <a:solidFill>
                  <a:srgbClr val="F74030"/>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EEA04E43-837D-F1F0-22C9-E1A3DCAC0BA0}"/>
              </a:ext>
            </a:extLst>
          </p:cNvPr>
          <p:cNvSpPr>
            <a:spLocks noGrp="1"/>
          </p:cNvSpPr>
          <p:nvPr>
            <p:ph type="body" sz="quarter" idx="17" hasCustomPrompt="1"/>
          </p:nvPr>
        </p:nvSpPr>
        <p:spPr>
          <a:xfrm>
            <a:off x="540000" y="2524125"/>
            <a:ext cx="5465763" cy="3792538"/>
          </a:xfrm>
        </p:spPr>
        <p:txBody>
          <a:bodyPr/>
          <a:lstStyle>
            <a:lvl1pPr marL="432000" indent="-432000">
              <a:lnSpc>
                <a:spcPct val="100000"/>
              </a:lnSpc>
              <a:spcBef>
                <a:spcPts val="0"/>
              </a:spcBef>
              <a:spcAft>
                <a:spcPts val="1200"/>
              </a:spcAft>
              <a:buFont typeface="+mj-lt"/>
              <a:buAutoNum type="arabicPeriod"/>
              <a:defRPr sz="2000" b="0">
                <a:latin typeface="+mn-lt"/>
              </a:defRPr>
            </a:lvl1pPr>
            <a:lvl2pPr marL="612000">
              <a:lnSpc>
                <a:spcPct val="100000"/>
              </a:lnSpc>
              <a:spcBef>
                <a:spcPts val="0"/>
              </a:spcBef>
              <a:spcAft>
                <a:spcPts val="1200"/>
              </a:spcAft>
              <a:defRPr sz="2000" b="0">
                <a:latin typeface="+mn-lt"/>
              </a:defRPr>
            </a:lvl2pPr>
            <a:lvl3pPr marL="0" indent="0">
              <a:lnSpc>
                <a:spcPct val="100000"/>
              </a:lnSpc>
              <a:spcBef>
                <a:spcPts val="0"/>
              </a:spcBef>
              <a:spcAft>
                <a:spcPts val="1200"/>
              </a:spcAft>
              <a:buFontTx/>
              <a:buNone/>
              <a:defRPr sz="2000" b="0">
                <a:latin typeface="+mn-lt"/>
              </a:defRPr>
            </a:lvl3pPr>
            <a:lvl4pPr marL="0">
              <a:lnSpc>
                <a:spcPct val="100000"/>
              </a:lnSpc>
              <a:spcBef>
                <a:spcPts val="0"/>
              </a:spcBef>
              <a:spcAft>
                <a:spcPts val="1200"/>
              </a:spcAft>
              <a:buFontTx/>
              <a:buNone/>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6" name="Pladsholder til tekst 11">
            <a:extLst>
              <a:ext uri="{FF2B5EF4-FFF2-40B4-BE49-F238E27FC236}">
                <a16:creationId xmlns:a16="http://schemas.microsoft.com/office/drawing/2014/main" id="{003B08C1-1539-E859-B193-FC9318F60E92}"/>
              </a:ext>
            </a:extLst>
          </p:cNvPr>
          <p:cNvSpPr>
            <a:spLocks noGrp="1"/>
          </p:cNvSpPr>
          <p:nvPr>
            <p:ph type="body" sz="quarter" idx="18" hasCustomPrompt="1"/>
          </p:nvPr>
        </p:nvSpPr>
        <p:spPr>
          <a:xfrm>
            <a:off x="6184900" y="2524125"/>
            <a:ext cx="5465763" cy="3792538"/>
          </a:xfrm>
        </p:spPr>
        <p:txBody>
          <a:bodyPr/>
          <a:lstStyle>
            <a:lvl1pPr marL="0" indent="0">
              <a:lnSpc>
                <a:spcPct val="100000"/>
              </a:lnSpc>
              <a:spcBef>
                <a:spcPts val="0"/>
              </a:spcBef>
              <a:spcAft>
                <a:spcPts val="1200"/>
              </a:spcAft>
              <a:buFont typeface="Arial" panose="020B0604020202020204" pitchFamily="34" charset="0"/>
              <a:buChar char="​"/>
              <a:defRPr sz="2000" b="0">
                <a:latin typeface="+mn-lt"/>
              </a:defRPr>
            </a:lvl1pPr>
            <a:lvl2pPr marL="180000">
              <a:lnSpc>
                <a:spcPct val="100000"/>
              </a:lnSpc>
              <a:spcBef>
                <a:spcPts val="0"/>
              </a:spcBef>
              <a:spcAft>
                <a:spcPts val="1200"/>
              </a:spcAft>
              <a:defRPr sz="2000" b="0">
                <a:latin typeface="+mn-lt"/>
              </a:defRPr>
            </a:lvl2pPr>
            <a:lvl3pPr marL="360000" indent="-180000">
              <a:lnSpc>
                <a:spcPct val="100000"/>
              </a:lnSpc>
              <a:spcBef>
                <a:spcPts val="0"/>
              </a:spcBef>
              <a:spcAft>
                <a:spcPts val="1200"/>
              </a:spcAft>
              <a:buFont typeface="Arial" panose="020B0604020202020204" pitchFamily="34" charset="0"/>
              <a:buChar char="•"/>
              <a:defRPr sz="2000" b="0">
                <a:latin typeface="+mn-lt"/>
              </a:defRPr>
            </a:lvl3pPr>
            <a:lvl4pPr marL="540000" indent="-180000">
              <a:lnSpc>
                <a:spcPct val="100000"/>
              </a:lnSpc>
              <a:spcBef>
                <a:spcPts val="0"/>
              </a:spcBef>
              <a:spcAft>
                <a:spcPts val="1200"/>
              </a:spcAft>
              <a:buFont typeface="Arial" panose="020B0604020202020204" pitchFamily="34" charset="0"/>
              <a:buChar char="•"/>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7" name="Text Placeholder note">
            <a:extLst>
              <a:ext uri="{FF2B5EF4-FFF2-40B4-BE49-F238E27FC236}">
                <a16:creationId xmlns:a16="http://schemas.microsoft.com/office/drawing/2014/main" id="{81DBDCF5-045A-1977-8165-23D38E795784}"/>
              </a:ext>
            </a:extLst>
          </p:cNvPr>
          <p:cNvSpPr>
            <a:spLocks noGrp="1"/>
          </p:cNvSpPr>
          <p:nvPr>
            <p:ph type="body" sz="quarter" idx="19"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5" name="Pladsholder til dato 4">
            <a:extLst>
              <a:ext uri="{FF2B5EF4-FFF2-40B4-BE49-F238E27FC236}">
                <a16:creationId xmlns:a16="http://schemas.microsoft.com/office/drawing/2014/main" id="{8BC1AA22-ECEE-1310-5DA4-48613612EDAE}"/>
              </a:ext>
            </a:extLst>
          </p:cNvPr>
          <p:cNvSpPr>
            <a:spLocks noGrp="1"/>
          </p:cNvSpPr>
          <p:nvPr>
            <p:ph type="dt" sz="half" idx="14"/>
          </p:nvPr>
        </p:nvSpPr>
        <p:spPr/>
        <p:txBody>
          <a:bodyPr/>
          <a:lstStyle/>
          <a:p>
            <a:fld id="{35289CC3-F505-4187-A470-0C133E525794}" type="datetime3">
              <a:rPr lang="da-DK" smtClean="0"/>
              <a:t>22.08.2025</a:t>
            </a:fld>
            <a:endParaRPr lang="da-DK" dirty="0"/>
          </a:p>
        </p:txBody>
      </p:sp>
      <p:sp>
        <p:nvSpPr>
          <p:cNvPr id="6" name="Pladsholder til sidefod 5">
            <a:extLst>
              <a:ext uri="{FF2B5EF4-FFF2-40B4-BE49-F238E27FC236}">
                <a16:creationId xmlns:a16="http://schemas.microsoft.com/office/drawing/2014/main" id="{DD8B4C45-9BE2-D9AC-7610-76CAB2CCD70B}"/>
              </a:ext>
            </a:extLst>
          </p:cNvPr>
          <p:cNvSpPr>
            <a:spLocks noGrp="1"/>
          </p:cNvSpPr>
          <p:nvPr>
            <p:ph type="ftr" sz="quarter" idx="15"/>
          </p:nvPr>
        </p:nvSpPr>
        <p:spPr/>
        <p:txBody>
          <a:bodyPr/>
          <a:lstStyle/>
          <a:p>
            <a:r>
              <a:rPr lang="da-DK" dirty="0"/>
              <a:t>Hjerteforeningen</a:t>
            </a:r>
          </a:p>
        </p:txBody>
      </p:sp>
      <p:sp>
        <p:nvSpPr>
          <p:cNvPr id="10" name="Pladsholder til slidenummer 9">
            <a:extLst>
              <a:ext uri="{FF2B5EF4-FFF2-40B4-BE49-F238E27FC236}">
                <a16:creationId xmlns:a16="http://schemas.microsoft.com/office/drawing/2014/main" id="{D9BDCC1E-65C5-762F-65BD-4EF743581B5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0C9ABB-AC6A-C2A7-5B32-FAAA630DACFF}"/>
              </a:ext>
            </a:extLst>
          </p:cNvPr>
          <p:cNvSpPr>
            <a:spLocks noGrp="1"/>
          </p:cNvSpPr>
          <p:nvPr>
            <p:ph type="title" hasCustomPrompt="1"/>
          </p:nvPr>
        </p:nvSpPr>
        <p:spPr/>
        <p:txBody>
          <a:body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5"/>
            <a:ext cx="11113200" cy="3792538"/>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2F783A79-FDB3-5A8A-211F-47745E26E601}"/>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977E3418-9238-439C-878B-A6DF110E0352}"/>
              </a:ext>
            </a:extLst>
          </p:cNvPr>
          <p:cNvSpPr>
            <a:spLocks noGrp="1"/>
          </p:cNvSpPr>
          <p:nvPr>
            <p:ph type="dt" sz="half" idx="14"/>
          </p:nvPr>
        </p:nvSpPr>
        <p:spPr/>
        <p:txBody>
          <a:bodyPr/>
          <a:lstStyle/>
          <a:p>
            <a:fld id="{505171A5-716B-4520-967F-60C051611336}" type="datetime3">
              <a:rPr lang="da-DK" smtClean="0"/>
              <a:t>22.08.2025</a:t>
            </a:fld>
            <a:endParaRPr lang="da-DK" dirty="0"/>
          </a:p>
        </p:txBody>
      </p:sp>
      <p:sp>
        <p:nvSpPr>
          <p:cNvPr id="5" name="Footer Placeholder 4">
            <a:extLst>
              <a:ext uri="{FF2B5EF4-FFF2-40B4-BE49-F238E27FC236}">
                <a16:creationId xmlns:a16="http://schemas.microsoft.com/office/drawing/2014/main" id="{4D7E2D0C-45A9-475D-8E9F-D3EE1107BA86}"/>
              </a:ext>
            </a:extLst>
          </p:cNvPr>
          <p:cNvSpPr>
            <a:spLocks noGrp="1"/>
          </p:cNvSpPr>
          <p:nvPr>
            <p:ph type="ftr" sz="quarter" idx="15"/>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B324BDD8-C3DD-443B-97AC-19E462F6902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3878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7BBA8ECC-CA55-4FDF-80C8-A36BFEA6D5DE}"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2" name="Text Placeholder 10">
            <a:extLst>
              <a:ext uri="{FF2B5EF4-FFF2-40B4-BE49-F238E27FC236}">
                <a16:creationId xmlns:a16="http://schemas.microsoft.com/office/drawing/2014/main" id="{83BAED24-2B09-4CF6-4453-AE6F6337EF1F}"/>
              </a:ext>
            </a:extLst>
          </p:cNvPr>
          <p:cNvSpPr>
            <a:spLocks noGrp="1"/>
          </p:cNvSpPr>
          <p:nvPr>
            <p:ph type="body" sz="quarter" idx="18" hasCustomPrompt="1"/>
          </p:nvPr>
        </p:nvSpPr>
        <p:spPr>
          <a:xfrm>
            <a:off x="6184900" y="2524125"/>
            <a:ext cx="5465763" cy="3792538"/>
          </a:xfrm>
          <a:solidFill>
            <a:srgbClr val="EFE6DD"/>
          </a:solidFill>
        </p:spPr>
        <p:txBody>
          <a:bodyPr lIns="180000" tIns="180000" rIns="180000" bIns="180000"/>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ekst høj">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Text Placeholder 10">
            <a:extLst>
              <a:ext uri="{FF2B5EF4-FFF2-40B4-BE49-F238E27FC236}">
                <a16:creationId xmlns:a16="http://schemas.microsoft.com/office/drawing/2014/main" id="{02601514-5DA5-9BB1-3681-618ACE085730}"/>
              </a:ext>
            </a:extLst>
          </p:cNvPr>
          <p:cNvSpPr>
            <a:spLocks noGrp="1"/>
          </p:cNvSpPr>
          <p:nvPr>
            <p:ph type="body" sz="quarter" idx="18" hasCustomPrompt="1"/>
          </p:nvPr>
        </p:nvSpPr>
        <p:spPr>
          <a:xfrm>
            <a:off x="6184900" y="539750"/>
            <a:ext cx="5465763" cy="5776913"/>
          </a:xfrm>
          <a:solidFill>
            <a:srgbClr val="EFE6DD"/>
          </a:solidFill>
        </p:spPr>
        <p:txBody>
          <a:bodyPr lIns="180000" tIns="180000" rIns="180000" bIns="180000"/>
          <a:lstStyle>
            <a:lvl1pPr>
              <a:defRPr>
                <a:solidFill>
                  <a:srgbClr val="400000"/>
                </a:solidFill>
              </a:defRPr>
            </a:lvl1pPr>
            <a:lvl2pPr>
              <a:defRPr>
                <a:solidFill>
                  <a:srgbClr val="400000"/>
                </a:solidFill>
              </a:defRPr>
            </a:lvl2pPr>
            <a:lvl3pPr>
              <a:defRPr>
                <a:solidFill>
                  <a:srgbClr val="400000"/>
                </a:solidFill>
              </a:defRPr>
            </a:lvl3pPr>
            <a:lvl4pPr>
              <a:defRPr>
                <a:solidFill>
                  <a:srgbClr val="400000"/>
                </a:solidFill>
              </a:defRPr>
            </a:lvl4pPr>
            <a:lvl5pPr>
              <a:defRPr>
                <a:solidFill>
                  <a:srgbClr val="400000"/>
                </a:solidFill>
              </a:defRPr>
            </a:lvl5pPr>
            <a:lvl6pPr>
              <a:defRPr>
                <a:solidFill>
                  <a:srgbClr val="400000"/>
                </a:solidFill>
              </a:defRPr>
            </a:lvl6pPr>
            <a:lvl7pPr>
              <a:defRPr>
                <a:solidFill>
                  <a:srgbClr val="400000"/>
                </a:solidFill>
              </a:defRPr>
            </a:lvl7pPr>
            <a:lvl8pPr>
              <a:defRPr>
                <a:solidFill>
                  <a:srgbClr val="400000"/>
                </a:solidFill>
              </a:defRPr>
            </a:lvl8pPr>
            <a:lvl9pPr>
              <a:defRPr>
                <a:solidFill>
                  <a:srgbClr val="400000"/>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41362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høj">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50ECF-DF95-81E9-1CD0-188FB02277B0}"/>
              </a:ext>
            </a:extLst>
          </p:cNvPr>
          <p:cNvSpPr/>
          <p:nvPr userDrawn="1"/>
        </p:nvSpPr>
        <p:spPr>
          <a:xfrm>
            <a:off x="6184900" y="539750"/>
            <a:ext cx="5465763" cy="5776913"/>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12" name="SmartArt Placeholder 11">
            <a:extLst>
              <a:ext uri="{FF2B5EF4-FFF2-40B4-BE49-F238E27FC236}">
                <a16:creationId xmlns:a16="http://schemas.microsoft.com/office/drawing/2014/main" id="{FE668575-3E9A-07F6-D74E-550B02543AB6}"/>
              </a:ext>
            </a:extLst>
          </p:cNvPr>
          <p:cNvSpPr>
            <a:spLocks noGrp="1"/>
          </p:cNvSpPr>
          <p:nvPr>
            <p:ph type="dgm" sz="quarter" idx="18" hasCustomPrompt="1"/>
          </p:nvPr>
        </p:nvSpPr>
        <p:spPr>
          <a:xfrm>
            <a:off x="6365381" y="719206"/>
            <a:ext cx="5104800" cy="5418000"/>
          </a:xfrm>
        </p:spPr>
        <p:txBody>
          <a:bodyPr/>
          <a:lstStyle/>
          <a:p>
            <a:pPr lvl="0"/>
            <a:r>
              <a:rPr lang="da-DK" noProof="0" dirty="0"/>
              <a:t>Klik for at tilføje grafik</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228251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indhold og bille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184900" y="539749"/>
            <a:ext cx="5465763" cy="5776913"/>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F47FD15B-225F-4126-82B4-0F5DD6D1EA79}"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517851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billed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Picture Placeholder 7">
            <a:extLst>
              <a:ext uri="{FF2B5EF4-FFF2-40B4-BE49-F238E27FC236}">
                <a16:creationId xmlns:a16="http://schemas.microsoft.com/office/drawing/2014/main" id="{8BD4644E-EEC9-EBF0-89AE-D0FEC97A872E}"/>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93746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i bokse og bille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EF8735-2457-972A-FC41-B485105DB582}"/>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662194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52668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8" name="Logo">
            <a:extLst>
              <a:ext uri="{FF2B5EF4-FFF2-40B4-BE49-F238E27FC236}">
                <a16:creationId xmlns:a16="http://schemas.microsoft.com/office/drawing/2014/main" id="{EC192BE8-65B8-3A79-750B-AFF92BDEFE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grpSp>
        <p:nvGrpSpPr>
          <p:cNvPr id="21" name="Group Grafik streger">
            <a:extLst>
              <a:ext uri="{FF2B5EF4-FFF2-40B4-BE49-F238E27FC236}">
                <a16:creationId xmlns:a16="http://schemas.microsoft.com/office/drawing/2014/main" id="{6D30E274-550C-6B0A-EA63-BDDF35E5476B}"/>
              </a:ext>
            </a:extLst>
          </p:cNvPr>
          <p:cNvGrpSpPr>
            <a:grpSpLocks noGrp="1" noUngrp="1" noRot="1" noMove="1" noResize="1"/>
          </p:cNvGrpSpPr>
          <p:nvPr userDrawn="1"/>
        </p:nvGrpSpPr>
        <p:grpSpPr>
          <a:xfrm>
            <a:off x="539749" y="540000"/>
            <a:ext cx="1180345" cy="1894431"/>
            <a:chOff x="539749" y="540000"/>
            <a:chExt cx="1180345" cy="1894431"/>
          </a:xfrm>
        </p:grpSpPr>
        <p:sp>
          <p:nvSpPr>
            <p:cNvPr id="10" name="Freeform: Shape 25">
              <a:extLst>
                <a:ext uri="{FF2B5EF4-FFF2-40B4-BE49-F238E27FC236}">
                  <a16:creationId xmlns:a16="http://schemas.microsoft.com/office/drawing/2014/main" id="{970F1807-5D15-E351-E506-6F801FE97889}"/>
                </a:ext>
              </a:extLst>
            </p:cNvPr>
            <p:cNvSpPr>
              <a:spLocks noGrp="1" noRot="1" noMove="1" noResize="1" noEditPoints="1" noAdjustHandles="1" noChangeArrowheads="1" noChangeShapeType="1"/>
            </p:cNvSpPr>
            <p:nvPr/>
          </p:nvSpPr>
          <p:spPr>
            <a:xfrm>
              <a:off x="539749" y="54000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9" name="Freeform: Shape 25">
              <a:extLst>
                <a:ext uri="{FF2B5EF4-FFF2-40B4-BE49-F238E27FC236}">
                  <a16:creationId xmlns:a16="http://schemas.microsoft.com/office/drawing/2014/main" id="{A83A3728-40E8-9D99-36B2-C2EC7BA2EA1D}"/>
                </a:ext>
              </a:extLst>
            </p:cNvPr>
            <p:cNvSpPr>
              <a:spLocks noGrp="1" noRot="1" noMove="1" noResize="1" noEditPoints="1" noAdjustHandles="1" noChangeArrowheads="1" noChangeShapeType="1"/>
            </p:cNvSpPr>
            <p:nvPr userDrawn="1"/>
          </p:nvSpPr>
          <p:spPr>
            <a:xfrm>
              <a:off x="539749" y="142618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20" name="Freeform: Shape 25">
              <a:extLst>
                <a:ext uri="{FF2B5EF4-FFF2-40B4-BE49-F238E27FC236}">
                  <a16:creationId xmlns:a16="http://schemas.microsoft.com/office/drawing/2014/main" id="{AC70DA1C-D30A-16A8-35EB-268E4644F08E}"/>
                </a:ext>
              </a:extLst>
            </p:cNvPr>
            <p:cNvSpPr>
              <a:spLocks noGrp="1" noRot="1" noMove="1" noResize="1" noEditPoints="1" noAdjustHandles="1" noChangeArrowheads="1" noChangeShapeType="1"/>
            </p:cNvSpPr>
            <p:nvPr userDrawn="1"/>
          </p:nvSpPr>
          <p:spPr>
            <a:xfrm>
              <a:off x="539749" y="231236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grpSp>
      <p:sp>
        <p:nvSpPr>
          <p:cNvPr id="7" name="Picture Placeholder 7">
            <a:extLst>
              <a:ext uri="{FF2B5EF4-FFF2-40B4-BE49-F238E27FC236}">
                <a16:creationId xmlns:a16="http://schemas.microsoft.com/office/drawing/2014/main" id="{B487C527-92CB-3576-EF55-7103E438B514}"/>
              </a:ext>
            </a:extLst>
          </p:cNvPr>
          <p:cNvSpPr>
            <a:spLocks noGrp="1"/>
          </p:cNvSpPr>
          <p:nvPr userDrawn="1">
            <p:ph type="pic" sz="quarter" idx="13" hasCustomPrompt="1"/>
          </p:nvPr>
        </p:nvSpPr>
        <p:spPr>
          <a:xfrm>
            <a:off x="3182938" y="-1"/>
            <a:ext cx="9010262" cy="5503864"/>
          </a:xfrm>
          <a:solidFill>
            <a:schemeClr val="tx1">
              <a:lumMod val="85000"/>
            </a:schemeClr>
          </a:solidFill>
        </p:spPr>
        <p:txBody>
          <a:bodyPr lIns="72000" tIns="648000" rIns="72000" b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 </a:t>
            </a:r>
          </a:p>
        </p:txBody>
      </p:sp>
      <p:sp>
        <p:nvSpPr>
          <p:cNvPr id="2" name="Title 1"/>
          <p:cNvSpPr>
            <a:spLocks noGrp="1"/>
          </p:cNvSpPr>
          <p:nvPr userDrawn="1">
            <p:ph type="ctrTitle" hasCustomPrompt="1"/>
          </p:nvPr>
        </p:nvSpPr>
        <p:spPr>
          <a:xfrm>
            <a:off x="539749" y="3813105"/>
            <a:ext cx="7358400" cy="2174515"/>
          </a:xfrm>
        </p:spPr>
        <p:txBody>
          <a:bodyPr anchor="b"/>
          <a:lstStyle>
            <a:lvl1pPr algn="l">
              <a:lnSpc>
                <a:spcPct val="93000"/>
              </a:lnSpc>
              <a:defRPr sz="6600">
                <a:solidFill>
                  <a:schemeClr val="accent1"/>
                </a:solidFill>
              </a:defRPr>
            </a:lvl1pPr>
          </a:lstStyle>
          <a:p>
            <a:r>
              <a:rPr lang="da-DK" dirty="0"/>
              <a:t>Klik for at tilføje titel</a:t>
            </a:r>
          </a:p>
        </p:txBody>
      </p:sp>
      <p:sp>
        <p:nvSpPr>
          <p:cNvPr id="3" name="Subtitle 2"/>
          <p:cNvSpPr>
            <a:spLocks noGrp="1"/>
          </p:cNvSpPr>
          <p:nvPr userDrawn="1">
            <p:ph type="subTitle" idx="1" hasCustomPrompt="1"/>
          </p:nvPr>
        </p:nvSpPr>
        <p:spPr>
          <a:xfrm>
            <a:off x="1659600" y="6177600"/>
            <a:ext cx="3585600"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userDrawn="1">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234135760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4375620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378211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a:solidFill>
            <a:srgbClr val="F7403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005049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3362325" y="539999"/>
            <a:ext cx="8290875" cy="5776663"/>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22000" y="3517900"/>
            <a:ext cx="2660938" cy="2936900"/>
          </a:xfrm>
        </p:spPr>
        <p:txBody>
          <a:bodyPr anchor="b"/>
          <a:lstStyle>
            <a:lvl1pPr algn="l">
              <a:lnSpc>
                <a:spcPct val="95000"/>
              </a:lnSpc>
              <a:defRPr sz="4000">
                <a:solidFill>
                  <a:srgbClr val="F74030"/>
                </a:solidFill>
              </a:defRPr>
            </a:lvl1pPr>
          </a:lstStyle>
          <a:p>
            <a:r>
              <a:rPr lang="da-DK" dirty="0"/>
              <a:t>Klik for at tilføje titel</a:t>
            </a:r>
          </a:p>
        </p:txBody>
      </p:sp>
      <p:sp>
        <p:nvSpPr>
          <p:cNvPr id="21" name="Subtitle 2">
            <a:extLst>
              <a:ext uri="{FF2B5EF4-FFF2-40B4-BE49-F238E27FC236}">
                <a16:creationId xmlns:a16="http://schemas.microsoft.com/office/drawing/2014/main" id="{35AB335D-B66A-21C4-66D1-2DBB00AAA7AA}"/>
              </a:ext>
            </a:extLst>
          </p:cNvPr>
          <p:cNvSpPr>
            <a:spLocks noGrp="1"/>
          </p:cNvSpPr>
          <p:nvPr>
            <p:ph type="subTitle" idx="1" hasCustomPrompt="1"/>
          </p:nvPr>
        </p:nvSpPr>
        <p:spPr>
          <a:xfrm>
            <a:off x="540000" y="539749"/>
            <a:ext cx="2642938" cy="2797175"/>
          </a:xfrm>
        </p:spPr>
        <p:txBody>
          <a:bodyPr/>
          <a:lstStyle>
            <a:lvl1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1pPr>
            <a:lvl2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2pPr>
            <a:lvl3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3pPr>
            <a:lvl4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4pPr>
            <a:lvl5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5pPr>
            <a:lvl6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6pPr>
            <a:lvl7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7pPr>
            <a:lvl8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8pPr>
            <a:lvl9pPr marL="0" indent="0" algn="l">
              <a:lnSpc>
                <a:spcPct val="100000"/>
              </a:lnSpc>
              <a:spcBef>
                <a:spcPts val="0"/>
              </a:spcBef>
              <a:spcAft>
                <a:spcPts val="1200"/>
              </a:spcAft>
              <a:buFont typeface="Arial" panose="020B0604020202020204" pitchFamily="34" charset="0"/>
              <a:buNone/>
              <a:tabLst/>
              <a:defRPr sz="1000" b="0">
                <a:solidFill>
                  <a:schemeClr val="tx2"/>
                </a:solidFill>
                <a:latin typeface="+mn-lt"/>
              </a:defRPr>
            </a:lvl9pPr>
          </a:lstStyle>
          <a:p>
            <a:r>
              <a:rPr lang="da-DK" dirty="0"/>
              <a:t>Klik for at tilføje 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endParaRPr lang="da-DK" dirty="0"/>
          </a:p>
        </p:txBody>
      </p:sp>
      <p:sp>
        <p:nvSpPr>
          <p:cNvPr id="22" name="Text Placeholder note">
            <a:extLst>
              <a:ext uri="{FF2B5EF4-FFF2-40B4-BE49-F238E27FC236}">
                <a16:creationId xmlns:a16="http://schemas.microsoft.com/office/drawing/2014/main" id="{D8A61983-364B-76C0-74E6-FBC6736E22DE}"/>
              </a:ext>
            </a:extLst>
          </p:cNvPr>
          <p:cNvSpPr>
            <a:spLocks noGrp="1"/>
          </p:cNvSpPr>
          <p:nvPr>
            <p:ph type="body" sz="quarter" idx="17" hasCustomPrompt="1"/>
          </p:nvPr>
        </p:nvSpPr>
        <p:spPr>
          <a:xfrm>
            <a:off x="3362325" y="6498000"/>
            <a:ext cx="5464800" cy="180725"/>
          </a:xfrm>
        </p:spPr>
        <p:txBody>
          <a:bodyPr anchor="ctr" anchorCtr="0"/>
          <a:lstStyle>
            <a:lvl1pPr marL="0" indent="0" algn="l">
              <a:spcAft>
                <a:spcPts val="300"/>
              </a:spcAft>
              <a:buFont typeface="Arial" panose="020B0604020202020204" pitchFamily="34" charset="0"/>
              <a:buNone/>
              <a:defRPr sz="700" i="0">
                <a:solidFill>
                  <a:schemeClr val="tx2"/>
                </a:solidFill>
              </a:defRPr>
            </a:lvl1pPr>
            <a:lvl2pPr marL="0" indent="0">
              <a:lnSpc>
                <a:spcPct val="100000"/>
              </a:lnSpc>
              <a:spcBef>
                <a:spcPts val="0"/>
              </a:spcBef>
              <a:spcAft>
                <a:spcPts val="300"/>
              </a:spcAft>
              <a:buFont typeface="Arial" panose="020B0604020202020204" pitchFamily="34" charset="0"/>
              <a:buNone/>
              <a:defRPr sz="700" b="0">
                <a:solidFill>
                  <a:schemeClr val="tx2"/>
                </a:solidFill>
                <a:latin typeface="+mn-lt"/>
              </a:defRPr>
            </a:lvl2pPr>
            <a:lvl3pPr marL="0" indent="0">
              <a:lnSpc>
                <a:spcPct val="100000"/>
              </a:lnSpc>
              <a:spcBef>
                <a:spcPts val="0"/>
              </a:spcBef>
              <a:spcAft>
                <a:spcPts val="300"/>
              </a:spcAft>
              <a:buFont typeface="Arial" panose="020B0604020202020204" pitchFamily="34" charset="0"/>
              <a:buNone/>
              <a:defRPr sz="700" b="0">
                <a:solidFill>
                  <a:schemeClr val="tx2"/>
                </a:solidFill>
                <a:latin typeface="+mn-lt"/>
              </a:defRPr>
            </a:lvl3pPr>
            <a:lvl4pPr marL="0" indent="0">
              <a:lnSpc>
                <a:spcPct val="100000"/>
              </a:lnSpc>
              <a:spcBef>
                <a:spcPts val="0"/>
              </a:spcBef>
              <a:spcAft>
                <a:spcPts val="300"/>
              </a:spcAft>
              <a:buFont typeface="Arial" panose="020B0604020202020204" pitchFamily="34" charset="0"/>
              <a:buNone/>
              <a:defRPr sz="700" b="0">
                <a:solidFill>
                  <a:schemeClr val="tx2"/>
                </a:solidFill>
                <a:latin typeface="+mn-lt"/>
              </a:defRPr>
            </a:lvl4pPr>
            <a:lvl5pPr marL="0" indent="0">
              <a:lnSpc>
                <a:spcPct val="100000"/>
              </a:lnSpc>
              <a:spcBef>
                <a:spcPts val="0"/>
              </a:spcBef>
              <a:spcAft>
                <a:spcPts val="300"/>
              </a:spcAft>
              <a:buFont typeface="Arial" panose="020B0604020202020204" pitchFamily="34" charset="0"/>
              <a:buNone/>
              <a:defRPr sz="700" b="0">
                <a:solidFill>
                  <a:schemeClr val="tx2"/>
                </a:solidFill>
                <a:latin typeface="+mn-lt"/>
              </a:defRPr>
            </a:lvl5pPr>
            <a:lvl6pPr marL="0" indent="0">
              <a:lnSpc>
                <a:spcPct val="100000"/>
              </a:lnSpc>
              <a:spcBef>
                <a:spcPts val="0"/>
              </a:spcBef>
              <a:spcAft>
                <a:spcPts val="300"/>
              </a:spcAft>
              <a:buNone/>
              <a:defRPr sz="700" b="0">
                <a:solidFill>
                  <a:schemeClr val="tx2"/>
                </a:solidFill>
                <a:latin typeface="+mn-lt"/>
              </a:defRPr>
            </a:lvl6pPr>
            <a:lvl7pPr>
              <a:lnSpc>
                <a:spcPct val="100000"/>
              </a:lnSpc>
              <a:spcBef>
                <a:spcPts val="0"/>
              </a:spcBef>
              <a:spcAft>
                <a:spcPts val="300"/>
              </a:spcAft>
              <a:buNone/>
              <a:defRPr sz="700" b="0">
                <a:solidFill>
                  <a:schemeClr val="tx2"/>
                </a:solidFill>
                <a:latin typeface="+mn-lt"/>
              </a:defRPr>
            </a:lvl7pPr>
            <a:lvl8pPr>
              <a:lnSpc>
                <a:spcPct val="100000"/>
              </a:lnSpc>
              <a:spcBef>
                <a:spcPts val="0"/>
              </a:spcBef>
              <a:spcAft>
                <a:spcPts val="300"/>
              </a:spcAft>
              <a:buNone/>
              <a:defRPr sz="700" b="0">
                <a:solidFill>
                  <a:schemeClr val="tx2"/>
                </a:solidFill>
                <a:latin typeface="+mn-lt"/>
              </a:defRPr>
            </a:lvl8pPr>
            <a:lvl9pPr>
              <a:lnSpc>
                <a:spcPct val="100000"/>
              </a:lnSpc>
              <a:spcBef>
                <a:spcPts val="0"/>
              </a:spcBef>
              <a:spcAft>
                <a:spcPts val="300"/>
              </a:spcAft>
              <a:buNone/>
              <a:defRPr sz="700" b="0">
                <a:solidFill>
                  <a:schemeClr val="tx2"/>
                </a:solidFill>
                <a:latin typeface="+mn-lt"/>
              </a:defRPr>
            </a:lvl9pPr>
          </a:lstStyle>
          <a:p>
            <a:pPr lvl="0"/>
            <a:r>
              <a:rPr lang="da-DK" dirty="0"/>
              <a:t>Klik for at tilføje note</a:t>
            </a:r>
          </a:p>
        </p:txBody>
      </p:sp>
      <p:sp>
        <p:nvSpPr>
          <p:cNvPr id="23" name="Pladsholder til dato 22">
            <a:extLst>
              <a:ext uri="{FF2B5EF4-FFF2-40B4-BE49-F238E27FC236}">
                <a16:creationId xmlns:a16="http://schemas.microsoft.com/office/drawing/2014/main" id="{FF63252F-53E3-E1E6-6127-5E2848893CA8}"/>
              </a:ext>
            </a:extLst>
          </p:cNvPr>
          <p:cNvSpPr>
            <a:spLocks noGrp="1"/>
          </p:cNvSpPr>
          <p:nvPr>
            <p:ph type="dt" sz="half" idx="18"/>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24" name="Pladsholder til sidefod 23">
            <a:extLst>
              <a:ext uri="{FF2B5EF4-FFF2-40B4-BE49-F238E27FC236}">
                <a16:creationId xmlns:a16="http://schemas.microsoft.com/office/drawing/2014/main" id="{0CBA106D-0CCB-A5A6-547E-0951BC82B42E}"/>
              </a:ext>
            </a:extLst>
          </p:cNvPr>
          <p:cNvSpPr>
            <a:spLocks noGrp="1"/>
          </p:cNvSpPr>
          <p:nvPr>
            <p:ph type="ftr" sz="quarter" idx="19"/>
          </p:nvPr>
        </p:nvSpPr>
        <p:spPr/>
        <p:txBody>
          <a:bodyPr/>
          <a:lstStyle>
            <a:lvl1pPr>
              <a:defRPr>
                <a:solidFill>
                  <a:schemeClr val="tx2"/>
                </a:solidFill>
              </a:defRPr>
            </a:lvl1pPr>
          </a:lstStyle>
          <a:p>
            <a:r>
              <a:rPr lang="da-DK" dirty="0"/>
              <a:t>Hjerteforeningen</a:t>
            </a:r>
          </a:p>
        </p:txBody>
      </p:sp>
      <p:sp>
        <p:nvSpPr>
          <p:cNvPr id="25" name="Pladsholder til slidenummer 24">
            <a:extLst>
              <a:ext uri="{FF2B5EF4-FFF2-40B4-BE49-F238E27FC236}">
                <a16:creationId xmlns:a16="http://schemas.microsoft.com/office/drawing/2014/main" id="{398BD7D0-450F-7F18-1136-0B5C7F724F53}"/>
              </a:ext>
            </a:extLst>
          </p:cNvPr>
          <p:cNvSpPr>
            <a:spLocks noGrp="1"/>
          </p:cNvSpPr>
          <p:nvPr>
            <p:ph type="sldNum" sz="quarter" idx="20"/>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410471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p:cNvSpPr>
          <p:nvPr>
            <p:ph type="dt" sz="half" idx="15"/>
          </p:nvPr>
        </p:nvSpPr>
        <p:spPr>
          <a:xfrm>
            <a:off x="0" y="6858000"/>
            <a:ext cx="0" cy="0"/>
          </a:xfrm>
        </p:spPr>
        <p:txBody>
          <a:bodyPr/>
          <a:lstStyle>
            <a:lvl1pPr>
              <a:defRPr sz="100">
                <a:noFill/>
              </a:defRPr>
            </a:lvl1pPr>
          </a:lstStyle>
          <a:p>
            <a:fld id="{32550B0A-3DBC-4913-AFF7-EF19039D4FF7}"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1DA10F3-8141-D94A-BB7D-504627EF15E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7" name="Grafik streg">
            <a:extLst>
              <a:ext uri="{FF2B5EF4-FFF2-40B4-BE49-F238E27FC236}">
                <a16:creationId xmlns:a16="http://schemas.microsoft.com/office/drawing/2014/main" id="{1134787B-66E1-6C9F-C372-4893492A23E1}"/>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40000" y="3341520"/>
            <a:ext cx="7400700" cy="2342879"/>
          </a:xfrm>
        </p:spPr>
        <p:txBody>
          <a:bodyPr anchor="b" anchorCtr="0"/>
          <a:lstStyle>
            <a:lvl1pPr algn="l">
              <a:lnSpc>
                <a:spcPct val="90000"/>
              </a:lnSpc>
              <a:defRPr sz="6600">
                <a:solidFill>
                  <a:schemeClr val="accent1"/>
                </a:solidFill>
              </a:defRPr>
            </a:lvl1pPr>
          </a:lstStyle>
          <a:p>
            <a:r>
              <a:rPr lang="da-DK" dirty="0"/>
              <a:t>Klik for at tilføje Tak for i dag</a:t>
            </a:r>
          </a:p>
        </p:txBody>
      </p:sp>
      <p:sp>
        <p:nvSpPr>
          <p:cNvPr id="3" name="Pladsholder til tekst 2">
            <a:extLst>
              <a:ext uri="{FF2B5EF4-FFF2-40B4-BE49-F238E27FC236}">
                <a16:creationId xmlns:a16="http://schemas.microsoft.com/office/drawing/2014/main" id="{7FE0FC1A-C257-AA0A-813F-B8DF1C7B40B4}"/>
              </a:ext>
            </a:extLst>
          </p:cNvPr>
          <p:cNvSpPr>
            <a:spLocks noGrp="1"/>
          </p:cNvSpPr>
          <p:nvPr>
            <p:ph type="body" sz="quarter" idx="18" hasCustomPrompt="1"/>
          </p:nvPr>
        </p:nvSpPr>
        <p:spPr>
          <a:xfrm>
            <a:off x="539750" y="752715"/>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navn og efternavn</a:t>
            </a:r>
          </a:p>
        </p:txBody>
      </p:sp>
      <p:sp>
        <p:nvSpPr>
          <p:cNvPr id="21" name="Pladsholder til tekst 2">
            <a:extLst>
              <a:ext uri="{FF2B5EF4-FFF2-40B4-BE49-F238E27FC236}">
                <a16:creationId xmlns:a16="http://schemas.microsoft.com/office/drawing/2014/main" id="{2819FF36-40F7-6D3E-71AC-437D522FEB3F}"/>
              </a:ext>
            </a:extLst>
          </p:cNvPr>
          <p:cNvSpPr>
            <a:spLocks noGrp="1"/>
          </p:cNvSpPr>
          <p:nvPr>
            <p:ph type="body" sz="quarter" idx="19" hasCustomPrompt="1"/>
          </p:nvPr>
        </p:nvSpPr>
        <p:spPr>
          <a:xfrm>
            <a:off x="539750" y="947904"/>
            <a:ext cx="2643188" cy="509665"/>
          </a:xfrm>
        </p:spPr>
        <p:txBody>
          <a:bodyPr/>
          <a:lstStyle>
            <a:lvl1pPr marL="0" indent="0">
              <a:lnSpc>
                <a:spcPct val="12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titel og</a:t>
            </a:r>
            <a:br>
              <a:rPr lang="da-DK" dirty="0"/>
            </a:br>
            <a:r>
              <a:rPr lang="da-DK" dirty="0"/>
              <a:t>Afdeling</a:t>
            </a:r>
          </a:p>
        </p:txBody>
      </p:sp>
      <p:sp>
        <p:nvSpPr>
          <p:cNvPr id="23" name="Pladsholder til tekst 2">
            <a:extLst>
              <a:ext uri="{FF2B5EF4-FFF2-40B4-BE49-F238E27FC236}">
                <a16:creationId xmlns:a16="http://schemas.microsoft.com/office/drawing/2014/main" id="{C2E6475D-2D8B-0138-925B-DCC88EE969A1}"/>
              </a:ext>
            </a:extLst>
          </p:cNvPr>
          <p:cNvSpPr>
            <a:spLocks noGrp="1"/>
          </p:cNvSpPr>
          <p:nvPr>
            <p:ph type="body" sz="quarter" idx="21" hasCustomPrompt="1"/>
          </p:nvPr>
        </p:nvSpPr>
        <p:spPr>
          <a:xfrm>
            <a:off x="539750" y="163962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telefon</a:t>
            </a:r>
          </a:p>
        </p:txBody>
      </p:sp>
      <p:sp>
        <p:nvSpPr>
          <p:cNvPr id="24" name="Pladsholder til tekst 2">
            <a:extLst>
              <a:ext uri="{FF2B5EF4-FFF2-40B4-BE49-F238E27FC236}">
                <a16:creationId xmlns:a16="http://schemas.microsoft.com/office/drawing/2014/main" id="{3B1B49AD-6811-7E72-1FA4-9EEAEA651DB2}"/>
              </a:ext>
            </a:extLst>
          </p:cNvPr>
          <p:cNvSpPr>
            <a:spLocks noGrp="1"/>
          </p:cNvSpPr>
          <p:nvPr>
            <p:ph type="body" sz="quarter" idx="22" hasCustomPrompt="1"/>
          </p:nvPr>
        </p:nvSpPr>
        <p:spPr>
          <a:xfrm>
            <a:off x="539750" y="186857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e-mail</a:t>
            </a:r>
          </a:p>
        </p:txBody>
      </p:sp>
    </p:spTree>
    <p:extLst>
      <p:ext uri="{BB962C8B-B14F-4D97-AF65-F5344CB8AC3E}">
        <p14:creationId xmlns:p14="http://schemas.microsoft.com/office/powerpoint/2010/main" val="25532334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811EBDE2-852D-4F58-987E-305FA0474A96}" type="datetime3">
              <a:rPr lang="da-DK" smtClean="0"/>
              <a:t>22.08.2025</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Hjerteforeningen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Lys">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64D6E737-FB1A-B5EA-0B70-BD353EC84ED3}"/>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774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Mørk">
    <p:bg>
      <p:bgPr>
        <a:solidFill>
          <a:srgbClr val="400000"/>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46FBC6E4-B3EC-85AC-38C4-32AB2274314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Date Placeholder 8">
            <a:extLst>
              <a:ext uri="{FF2B5EF4-FFF2-40B4-BE49-F238E27FC236}">
                <a16:creationId xmlns:a16="http://schemas.microsoft.com/office/drawing/2014/main" id="{DA2E80F3-3914-CDC7-D806-0763344B97EE}"/>
              </a:ext>
            </a:extLst>
          </p:cNvPr>
          <p:cNvSpPr>
            <a:spLocks noGrp="1"/>
          </p:cNvSpPr>
          <p:nvPr>
            <p:ph type="dt" sz="half" idx="10"/>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10" name="Footer Placeholder 9">
            <a:extLst>
              <a:ext uri="{FF2B5EF4-FFF2-40B4-BE49-F238E27FC236}">
                <a16:creationId xmlns:a16="http://schemas.microsoft.com/office/drawing/2014/main" id="{31F4AC36-48B7-0425-E58D-05D223606ADD}"/>
              </a:ext>
            </a:extLst>
          </p:cNvPr>
          <p:cNvSpPr>
            <a:spLocks noGrp="1"/>
          </p:cNvSpPr>
          <p:nvPr>
            <p:ph type="ftr" sz="quarter" idx="11"/>
          </p:nvPr>
        </p:nvSpPr>
        <p:spPr/>
        <p:txBody>
          <a:bodyPr/>
          <a:lstStyle>
            <a:lvl1pPr>
              <a:defRPr>
                <a:solidFill>
                  <a:schemeClr val="tx2"/>
                </a:solidFill>
              </a:defRPr>
            </a:lvl1pPr>
          </a:lstStyle>
          <a:p>
            <a:r>
              <a:rPr lang="da-DK" dirty="0"/>
              <a:t>Hjerteforeningen</a:t>
            </a:r>
          </a:p>
        </p:txBody>
      </p:sp>
      <p:sp>
        <p:nvSpPr>
          <p:cNvPr id="11" name="Slide Number Placeholder 10">
            <a:extLst>
              <a:ext uri="{FF2B5EF4-FFF2-40B4-BE49-F238E27FC236}">
                <a16:creationId xmlns:a16="http://schemas.microsoft.com/office/drawing/2014/main" id="{D092ED84-7FAD-0C46-1881-7819D2A3AF21}"/>
              </a:ext>
            </a:extLst>
          </p:cNvPr>
          <p:cNvSpPr>
            <a:spLocks noGrp="1"/>
          </p:cNvSpPr>
          <p:nvPr>
            <p:ph type="sldNum" sz="quarter" idx="12"/>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19061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458238"/>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352550"/>
            <a:ext cx="26424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3713" y="1352550"/>
            <a:ext cx="2642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1878" y="1352550"/>
            <a:ext cx="28183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82938" y="324451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892925" y="288590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82938" y="416769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946900" y="191766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938963" y="365404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82938" y="248646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82938" y="503596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66450" y="188186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50BDF515-98B1-4790-AB92-AF7BBF1B4FE1}" type="datetime3">
              <a:rPr lang="da-DK" smtClean="0"/>
              <a:t>22.08.2025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678800" y="0"/>
            <a:ext cx="7513200" cy="6858000"/>
          </a:xfrm>
          <a:solidFill>
            <a:schemeClr val="tx1">
              <a:lumMod val="85000"/>
            </a:schemeClr>
          </a:solidFill>
        </p:spPr>
        <p:txBody>
          <a:bodyPr lIns="0" tIns="648000" r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F74030"/>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5984274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727492AB-F239-4C36-A0B6-803C4E6AEFC5}" type="datetime3">
              <a:rPr lang="da-DK" smtClean="0"/>
              <a:t>22.08.2025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g grafik">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 name="Lilla logo">
            <a:extLst>
              <a:ext uri="{FF2B5EF4-FFF2-40B4-BE49-F238E27FC236}">
                <a16:creationId xmlns:a16="http://schemas.microsoft.com/office/drawing/2014/main" id="{6B3E84F8-838F-3BAC-1D54-2686ED261DF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887825" y="459759"/>
            <a:ext cx="3834253" cy="5890242"/>
          </a:xfrm>
          <a:prstGeom prst="rect">
            <a:avLst/>
          </a:prstGeom>
        </p:spPr>
      </p:pic>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CFAAF6"/>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766573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3" name="Subtitle 2" hidden="1"/>
          <p:cNvSpPr>
            <a:spLocks noGrp="1"/>
          </p:cNvSpPr>
          <p:nvPr userDrawn="1">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1pPr>
            <a:lvl2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2pPr>
            <a:lvl3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3pPr>
            <a:lvl4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4pPr>
            <a:lvl5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5pPr>
            <a:lvl6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6pPr>
            <a:lvl7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7pPr>
            <a:lvl8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chemeClr val="tx2"/>
                </a:solidFill>
                <a:latin typeface="+mn-lt"/>
              </a:defRPr>
            </a:lvl9pPr>
          </a:lstStyle>
          <a:p>
            <a:r>
              <a:rPr lang="da-DK" dirty="0"/>
              <a:t>.</a:t>
            </a:r>
          </a:p>
        </p:txBody>
      </p:sp>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pic>
        <p:nvPicPr>
          <p:cNvPr id="17" name="Logo">
            <a:extLst>
              <a:ext uri="{FF2B5EF4-FFF2-40B4-BE49-F238E27FC236}">
                <a16:creationId xmlns:a16="http://schemas.microsoft.com/office/drawing/2014/main" id="{0A53D6F3-119C-F7DC-40F4-46038EB70B4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195857" y="5871600"/>
            <a:ext cx="1454400" cy="597670"/>
          </a:xfrm>
          <a:prstGeom prst="rect">
            <a:avLst/>
          </a:prstGeom>
        </p:spPr>
      </p:pic>
      <p:sp>
        <p:nvSpPr>
          <p:cNvPr id="2" name="Title 1"/>
          <p:cNvSpPr>
            <a:spLocks noGrp="1"/>
          </p:cNvSpPr>
          <p:nvPr userDrawn="1">
            <p:ph type="ctrTitle" hasCustomPrompt="1"/>
          </p:nvPr>
        </p:nvSpPr>
        <p:spPr>
          <a:xfrm>
            <a:off x="539748" y="2344737"/>
            <a:ext cx="8288339" cy="3280749"/>
          </a:xfrm>
        </p:spPr>
        <p:txBody>
          <a:bodyPr anchor="b"/>
          <a:lstStyle>
            <a:lvl1pPr algn="l">
              <a:lnSpc>
                <a:spcPct val="93000"/>
              </a:lnSpc>
              <a:defRPr sz="6600">
                <a:solidFill>
                  <a:schemeClr val="accent1"/>
                </a:solidFill>
              </a:defRPr>
            </a:lvl1pPr>
          </a:lstStyle>
          <a:p>
            <a:r>
              <a:rPr lang="da-DK" dirty="0"/>
              <a:t>Klik for at tilføje titel, max. 3 linjer</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Pr>
        <a:solidFill>
          <a:schemeClr val="accent1"/>
        </a:solidFill>
        <a:effectLst/>
      </p:bgPr>
    </p:bg>
    <p:spTree>
      <p:nvGrpSpPr>
        <p:cNvPr id="1" name=""/>
        <p:cNvGrpSpPr/>
        <p:nvPr/>
      </p:nvGrpSpPr>
      <p:grpSpPr>
        <a:xfrm>
          <a:off x="0" y="0"/>
          <a:ext cx="0" cy="0"/>
          <a:chOff x="0" y="0"/>
          <a:chExt cx="0" cy="0"/>
        </a:xfrm>
      </p:grpSpPr>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959E4B1-0EC4-B9AF-3226-EEE250F476B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5" name="Grafik streg">
            <a:extLst>
              <a:ext uri="{FF2B5EF4-FFF2-40B4-BE49-F238E27FC236}">
                <a16:creationId xmlns:a16="http://schemas.microsoft.com/office/drawing/2014/main" id="{816BB6E5-0AD7-5310-4762-75F88B6DC536}"/>
              </a:ext>
            </a:extLst>
          </p:cNvPr>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CFAAF6"/>
          </a:solidFill>
          <a:ln w="0" cap="flat">
            <a:noFill/>
            <a:prstDash val="solid"/>
            <a:miter/>
          </a:ln>
        </p:spPr>
        <p:txBody>
          <a:bodyPr rtlCol="0" anchor="ctr"/>
          <a:lstStyle/>
          <a:p>
            <a:endParaRPr lang="da-DK" dirty="0"/>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122738" y="-1"/>
            <a:ext cx="8070462" cy="5120641"/>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2986643"/>
            <a:ext cx="7357750" cy="2642675"/>
          </a:xfrm>
        </p:spPr>
        <p:txBody>
          <a:bodyPr anchor="b"/>
          <a:lstStyle>
            <a:lvl1pPr algn="l">
              <a:lnSpc>
                <a:spcPct val="93000"/>
              </a:lnSpc>
              <a:defRPr sz="6600">
                <a:solidFill>
                  <a:srgbClr val="CFAAF6"/>
                </a:solidFill>
              </a:defRPr>
            </a:lvl1pPr>
          </a:lstStyle>
          <a:p>
            <a:r>
              <a:rPr lang="da-DK" dirty="0"/>
              <a:t>Klik for at tilføje titel, max. 3 linjer</a:t>
            </a:r>
          </a:p>
        </p:txBody>
      </p:sp>
    </p:spTree>
    <p:extLst>
      <p:ext uri="{BB962C8B-B14F-4D97-AF65-F5344CB8AC3E}">
        <p14:creationId xmlns:p14="http://schemas.microsoft.com/office/powerpoint/2010/main" val="26008028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og fuld side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Grafik streg">
            <a:extLst>
              <a:ext uri="{FF2B5EF4-FFF2-40B4-BE49-F238E27FC236}">
                <a16:creationId xmlns:a16="http://schemas.microsoft.com/office/drawing/2014/main" id="{6F1AAFC8-50A6-F058-9271-A222EF88C59C}"/>
              </a:ext>
            </a:extLst>
          </p:cNvPr>
          <p:cNvSpPr/>
          <p:nvPr userDrawn="1"/>
        </p:nvSpPr>
        <p:spPr>
          <a:xfrm>
            <a:off x="383177" y="5974080"/>
            <a:ext cx="1489317" cy="494983"/>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3" name="Billedpladsholder">
            <a:extLst>
              <a:ext uri="{FF2B5EF4-FFF2-40B4-BE49-F238E27FC236}">
                <a16:creationId xmlns:a16="http://schemas.microsoft.com/office/drawing/2014/main" id="{AD575E3C-27BD-1DF6-CA27-B295C5A02509}"/>
              </a:ext>
            </a:extLst>
          </p:cNvPr>
          <p:cNvSpPr>
            <a:spLocks noGrp="1"/>
          </p:cNvSpPr>
          <p:nvPr>
            <p:ph type="pic" sz="quarter" idx="13" hasCustomPrompt="1"/>
          </p:nvPr>
        </p:nvSpPr>
        <p:spPr>
          <a:xfrm>
            <a:off x="0" y="-2"/>
            <a:ext cx="12193200" cy="6858000"/>
          </a:xfrm>
          <a:custGeom>
            <a:avLst/>
            <a:gdLst>
              <a:gd name="connsiteX0" fmla="*/ 539749 w 12193200"/>
              <a:gd name="connsiteY0" fmla="*/ 6194594 h 6858000"/>
              <a:gd name="connsiteX1" fmla="*/ 539749 w 12193200"/>
              <a:gd name="connsiteY1" fmla="*/ 6316665 h 6858000"/>
              <a:gd name="connsiteX2" fmla="*/ 1720094 w 12193200"/>
              <a:gd name="connsiteY2" fmla="*/ 6316665 h 6858000"/>
              <a:gd name="connsiteX3" fmla="*/ 1720094 w 12193200"/>
              <a:gd name="connsiteY3" fmla="*/ 619459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539749" y="6194594"/>
                </a:moveTo>
                <a:lnTo>
                  <a:pt x="539749" y="6316665"/>
                </a:lnTo>
                <a:lnTo>
                  <a:pt x="1720094" y="6316665"/>
                </a:lnTo>
                <a:lnTo>
                  <a:pt x="1720094" y="6194594"/>
                </a:lnTo>
                <a:close/>
                <a:moveTo>
                  <a:pt x="0" y="0"/>
                </a:moveTo>
                <a:lnTo>
                  <a:pt x="12193200" y="0"/>
                </a:lnTo>
                <a:lnTo>
                  <a:pt x="12193200" y="6858000"/>
                </a:lnTo>
                <a:lnTo>
                  <a:pt x="0" y="6858000"/>
                </a:lnTo>
                <a:close/>
              </a:path>
            </a:pathLst>
          </a:custGeom>
          <a:solidFill>
            <a:schemeClr val="tx1">
              <a:lumMod val="85000"/>
            </a:schemeClr>
          </a:solidFill>
        </p:spPr>
        <p:txBody>
          <a:bodyPr wrap="square" lIns="0" tIns="72000" rIns="0" bIns="0" anchor="t" anchorCtr="0">
            <a:noAutofit/>
          </a:bodyPr>
          <a:lstStyle>
            <a:lvl1pPr marL="0" indent="0" algn="ctr">
              <a:lnSpc>
                <a:spcPct val="100000"/>
              </a:lnSpc>
              <a:spcAft>
                <a:spcPts val="0"/>
              </a:spcAft>
              <a:buNone/>
              <a:defRPr sz="1600">
                <a:solidFill>
                  <a:srgbClr val="400000"/>
                </a:solidFill>
              </a:defRPr>
            </a:lvl1pPr>
          </a:lstStyle>
          <a:p>
            <a:r>
              <a:rPr lang="da-DK" dirty="0"/>
              <a:t>Klik på rammen for at indsætte et billede</a:t>
            </a:r>
          </a:p>
        </p:txBody>
      </p:sp>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540000"/>
            <a:ext cx="10170000" cy="5144400"/>
          </a:xfrm>
        </p:spPr>
        <p:txBody>
          <a:bodyPr anchor="b"/>
          <a:lstStyle>
            <a:lvl1pPr algn="l">
              <a:lnSpc>
                <a:spcPct val="93000"/>
              </a:lnSpc>
              <a:defRPr sz="6600">
                <a:solidFill>
                  <a:srgbClr val="EFE6DD"/>
                </a:solidFill>
              </a:defRPr>
            </a:lvl1pPr>
          </a:lstStyle>
          <a:p>
            <a:r>
              <a:rPr lang="da-DK" dirty="0"/>
              <a:t>Klik for at tilføje titel, max. 3 linjer</a:t>
            </a:r>
          </a:p>
        </p:txBody>
      </p:sp>
    </p:spTree>
    <p:extLst>
      <p:ext uri="{BB962C8B-B14F-4D97-AF65-F5344CB8AC3E}">
        <p14:creationId xmlns:p14="http://schemas.microsoft.com/office/powerpoint/2010/main" val="40070311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dsagn med billede A">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097200"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541150" y="1191600"/>
            <a:ext cx="5014900" cy="2326300"/>
          </a:xfrm>
        </p:spPr>
        <p:txBody>
          <a:bodyPr/>
          <a:lstStyle>
            <a:lvl1pPr>
              <a:defRPr>
                <a:solidFill>
                  <a:srgbClr val="EFE6DD"/>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541150" y="3909600"/>
            <a:ext cx="5014900" cy="1940400"/>
          </a:xfrm>
          <a:noFill/>
        </p:spPr>
        <p:txBody>
          <a:bodyPr lIns="0" tIns="0" rIns="0" bIns="0"/>
          <a:lstStyle>
            <a:lvl1pPr marL="0" indent="0">
              <a:lnSpc>
                <a:spcPct val="100000"/>
              </a:lnSpc>
              <a:spcBef>
                <a:spcPts val="0"/>
              </a:spcBef>
              <a:spcAft>
                <a:spcPts val="0"/>
              </a:spcAft>
              <a:buNone/>
              <a:defRPr sz="1800" b="0">
                <a:solidFill>
                  <a:srgbClr val="EFE6DD"/>
                </a:solidFill>
                <a:latin typeface="+mn-lt"/>
              </a:defRPr>
            </a:lvl1pPr>
            <a:lvl2pPr marL="0" indent="0">
              <a:lnSpc>
                <a:spcPct val="100000"/>
              </a:lnSpc>
              <a:spcBef>
                <a:spcPts val="0"/>
              </a:spcBef>
              <a:spcAft>
                <a:spcPts val="0"/>
              </a:spcAft>
              <a:buNone/>
              <a:defRPr sz="1800" b="0">
                <a:solidFill>
                  <a:srgbClr val="EFE6DD"/>
                </a:solidFill>
                <a:latin typeface="+mn-lt"/>
              </a:defRPr>
            </a:lvl2pPr>
            <a:lvl3pPr marL="0" indent="0">
              <a:lnSpc>
                <a:spcPct val="100000"/>
              </a:lnSpc>
              <a:spcBef>
                <a:spcPts val="0"/>
              </a:spcBef>
              <a:spcAft>
                <a:spcPts val="0"/>
              </a:spcAft>
              <a:buNone/>
              <a:defRPr sz="1800" b="0">
                <a:solidFill>
                  <a:srgbClr val="EFE6DD"/>
                </a:solidFill>
                <a:latin typeface="+mn-lt"/>
              </a:defRPr>
            </a:lvl3pPr>
            <a:lvl4pPr marL="0">
              <a:lnSpc>
                <a:spcPct val="100000"/>
              </a:lnSpc>
              <a:spcBef>
                <a:spcPts val="0"/>
              </a:spcBef>
              <a:spcAft>
                <a:spcPts val="0"/>
              </a:spcAft>
              <a:buNone/>
              <a:defRPr sz="1800" b="0">
                <a:solidFill>
                  <a:srgbClr val="EFE6DD"/>
                </a:solidFill>
                <a:latin typeface="+mn-lt"/>
              </a:defRPr>
            </a:lvl4pPr>
            <a:lvl5pPr marL="0">
              <a:lnSpc>
                <a:spcPct val="100000"/>
              </a:lnSpc>
              <a:spcBef>
                <a:spcPts val="0"/>
              </a:spcBef>
              <a:spcAft>
                <a:spcPts val="0"/>
              </a:spcAft>
              <a:buNone/>
              <a:defRPr sz="1800" b="0">
                <a:solidFill>
                  <a:srgbClr val="EFE6DD"/>
                </a:solidFill>
                <a:latin typeface="+mn-lt"/>
              </a:defRPr>
            </a:lvl5pPr>
            <a:lvl6pPr marL="0" indent="0">
              <a:lnSpc>
                <a:spcPct val="100000"/>
              </a:lnSpc>
              <a:spcBef>
                <a:spcPts val="0"/>
              </a:spcBef>
              <a:spcAft>
                <a:spcPts val="0"/>
              </a:spcAft>
              <a:buNone/>
              <a:defRPr sz="1800" b="0">
                <a:solidFill>
                  <a:srgbClr val="EFE6DD"/>
                </a:solidFill>
                <a:latin typeface="+mn-lt"/>
              </a:defRPr>
            </a:lvl6pPr>
            <a:lvl7pPr marL="0">
              <a:lnSpc>
                <a:spcPct val="100000"/>
              </a:lnSpc>
              <a:spcBef>
                <a:spcPts val="0"/>
              </a:spcBef>
              <a:spcAft>
                <a:spcPts val="0"/>
              </a:spcAft>
              <a:buNone/>
              <a:defRPr sz="1800" b="0">
                <a:solidFill>
                  <a:srgbClr val="EFE6DD"/>
                </a:solidFill>
                <a:latin typeface="+mn-lt"/>
              </a:defRPr>
            </a:lvl7pPr>
            <a:lvl8pPr marL="0">
              <a:lnSpc>
                <a:spcPct val="100000"/>
              </a:lnSpc>
              <a:spcBef>
                <a:spcPts val="0"/>
              </a:spcBef>
              <a:spcAft>
                <a:spcPts val="0"/>
              </a:spcAft>
              <a:buNone/>
              <a:defRPr sz="1800" b="0">
                <a:solidFill>
                  <a:srgbClr val="EFE6DD"/>
                </a:solidFill>
                <a:latin typeface="+mn-lt"/>
              </a:defRPr>
            </a:lvl8pPr>
            <a:lvl9pPr marL="0">
              <a:lnSpc>
                <a:spcPct val="100000"/>
              </a:lnSpc>
              <a:spcBef>
                <a:spcPts val="0"/>
              </a:spcBef>
              <a:spcAft>
                <a:spcPts val="0"/>
              </a:spcAft>
              <a:buNone/>
              <a:defRPr sz="1800" b="0">
                <a:solidFill>
                  <a:srgbClr val="EFE6DD"/>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1149" y="468000"/>
            <a:ext cx="5014900" cy="374400"/>
          </a:xfrm>
        </p:spPr>
        <p:txBody>
          <a:bodyPr/>
          <a:lstStyle>
            <a:lvl1pPr marL="0" indent="0" algn="l">
              <a:lnSpc>
                <a:spcPct val="95000"/>
              </a:lnSpc>
              <a:spcBef>
                <a:spcPts val="0"/>
              </a:spcBef>
              <a:spcAft>
                <a:spcPts val="0"/>
              </a:spcAft>
              <a:buFont typeface="Arial" panose="020B0604020202020204" pitchFamily="34" charset="0"/>
              <a:buChar char="​"/>
              <a:defRPr sz="2000" i="1">
                <a:solidFill>
                  <a:srgbClr val="EFE6DD"/>
                </a:solidFill>
              </a:defRPr>
            </a:lvl1pPr>
            <a:lvl2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2pPr>
            <a:lvl3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3pPr>
            <a:lvl4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4pPr>
            <a:lvl5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5pPr>
            <a:lvl6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6pPr>
            <a:lvl7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7pPr>
            <a:lvl8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8pPr>
            <a:lvl9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9pPr>
          </a:lstStyle>
          <a:p>
            <a:r>
              <a:rPr lang="da-DK" dirty="0"/>
              <a:t>Klik for at tilføje tekst</a:t>
            </a:r>
          </a:p>
        </p:txBody>
      </p:sp>
    </p:spTree>
    <p:extLst>
      <p:ext uri="{BB962C8B-B14F-4D97-AF65-F5344CB8AC3E}">
        <p14:creationId xmlns:p14="http://schemas.microsoft.com/office/powerpoint/2010/main" val="2392526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dsagn med billede B">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1"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6634800" y="543599"/>
            <a:ext cx="5014900" cy="2796501"/>
          </a:xfrm>
        </p:spPr>
        <p:txBody>
          <a:bodyPr/>
          <a:lstStyle>
            <a:lvl1pPr>
              <a:defRPr>
                <a:solidFill>
                  <a:srgbClr val="F74030"/>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6634800" y="4010400"/>
            <a:ext cx="5014900" cy="1908000"/>
          </a:xfrm>
          <a:noFill/>
        </p:spPr>
        <p:txBody>
          <a:bodyPr lIns="0" tIns="0" rIns="0" bIns="0"/>
          <a:lstStyle>
            <a:lvl1pPr marL="0" indent="0">
              <a:lnSpc>
                <a:spcPct val="100000"/>
              </a:lnSpc>
              <a:spcBef>
                <a:spcPts val="0"/>
              </a:spcBef>
              <a:spcAft>
                <a:spcPts val="0"/>
              </a:spcAft>
              <a:buNone/>
              <a:defRPr sz="1800" b="0">
                <a:solidFill>
                  <a:srgbClr val="F74030"/>
                </a:solidFill>
                <a:latin typeface="+mn-lt"/>
              </a:defRPr>
            </a:lvl1pPr>
            <a:lvl2pPr marL="0" indent="0">
              <a:lnSpc>
                <a:spcPct val="100000"/>
              </a:lnSpc>
              <a:spcBef>
                <a:spcPts val="0"/>
              </a:spcBef>
              <a:spcAft>
                <a:spcPts val="0"/>
              </a:spcAft>
              <a:buNone/>
              <a:defRPr sz="1800" b="0">
                <a:solidFill>
                  <a:srgbClr val="F74030"/>
                </a:solidFill>
                <a:latin typeface="+mn-lt"/>
              </a:defRPr>
            </a:lvl2pPr>
            <a:lvl3pPr marL="0" indent="0">
              <a:lnSpc>
                <a:spcPct val="100000"/>
              </a:lnSpc>
              <a:spcBef>
                <a:spcPts val="0"/>
              </a:spcBef>
              <a:spcAft>
                <a:spcPts val="0"/>
              </a:spcAft>
              <a:buNone/>
              <a:defRPr sz="1800" b="0">
                <a:solidFill>
                  <a:srgbClr val="F74030"/>
                </a:solidFill>
                <a:latin typeface="+mn-lt"/>
              </a:defRPr>
            </a:lvl3pPr>
            <a:lvl4pPr marL="0">
              <a:lnSpc>
                <a:spcPct val="100000"/>
              </a:lnSpc>
              <a:spcBef>
                <a:spcPts val="0"/>
              </a:spcBef>
              <a:spcAft>
                <a:spcPts val="0"/>
              </a:spcAft>
              <a:buNone/>
              <a:defRPr sz="1800" b="0">
                <a:solidFill>
                  <a:srgbClr val="F74030"/>
                </a:solidFill>
                <a:latin typeface="+mn-lt"/>
              </a:defRPr>
            </a:lvl4pPr>
            <a:lvl5pPr marL="0">
              <a:lnSpc>
                <a:spcPct val="100000"/>
              </a:lnSpc>
              <a:spcBef>
                <a:spcPts val="0"/>
              </a:spcBef>
              <a:spcAft>
                <a:spcPts val="0"/>
              </a:spcAft>
              <a:buNone/>
              <a:defRPr sz="1800" b="0">
                <a:solidFill>
                  <a:srgbClr val="F74030"/>
                </a:solidFill>
                <a:latin typeface="+mn-lt"/>
              </a:defRPr>
            </a:lvl5pPr>
            <a:lvl6pPr marL="0" indent="0">
              <a:lnSpc>
                <a:spcPct val="100000"/>
              </a:lnSpc>
              <a:spcBef>
                <a:spcPts val="0"/>
              </a:spcBef>
              <a:spcAft>
                <a:spcPts val="0"/>
              </a:spcAft>
              <a:buNone/>
              <a:defRPr sz="1800" b="0">
                <a:solidFill>
                  <a:srgbClr val="F74030"/>
                </a:solidFill>
                <a:latin typeface="+mn-lt"/>
              </a:defRPr>
            </a:lvl6pPr>
            <a:lvl7pPr marL="0">
              <a:lnSpc>
                <a:spcPct val="100000"/>
              </a:lnSpc>
              <a:spcBef>
                <a:spcPts val="0"/>
              </a:spcBef>
              <a:spcAft>
                <a:spcPts val="0"/>
              </a:spcAft>
              <a:buNone/>
              <a:defRPr sz="1800" b="0">
                <a:solidFill>
                  <a:srgbClr val="F74030"/>
                </a:solidFill>
                <a:latin typeface="+mn-lt"/>
              </a:defRPr>
            </a:lvl7pPr>
            <a:lvl8pPr marL="0">
              <a:lnSpc>
                <a:spcPct val="100000"/>
              </a:lnSpc>
              <a:spcBef>
                <a:spcPts val="0"/>
              </a:spcBef>
              <a:spcAft>
                <a:spcPts val="0"/>
              </a:spcAft>
              <a:buNone/>
              <a:defRPr sz="1800" b="0">
                <a:solidFill>
                  <a:srgbClr val="F74030"/>
                </a:solidFill>
                <a:latin typeface="+mn-lt"/>
              </a:defRPr>
            </a:lvl8pPr>
            <a:lvl9pPr marL="0">
              <a:lnSpc>
                <a:spcPct val="100000"/>
              </a:lnSpc>
              <a:spcBef>
                <a:spcPts val="0"/>
              </a:spcBef>
              <a:spcAft>
                <a:spcPts val="0"/>
              </a:spcAft>
              <a:buNone/>
              <a:defRPr sz="1800" b="0">
                <a:solidFill>
                  <a:srgbClr val="F74030"/>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6634801" y="6146974"/>
            <a:ext cx="5015862" cy="324000"/>
          </a:xfrm>
        </p:spPr>
        <p:txBody>
          <a:bodyPr anchor="b" anchorCtr="0"/>
          <a:lstStyle>
            <a:lvl1pPr marL="0" indent="0" algn="r">
              <a:lnSpc>
                <a:spcPct val="100000"/>
              </a:lnSpc>
              <a:spcBef>
                <a:spcPts val="0"/>
              </a:spcBef>
              <a:spcAft>
                <a:spcPts val="600"/>
              </a:spcAft>
              <a:buFont typeface="Arial" panose="020B0604020202020204" pitchFamily="34" charset="0"/>
              <a:buChar char="​"/>
              <a:defRPr sz="1000" i="1">
                <a:solidFill>
                  <a:srgbClr val="F74030"/>
                </a:solidFill>
              </a:defRPr>
            </a:lvl1pPr>
            <a:lvl2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2pPr>
            <a:lvl3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3pPr>
            <a:lvl4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4pPr>
            <a:lvl5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5pPr>
            <a:lvl6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6pPr>
            <a:lvl7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7pPr>
            <a:lvl8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8pPr>
            <a:lvl9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9pPr>
          </a:lstStyle>
          <a:p>
            <a:r>
              <a:rPr lang="da-DK" dirty="0"/>
              <a:t>Klik for at tilføje tekst</a:t>
            </a:r>
          </a:p>
        </p:txBody>
      </p:sp>
    </p:spTree>
    <p:extLst>
      <p:ext uri="{BB962C8B-B14F-4D97-AF65-F5344CB8AC3E}">
        <p14:creationId xmlns:p14="http://schemas.microsoft.com/office/powerpoint/2010/main" val="33577187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uppe grid" hidden="1">
            <a:extLst>
              <a:ext uri="{FF2B5EF4-FFF2-40B4-BE49-F238E27FC236}">
                <a16:creationId xmlns:a16="http://schemas.microsoft.com/office/drawing/2014/main" id="{05F1CA13-1DB2-62D4-8E9F-D9C242A10F00}"/>
              </a:ext>
            </a:extLst>
          </p:cNvPr>
          <p:cNvGrpSpPr>
            <a:grpSpLocks noGrp="1" noUngrp="1" noRot="1" noMove="1" noResize="1"/>
          </p:cNvGrpSpPr>
          <p:nvPr userDrawn="1"/>
        </p:nvGrpSpPr>
        <p:grpSpPr>
          <a:xfrm>
            <a:off x="539750" y="539750"/>
            <a:ext cx="11112250" cy="5778250"/>
            <a:chOff x="539750" y="539750"/>
            <a:chExt cx="11112250" cy="5778250"/>
          </a:xfrm>
        </p:grpSpPr>
        <p:sp>
          <p:nvSpPr>
            <p:cNvPr id="5" name="C1">
              <a:extLst>
                <a:ext uri="{FF2B5EF4-FFF2-40B4-BE49-F238E27FC236}">
                  <a16:creationId xmlns:a16="http://schemas.microsoft.com/office/drawing/2014/main" id="{591D09D8-C670-5194-41C2-232708590FCA}"/>
                </a:ext>
              </a:extLst>
            </p:cNvPr>
            <p:cNvSpPr>
              <a:spLocks noGrp="1" noRot="1" noMove="1" noResize="1" noEditPoints="1" noAdjustHandles="1" noChangeArrowheads="1" noChangeShapeType="1"/>
            </p:cNvSpPr>
            <p:nvPr/>
          </p:nvSpPr>
          <p:spPr>
            <a:xfrm>
              <a:off x="54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S1">
              <a:extLst>
                <a:ext uri="{FF2B5EF4-FFF2-40B4-BE49-F238E27FC236}">
                  <a16:creationId xmlns:a16="http://schemas.microsoft.com/office/drawing/2014/main" id="{44DC7D4A-7E6E-B917-405E-745EBED913F2}"/>
                </a:ext>
              </a:extLst>
            </p:cNvPr>
            <p:cNvSpPr>
              <a:spLocks noGrp="1" noRot="1" noMove="1" noResize="1" noEditPoints="1" noAdjustHandles="1" noChangeArrowheads="1" noChangeShapeType="1"/>
            </p:cNvSpPr>
            <p:nvPr/>
          </p:nvSpPr>
          <p:spPr>
            <a:xfrm>
              <a:off x="130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C2">
              <a:extLst>
                <a:ext uri="{FF2B5EF4-FFF2-40B4-BE49-F238E27FC236}">
                  <a16:creationId xmlns:a16="http://schemas.microsoft.com/office/drawing/2014/main" id="{A960492C-C5A3-1656-36AB-127985F8EF83}"/>
                </a:ext>
              </a:extLst>
            </p:cNvPr>
            <p:cNvSpPr>
              <a:spLocks noGrp="1" noRot="1" noMove="1" noResize="1" noEditPoints="1" noAdjustHandles="1" noChangeArrowheads="1" noChangeShapeType="1"/>
            </p:cNvSpPr>
            <p:nvPr/>
          </p:nvSpPr>
          <p:spPr>
            <a:xfrm>
              <a:off x="148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S2">
              <a:extLst>
                <a:ext uri="{FF2B5EF4-FFF2-40B4-BE49-F238E27FC236}">
                  <a16:creationId xmlns:a16="http://schemas.microsoft.com/office/drawing/2014/main" id="{991A3DE0-5B76-0ED9-BC48-E3F17FB6B715}"/>
                </a:ext>
              </a:extLst>
            </p:cNvPr>
            <p:cNvSpPr>
              <a:spLocks noGrp="1" noRot="1" noMove="1" noResize="1" noEditPoints="1" noAdjustHandles="1" noChangeArrowheads="1" noChangeShapeType="1"/>
            </p:cNvSpPr>
            <p:nvPr/>
          </p:nvSpPr>
          <p:spPr>
            <a:xfrm>
              <a:off x="2242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C3">
              <a:extLst>
                <a:ext uri="{FF2B5EF4-FFF2-40B4-BE49-F238E27FC236}">
                  <a16:creationId xmlns:a16="http://schemas.microsoft.com/office/drawing/2014/main" id="{F0E51543-FD0F-CE3F-E1FC-3540B7B80974}"/>
                </a:ext>
              </a:extLst>
            </p:cNvPr>
            <p:cNvSpPr>
              <a:spLocks noGrp="1" noRot="1" noMove="1" noResize="1" noEditPoints="1" noAdjustHandles="1" noChangeArrowheads="1" noChangeShapeType="1"/>
            </p:cNvSpPr>
            <p:nvPr/>
          </p:nvSpPr>
          <p:spPr>
            <a:xfrm>
              <a:off x="2422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S3">
              <a:extLst>
                <a:ext uri="{FF2B5EF4-FFF2-40B4-BE49-F238E27FC236}">
                  <a16:creationId xmlns:a16="http://schemas.microsoft.com/office/drawing/2014/main" id="{0424A297-1431-16C3-17C7-00FC7B330E23}"/>
                </a:ext>
              </a:extLst>
            </p:cNvPr>
            <p:cNvSpPr>
              <a:spLocks noGrp="1" noRot="1" noMove="1" noResize="1" noEditPoints="1" noAdjustHandles="1" noChangeArrowheads="1" noChangeShapeType="1"/>
            </p:cNvSpPr>
            <p:nvPr/>
          </p:nvSpPr>
          <p:spPr>
            <a:xfrm>
              <a:off x="3183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C4">
              <a:extLst>
                <a:ext uri="{FF2B5EF4-FFF2-40B4-BE49-F238E27FC236}">
                  <a16:creationId xmlns:a16="http://schemas.microsoft.com/office/drawing/2014/main" id="{28CACF2C-8899-C338-EEA1-2C9BCAD0C870}"/>
                </a:ext>
              </a:extLst>
            </p:cNvPr>
            <p:cNvSpPr>
              <a:spLocks noGrp="1" noRot="1" noMove="1" noResize="1" noEditPoints="1" noAdjustHandles="1" noChangeArrowheads="1" noChangeShapeType="1"/>
            </p:cNvSpPr>
            <p:nvPr/>
          </p:nvSpPr>
          <p:spPr>
            <a:xfrm>
              <a:off x="3363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S4">
              <a:extLst>
                <a:ext uri="{FF2B5EF4-FFF2-40B4-BE49-F238E27FC236}">
                  <a16:creationId xmlns:a16="http://schemas.microsoft.com/office/drawing/2014/main" id="{39FD278C-C5A0-BE07-0195-170723F4EE79}"/>
                </a:ext>
              </a:extLst>
            </p:cNvPr>
            <p:cNvSpPr>
              <a:spLocks noGrp="1" noRot="1" noMove="1" noResize="1" noEditPoints="1" noAdjustHandles="1" noChangeArrowheads="1" noChangeShapeType="1"/>
            </p:cNvSpPr>
            <p:nvPr/>
          </p:nvSpPr>
          <p:spPr>
            <a:xfrm>
              <a:off x="4124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C5">
              <a:extLst>
                <a:ext uri="{FF2B5EF4-FFF2-40B4-BE49-F238E27FC236}">
                  <a16:creationId xmlns:a16="http://schemas.microsoft.com/office/drawing/2014/main" id="{B74F7314-056B-FEFD-E35F-EED817277A1A}"/>
                </a:ext>
              </a:extLst>
            </p:cNvPr>
            <p:cNvSpPr>
              <a:spLocks noGrp="1" noRot="1" noMove="1" noResize="1" noEditPoints="1" noAdjustHandles="1" noChangeArrowheads="1" noChangeShapeType="1"/>
            </p:cNvSpPr>
            <p:nvPr/>
          </p:nvSpPr>
          <p:spPr>
            <a:xfrm>
              <a:off x="4304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S5">
              <a:extLst>
                <a:ext uri="{FF2B5EF4-FFF2-40B4-BE49-F238E27FC236}">
                  <a16:creationId xmlns:a16="http://schemas.microsoft.com/office/drawing/2014/main" id="{1F5429EF-B46C-8BC8-FC6D-586EEBB31361}"/>
                </a:ext>
              </a:extLst>
            </p:cNvPr>
            <p:cNvSpPr>
              <a:spLocks noGrp="1" noRot="1" noMove="1" noResize="1" noEditPoints="1" noAdjustHandles="1" noChangeArrowheads="1" noChangeShapeType="1"/>
            </p:cNvSpPr>
            <p:nvPr/>
          </p:nvSpPr>
          <p:spPr>
            <a:xfrm>
              <a:off x="5065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C6">
              <a:extLst>
                <a:ext uri="{FF2B5EF4-FFF2-40B4-BE49-F238E27FC236}">
                  <a16:creationId xmlns:a16="http://schemas.microsoft.com/office/drawing/2014/main" id="{298E009B-6FAC-6315-59B5-BBE89EC3B635}"/>
                </a:ext>
              </a:extLst>
            </p:cNvPr>
            <p:cNvSpPr>
              <a:spLocks noGrp="1" noRot="1" noMove="1" noResize="1" noEditPoints="1" noAdjustHandles="1" noChangeArrowheads="1" noChangeShapeType="1"/>
            </p:cNvSpPr>
            <p:nvPr/>
          </p:nvSpPr>
          <p:spPr>
            <a:xfrm>
              <a:off x="5245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S6">
              <a:extLst>
                <a:ext uri="{FF2B5EF4-FFF2-40B4-BE49-F238E27FC236}">
                  <a16:creationId xmlns:a16="http://schemas.microsoft.com/office/drawing/2014/main" id="{FE9A4B5D-7F2D-243F-3B27-7A0D1B0C750A}"/>
                </a:ext>
              </a:extLst>
            </p:cNvPr>
            <p:cNvSpPr>
              <a:spLocks noGrp="1" noRot="1" noMove="1" noResize="1" noEditPoints="1" noAdjustHandles="1" noChangeArrowheads="1" noChangeShapeType="1"/>
            </p:cNvSpPr>
            <p:nvPr/>
          </p:nvSpPr>
          <p:spPr>
            <a:xfrm>
              <a:off x="6006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C7">
              <a:extLst>
                <a:ext uri="{FF2B5EF4-FFF2-40B4-BE49-F238E27FC236}">
                  <a16:creationId xmlns:a16="http://schemas.microsoft.com/office/drawing/2014/main" id="{28B31A10-9679-DD31-A6F8-A4C77D3FE290}"/>
                </a:ext>
              </a:extLst>
            </p:cNvPr>
            <p:cNvSpPr>
              <a:spLocks noGrp="1" noRot="1" noMove="1" noResize="1" noEditPoints="1" noAdjustHandles="1" noChangeArrowheads="1" noChangeShapeType="1"/>
            </p:cNvSpPr>
            <p:nvPr/>
          </p:nvSpPr>
          <p:spPr>
            <a:xfrm>
              <a:off x="6186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1" name="S7">
              <a:extLst>
                <a:ext uri="{FF2B5EF4-FFF2-40B4-BE49-F238E27FC236}">
                  <a16:creationId xmlns:a16="http://schemas.microsoft.com/office/drawing/2014/main" id="{1D5F2292-2EA1-23C3-B302-2FEF21F443C8}"/>
                </a:ext>
              </a:extLst>
            </p:cNvPr>
            <p:cNvSpPr>
              <a:spLocks noGrp="1" noRot="1" noMove="1" noResize="1" noEditPoints="1" noAdjustHandles="1" noChangeArrowheads="1" noChangeShapeType="1"/>
            </p:cNvSpPr>
            <p:nvPr/>
          </p:nvSpPr>
          <p:spPr>
            <a:xfrm>
              <a:off x="6947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C8">
              <a:extLst>
                <a:ext uri="{FF2B5EF4-FFF2-40B4-BE49-F238E27FC236}">
                  <a16:creationId xmlns:a16="http://schemas.microsoft.com/office/drawing/2014/main" id="{FC8CE1A3-47DB-E648-0A1A-839601E09C8D}"/>
                </a:ext>
              </a:extLst>
            </p:cNvPr>
            <p:cNvSpPr>
              <a:spLocks noGrp="1" noRot="1" noMove="1" noResize="1" noEditPoints="1" noAdjustHandles="1" noChangeArrowheads="1" noChangeShapeType="1"/>
            </p:cNvSpPr>
            <p:nvPr/>
          </p:nvSpPr>
          <p:spPr>
            <a:xfrm>
              <a:off x="7127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S8">
              <a:extLst>
                <a:ext uri="{FF2B5EF4-FFF2-40B4-BE49-F238E27FC236}">
                  <a16:creationId xmlns:a16="http://schemas.microsoft.com/office/drawing/2014/main" id="{CC6C9D40-7DE0-07B5-0A04-D35CEE600802}"/>
                </a:ext>
              </a:extLst>
            </p:cNvPr>
            <p:cNvSpPr>
              <a:spLocks noGrp="1" noRot="1" noMove="1" noResize="1" noEditPoints="1" noAdjustHandles="1" noChangeArrowheads="1" noChangeShapeType="1"/>
            </p:cNvSpPr>
            <p:nvPr/>
          </p:nvSpPr>
          <p:spPr>
            <a:xfrm>
              <a:off x="7888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C9">
              <a:extLst>
                <a:ext uri="{FF2B5EF4-FFF2-40B4-BE49-F238E27FC236}">
                  <a16:creationId xmlns:a16="http://schemas.microsoft.com/office/drawing/2014/main" id="{DE52262F-3B8C-532A-0A78-30D82BBC6A7A}"/>
                </a:ext>
              </a:extLst>
            </p:cNvPr>
            <p:cNvSpPr>
              <a:spLocks noGrp="1" noRot="1" noMove="1" noResize="1" noEditPoints="1" noAdjustHandles="1" noChangeArrowheads="1" noChangeShapeType="1"/>
            </p:cNvSpPr>
            <p:nvPr/>
          </p:nvSpPr>
          <p:spPr>
            <a:xfrm>
              <a:off x="8068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S9">
              <a:extLst>
                <a:ext uri="{FF2B5EF4-FFF2-40B4-BE49-F238E27FC236}">
                  <a16:creationId xmlns:a16="http://schemas.microsoft.com/office/drawing/2014/main" id="{4F664433-6B73-B435-1DFA-FBDA7DAC2EAD}"/>
                </a:ext>
              </a:extLst>
            </p:cNvPr>
            <p:cNvSpPr>
              <a:spLocks noGrp="1" noRot="1" noMove="1" noResize="1" noEditPoints="1" noAdjustHandles="1" noChangeArrowheads="1" noChangeShapeType="1"/>
            </p:cNvSpPr>
            <p:nvPr/>
          </p:nvSpPr>
          <p:spPr>
            <a:xfrm>
              <a:off x="8829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6" name="C10">
              <a:extLst>
                <a:ext uri="{FF2B5EF4-FFF2-40B4-BE49-F238E27FC236}">
                  <a16:creationId xmlns:a16="http://schemas.microsoft.com/office/drawing/2014/main" id="{2E2D32BC-C57F-734B-ED9A-4A459BDF7A6F}"/>
                </a:ext>
              </a:extLst>
            </p:cNvPr>
            <p:cNvSpPr>
              <a:spLocks noGrp="1" noRot="1" noMove="1" noResize="1" noEditPoints="1" noAdjustHandles="1" noChangeArrowheads="1" noChangeShapeType="1"/>
            </p:cNvSpPr>
            <p:nvPr/>
          </p:nvSpPr>
          <p:spPr>
            <a:xfrm>
              <a:off x="9009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S10">
              <a:extLst>
                <a:ext uri="{FF2B5EF4-FFF2-40B4-BE49-F238E27FC236}">
                  <a16:creationId xmlns:a16="http://schemas.microsoft.com/office/drawing/2014/main" id="{4CFD1A3A-10B7-82E7-0F43-C8FE6595E58F}"/>
                </a:ext>
              </a:extLst>
            </p:cNvPr>
            <p:cNvSpPr>
              <a:spLocks noGrp="1" noRot="1" noMove="1" noResize="1" noEditPoints="1" noAdjustHandles="1" noChangeArrowheads="1" noChangeShapeType="1"/>
            </p:cNvSpPr>
            <p:nvPr/>
          </p:nvSpPr>
          <p:spPr>
            <a:xfrm>
              <a:off x="9770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8" name="C11">
              <a:extLst>
                <a:ext uri="{FF2B5EF4-FFF2-40B4-BE49-F238E27FC236}">
                  <a16:creationId xmlns:a16="http://schemas.microsoft.com/office/drawing/2014/main" id="{56AA9C74-B7B0-7237-9F6F-6BFAA4BDEA48}"/>
                </a:ext>
              </a:extLst>
            </p:cNvPr>
            <p:cNvSpPr>
              <a:spLocks noGrp="1" noRot="1" noMove="1" noResize="1" noEditPoints="1" noAdjustHandles="1" noChangeArrowheads="1" noChangeShapeType="1"/>
            </p:cNvSpPr>
            <p:nvPr/>
          </p:nvSpPr>
          <p:spPr>
            <a:xfrm>
              <a:off x="995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9" name="S11">
              <a:extLst>
                <a:ext uri="{FF2B5EF4-FFF2-40B4-BE49-F238E27FC236}">
                  <a16:creationId xmlns:a16="http://schemas.microsoft.com/office/drawing/2014/main" id="{9B8A80C9-ED8A-D0E1-FF89-011FEC43A324}"/>
                </a:ext>
              </a:extLst>
            </p:cNvPr>
            <p:cNvSpPr>
              <a:spLocks noGrp="1" noRot="1" noMove="1" noResize="1" noEditPoints="1" noAdjustHandles="1" noChangeArrowheads="1" noChangeShapeType="1"/>
            </p:cNvSpPr>
            <p:nvPr/>
          </p:nvSpPr>
          <p:spPr>
            <a:xfrm>
              <a:off x="1071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0" name="C12">
              <a:extLst>
                <a:ext uri="{FF2B5EF4-FFF2-40B4-BE49-F238E27FC236}">
                  <a16:creationId xmlns:a16="http://schemas.microsoft.com/office/drawing/2014/main" id="{65440046-2828-2FCC-F1E1-A0EA09F564FC}"/>
                </a:ext>
              </a:extLst>
            </p:cNvPr>
            <p:cNvSpPr>
              <a:spLocks noGrp="1" noRot="1" noMove="1" noResize="1" noEditPoints="1" noAdjustHandles="1" noChangeArrowheads="1" noChangeShapeType="1"/>
            </p:cNvSpPr>
            <p:nvPr/>
          </p:nvSpPr>
          <p:spPr>
            <a:xfrm>
              <a:off x="1089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1" name="Rektangel 30">
              <a:extLst>
                <a:ext uri="{FF2B5EF4-FFF2-40B4-BE49-F238E27FC236}">
                  <a16:creationId xmlns:a16="http://schemas.microsoft.com/office/drawing/2014/main" id="{10C014DE-4647-53C2-C991-25252ADCE10F}"/>
                </a:ext>
              </a:extLst>
            </p:cNvPr>
            <p:cNvSpPr>
              <a:spLocks noGrp="1" noRot="1" noMove="1" noResize="1" noEditPoints="1" noAdjustHandles="1" noChangeArrowheads="1" noChangeShapeType="1"/>
            </p:cNvSpPr>
            <p:nvPr/>
          </p:nvSpPr>
          <p:spPr>
            <a:xfrm>
              <a:off x="539750" y="539750"/>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2" name="Rektangel 31">
              <a:extLst>
                <a:ext uri="{FF2B5EF4-FFF2-40B4-BE49-F238E27FC236}">
                  <a16:creationId xmlns:a16="http://schemas.microsoft.com/office/drawing/2014/main" id="{8E7B314B-A619-F20A-F5F5-D71B5653D2FC}"/>
                </a:ext>
              </a:extLst>
            </p:cNvPr>
            <p:cNvSpPr>
              <a:spLocks noGrp="1" noRot="1" noMove="1" noResize="1" noEditPoints="1" noAdjustHandles="1" noChangeArrowheads="1" noChangeShapeType="1"/>
            </p:cNvSpPr>
            <p:nvPr/>
          </p:nvSpPr>
          <p:spPr>
            <a:xfrm>
              <a:off x="539750" y="153257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ktangel 32">
              <a:extLst>
                <a:ext uri="{FF2B5EF4-FFF2-40B4-BE49-F238E27FC236}">
                  <a16:creationId xmlns:a16="http://schemas.microsoft.com/office/drawing/2014/main" id="{C263374C-3678-E3ED-D78B-F2438C672167}"/>
                </a:ext>
              </a:extLst>
            </p:cNvPr>
            <p:cNvSpPr>
              <a:spLocks noGrp="1" noRot="1" noMove="1" noResize="1" noEditPoints="1" noAdjustHandles="1" noChangeArrowheads="1" noChangeShapeType="1"/>
            </p:cNvSpPr>
            <p:nvPr/>
          </p:nvSpPr>
          <p:spPr>
            <a:xfrm>
              <a:off x="539750" y="2525396"/>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ktangel 33">
              <a:extLst>
                <a:ext uri="{FF2B5EF4-FFF2-40B4-BE49-F238E27FC236}">
                  <a16:creationId xmlns:a16="http://schemas.microsoft.com/office/drawing/2014/main" id="{506AF9E0-3D29-8CB7-AC80-39C3E658851E}"/>
                </a:ext>
              </a:extLst>
            </p:cNvPr>
            <p:cNvSpPr>
              <a:spLocks noGrp="1" noRot="1" noMove="1" noResize="1" noEditPoints="1" noAdjustHandles="1" noChangeArrowheads="1" noChangeShapeType="1"/>
            </p:cNvSpPr>
            <p:nvPr/>
          </p:nvSpPr>
          <p:spPr>
            <a:xfrm>
              <a:off x="539750" y="3518219"/>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ktangel 34">
              <a:extLst>
                <a:ext uri="{FF2B5EF4-FFF2-40B4-BE49-F238E27FC236}">
                  <a16:creationId xmlns:a16="http://schemas.microsoft.com/office/drawing/2014/main" id="{484BD8D4-BD43-5B96-732D-68C48A6C9A50}"/>
                </a:ext>
              </a:extLst>
            </p:cNvPr>
            <p:cNvSpPr>
              <a:spLocks noGrp="1" noRot="1" noMove="1" noResize="1" noEditPoints="1" noAdjustHandles="1" noChangeArrowheads="1" noChangeShapeType="1"/>
            </p:cNvSpPr>
            <p:nvPr/>
          </p:nvSpPr>
          <p:spPr>
            <a:xfrm>
              <a:off x="539750" y="4511042"/>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ktangel 35">
              <a:extLst>
                <a:ext uri="{FF2B5EF4-FFF2-40B4-BE49-F238E27FC236}">
                  <a16:creationId xmlns:a16="http://schemas.microsoft.com/office/drawing/2014/main" id="{5A1A6253-59F3-BEFA-7FCF-B6B43CA283FA}"/>
                </a:ext>
              </a:extLst>
            </p:cNvPr>
            <p:cNvSpPr>
              <a:spLocks noGrp="1" noRot="1" noMove="1" noResize="1" noEditPoints="1" noAdjustHandles="1" noChangeArrowheads="1" noChangeShapeType="1"/>
            </p:cNvSpPr>
            <p:nvPr/>
          </p:nvSpPr>
          <p:spPr>
            <a:xfrm>
              <a:off x="539750" y="550386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466344"/>
            <a:ext cx="5446800" cy="1171656"/>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540000" y="2524124"/>
            <a:ext cx="11110913" cy="3792539"/>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9951401" y="6498000"/>
            <a:ext cx="1701799" cy="180000"/>
          </a:xfrm>
          <a:prstGeom prst="rect">
            <a:avLst/>
          </a:prstGeom>
        </p:spPr>
        <p:txBody>
          <a:bodyPr vert="horz" lIns="0" tIns="0" rIns="0" bIns="0" rtlCol="0" anchor="ctr" anchorCtr="0"/>
          <a:lstStyle>
            <a:lvl1pPr algn="r">
              <a:defRPr sz="700">
                <a:solidFill>
                  <a:srgbClr val="400000"/>
                </a:solidFill>
              </a:defRPr>
            </a:lvl1pPr>
          </a:lstStyle>
          <a:p>
            <a:fld id="{7C7EDF5C-7FDB-4E1F-B9E5-81932782DD6D}" type="datetime3">
              <a:rPr lang="da-DK" smtClean="0"/>
              <a:pPr/>
              <a:t>22.08.2025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88400" y="180000"/>
            <a:ext cx="5083200" cy="180000"/>
          </a:xfrm>
          <a:prstGeom prst="rect">
            <a:avLst/>
          </a:prstGeom>
        </p:spPr>
        <p:txBody>
          <a:bodyPr vert="horz" lIns="0" tIns="0" rIns="0" bIns="0" rtlCol="0" anchor="ctr" anchorCtr="0"/>
          <a:lstStyle>
            <a:lvl1pPr algn="r">
              <a:defRPr sz="700">
                <a:solidFill>
                  <a:srgbClr val="400000"/>
                </a:solidFill>
              </a:defRPr>
            </a:lvl1pPr>
          </a:lstStyle>
          <a:p>
            <a:r>
              <a:rPr lang="da-DK" dirty="0"/>
              <a:t>Hjerteforeningen</a:t>
            </a:r>
          </a:p>
        </p:txBody>
      </p:sp>
      <p:sp>
        <p:nvSpPr>
          <p:cNvPr id="6" name="Slide Number Placeholder 5"/>
          <p:cNvSpPr>
            <a:spLocks noGrp="1"/>
          </p:cNvSpPr>
          <p:nvPr>
            <p:ph type="sldNum" sz="quarter" idx="4"/>
          </p:nvPr>
        </p:nvSpPr>
        <p:spPr>
          <a:xfrm>
            <a:off x="11293200" y="180000"/>
            <a:ext cx="360000" cy="180000"/>
          </a:xfrm>
          <a:prstGeom prst="rect">
            <a:avLst/>
          </a:prstGeom>
        </p:spPr>
        <p:txBody>
          <a:bodyPr vert="horz" lIns="0" tIns="0" rIns="0" bIns="0" rtlCol="0" anchor="ctr" anchorCtr="0"/>
          <a:lstStyle>
            <a:lvl1pPr algn="r">
              <a:defRPr sz="700">
                <a:solidFill>
                  <a:srgbClr val="400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815" r:id="rId4"/>
    <p:sldLayoutId id="2147483731" r:id="rId5"/>
    <p:sldLayoutId id="2147483796" r:id="rId6"/>
    <p:sldLayoutId id="2147483814" r:id="rId7"/>
    <p:sldLayoutId id="2147483817" r:id="rId8"/>
    <p:sldLayoutId id="2147483816" r:id="rId9"/>
    <p:sldLayoutId id="2147483810" r:id="rId10"/>
    <p:sldLayoutId id="2147483737" r:id="rId11"/>
    <p:sldLayoutId id="2147483756" r:id="rId12"/>
    <p:sldLayoutId id="2147483755" r:id="rId13"/>
    <p:sldLayoutId id="2147483799" r:id="rId14"/>
    <p:sldLayoutId id="2147483804" r:id="rId15"/>
    <p:sldLayoutId id="2147483798" r:id="rId16"/>
    <p:sldLayoutId id="2147483805" r:id="rId17"/>
    <p:sldLayoutId id="2147483813" r:id="rId18"/>
    <p:sldLayoutId id="2147483800" r:id="rId19"/>
    <p:sldLayoutId id="2147483812" r:id="rId20"/>
    <p:sldLayoutId id="2147483801" r:id="rId21"/>
    <p:sldLayoutId id="2147483811" r:id="rId22"/>
    <p:sldLayoutId id="2147483802" r:id="rId23"/>
    <p:sldLayoutId id="2147483803" r:id="rId24"/>
    <p:sldLayoutId id="2147483743" r:id="rId25"/>
    <p:sldLayoutId id="2147483744" r:id="rId26"/>
    <p:sldLayoutId id="2147483809" r:id="rId27"/>
    <p:sldLayoutId id="2147483808" r:id="rId28"/>
    <p:sldLayoutId id="2147483769" r:id="rId29"/>
    <p:sldLayoutId id="2147483753" r:id="rId30"/>
  </p:sldLayoutIdLst>
  <p:hf hdr="0" dt="0"/>
  <p:txStyles>
    <p:title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340" userDrawn="1">
          <p15:clr>
            <a:srgbClr val="A4A4A4"/>
          </p15:clr>
        </p15:guide>
        <p15:guide id="4" orient="horz" pos="3979"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852" userDrawn="1">
          <p15:clr>
            <a:srgbClr val="A4A4A4"/>
          </p15:clr>
        </p15:guide>
        <p15:guide id="28" orient="horz" pos="965" userDrawn="1">
          <p15:clr>
            <a:srgbClr val="A4A4A4"/>
          </p15:clr>
        </p15:guide>
        <p15:guide id="29" orient="horz" pos="1477" userDrawn="1">
          <p15:clr>
            <a:srgbClr val="A4A4A4"/>
          </p15:clr>
        </p15:guide>
        <p15:guide id="30" orient="horz" pos="1590" userDrawn="1">
          <p15:clr>
            <a:srgbClr val="A4A4A4"/>
          </p15:clr>
        </p15:guide>
        <p15:guide id="31" orient="horz" pos="2102" userDrawn="1">
          <p15:clr>
            <a:srgbClr val="A4A4A4"/>
          </p15:clr>
        </p15:guide>
        <p15:guide id="32" orient="horz" pos="2216" userDrawn="1">
          <p15:clr>
            <a:srgbClr val="A4A4A4"/>
          </p15:clr>
        </p15:guide>
        <p15:guide id="33" orient="horz" pos="2728" userDrawn="1">
          <p15:clr>
            <a:srgbClr val="A4A4A4"/>
          </p15:clr>
        </p15:guide>
        <p15:guide id="34" orient="horz" pos="2841" userDrawn="1">
          <p15:clr>
            <a:srgbClr val="A4A4A4"/>
          </p15:clr>
        </p15:guide>
        <p15:guide id="35" orient="horz" pos="3353" userDrawn="1">
          <p15:clr>
            <a:srgbClr val="A4A4A4"/>
          </p15:clr>
        </p15:guide>
        <p15:guide id="36" orient="horz" pos="3467" userDrawn="1">
          <p15:clr>
            <a:srgbClr val="A4A4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microsoft.com/office/2007/relationships/hdphoto" Target="../media/hdphoto6.wdp"/><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2.sv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61.sv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https://cybershamans.blogspot.com/2011/07/da-asa-este-si-nu-e-o-noutat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hyperlink" Target="https://hjerteforeningen.dk/"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983E769-6FF0-A610-6A3C-EDBABAC7E138}"/>
              </a:ext>
            </a:extLst>
          </p:cNvPr>
          <p:cNvSpPr>
            <a:spLocks noGrp="1"/>
          </p:cNvSpPr>
          <p:nvPr>
            <p:ph type="ftr" sz="quarter" idx="16"/>
          </p:nvPr>
        </p:nvSpPr>
        <p:spPr>
          <a:xfrm>
            <a:off x="0" y="6858000"/>
            <a:ext cx="0" cy="0"/>
          </a:xfrm>
        </p:spPr>
        <p:txBody>
          <a:bodyPr/>
          <a:lstStyle/>
          <a:p>
            <a:r>
              <a:rPr lang="da-DK" dirty="0"/>
              <a:t>Hjerteforeningen</a:t>
            </a:r>
          </a:p>
        </p:txBody>
      </p:sp>
      <p:sp>
        <p:nvSpPr>
          <p:cNvPr id="4" name="Pladsholder til slidenummer 3">
            <a:extLst>
              <a:ext uri="{FF2B5EF4-FFF2-40B4-BE49-F238E27FC236}">
                <a16:creationId xmlns:a16="http://schemas.microsoft.com/office/drawing/2014/main" id="{8C8753FA-01CA-C1AF-5554-BE1F2079101E}"/>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9" name="Title 8">
            <a:extLst>
              <a:ext uri="{FF2B5EF4-FFF2-40B4-BE49-F238E27FC236}">
                <a16:creationId xmlns:a16="http://schemas.microsoft.com/office/drawing/2014/main" id="{9EF74578-1A6F-41BB-CD04-8D8CAD1CB1A0}"/>
              </a:ext>
            </a:extLst>
          </p:cNvPr>
          <p:cNvSpPr>
            <a:spLocks noGrp="1"/>
          </p:cNvSpPr>
          <p:nvPr>
            <p:ph type="ctrTitle"/>
          </p:nvPr>
        </p:nvSpPr>
        <p:spPr/>
        <p:txBody>
          <a:bodyPr/>
          <a:lstStyle/>
          <a:p>
            <a:r>
              <a:rPr lang="da-DK" sz="6400" dirty="0"/>
              <a:t>DASH-diæt </a:t>
            </a:r>
            <a:br>
              <a:rPr lang="da-DK" dirty="0"/>
            </a:br>
            <a:r>
              <a:rPr lang="da-DK" sz="3200" dirty="0"/>
              <a:t>ved forhøjet blodtryk</a:t>
            </a:r>
          </a:p>
        </p:txBody>
      </p:sp>
      <p:sp>
        <p:nvSpPr>
          <p:cNvPr id="10" name="Subtitle 9">
            <a:extLst>
              <a:ext uri="{FF2B5EF4-FFF2-40B4-BE49-F238E27FC236}">
                <a16:creationId xmlns:a16="http://schemas.microsoft.com/office/drawing/2014/main" id="{3B3EB783-87B5-9A63-CDF6-377C7D343CE7}"/>
              </a:ext>
            </a:extLst>
          </p:cNvPr>
          <p:cNvSpPr>
            <a:spLocks noGrp="1"/>
          </p:cNvSpPr>
          <p:nvPr>
            <p:ph type="subTitle" idx="1"/>
          </p:nvPr>
        </p:nvSpPr>
        <p:spPr/>
        <p:txBody>
          <a:bodyPr/>
          <a:lstStyle/>
          <a:p>
            <a:endParaRPr lang="da-DK" dirty="0"/>
          </a:p>
        </p:txBody>
      </p:sp>
      <p:sp>
        <p:nvSpPr>
          <p:cNvPr id="26" name="Pladsholder til dato 25">
            <a:extLst>
              <a:ext uri="{FF2B5EF4-FFF2-40B4-BE49-F238E27FC236}">
                <a16:creationId xmlns:a16="http://schemas.microsoft.com/office/drawing/2014/main" id="{A4151D93-76EC-7469-AC15-CFDCC579C109}"/>
              </a:ext>
            </a:extLst>
          </p:cNvPr>
          <p:cNvSpPr>
            <a:spLocks noGrp="1"/>
          </p:cNvSpPr>
          <p:nvPr>
            <p:ph type="dt" sz="half" idx="18"/>
          </p:nvPr>
        </p:nvSpPr>
        <p:spPr>
          <a:xfrm>
            <a:off x="539751" y="6177600"/>
            <a:ext cx="939600" cy="183600"/>
          </a:xfrm>
        </p:spPr>
        <p:txBody>
          <a:bodyPr/>
          <a:lstStyle/>
          <a:p>
            <a:fld id="{F7CC0FE1-72DC-4184-846C-DBC9C003B1C2}" type="datetime3">
              <a:rPr lang="da-DK" smtClean="0"/>
              <a:pPr/>
              <a:t>22.08.2025</a:t>
            </a:fld>
            <a:endParaRPr lang="da-DK" dirty="0"/>
          </a:p>
        </p:txBody>
      </p:sp>
    </p:spTree>
    <p:extLst>
      <p:ext uri="{BB962C8B-B14F-4D97-AF65-F5344CB8AC3E}">
        <p14:creationId xmlns:p14="http://schemas.microsoft.com/office/powerpoint/2010/main" val="286767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2465B-A659-DB17-482B-976C5F1FD577}"/>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kern="1200" dirty="0">
                <a:latin typeface="+mj-lt"/>
                <a:ea typeface="+mj-ea"/>
                <a:cs typeface="+mj-cs"/>
              </a:rPr>
              <a:t>Aftensmad</a:t>
            </a:r>
          </a:p>
        </p:txBody>
      </p:sp>
      <p:pic>
        <p:nvPicPr>
          <p:cNvPr id="5" name="Picture 2">
            <a:extLst>
              <a:ext uri="{FF2B5EF4-FFF2-40B4-BE49-F238E27FC236}">
                <a16:creationId xmlns:a16="http://schemas.microsoft.com/office/drawing/2014/main" id="{F780519F-B3E8-7219-6C48-F3CCA8D9483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000" y="2524124"/>
            <a:ext cx="3582000" cy="3792539"/>
          </a:xfrm>
          <a:prstGeom prst="rect">
            <a:avLst/>
          </a:prstGeom>
          <a:solidFill>
            <a:srgbClr val="FFFFFF"/>
          </a:solidFill>
        </p:spPr>
      </p:pic>
      <p:pic>
        <p:nvPicPr>
          <p:cNvPr id="6" name="Billede 5">
            <a:extLst>
              <a:ext uri="{FF2B5EF4-FFF2-40B4-BE49-F238E27FC236}">
                <a16:creationId xmlns:a16="http://schemas.microsoft.com/office/drawing/2014/main" id="{5FB15DE7-D354-B6D9-365D-82043CF04D3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
          <a:stretch>
            <a:fillRect/>
          </a:stretch>
        </p:blipFill>
        <p:spPr>
          <a:xfrm>
            <a:off x="8071200" y="2524124"/>
            <a:ext cx="3582000" cy="3792539"/>
          </a:xfrm>
          <a:prstGeom prst="rect">
            <a:avLst/>
          </a:prstGeom>
          <a:noFill/>
        </p:spPr>
      </p:pic>
      <p:sp>
        <p:nvSpPr>
          <p:cNvPr id="15" name="Text Placeholder 6">
            <a:extLst>
              <a:ext uri="{FF2B5EF4-FFF2-40B4-BE49-F238E27FC236}">
                <a16:creationId xmlns:a16="http://schemas.microsoft.com/office/drawing/2014/main" id="{812AB14A-A14E-8CB7-49DA-A66BFE8EDB2F}"/>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6B397A88-5729-E755-96FE-C473C3240FFE}"/>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E76022EF-2FE4-769D-8BBB-6EDFDD90E969}"/>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10</a:t>
            </a:fld>
            <a:endParaRPr lang="da-DK"/>
          </a:p>
        </p:txBody>
      </p:sp>
      <p:sp>
        <p:nvSpPr>
          <p:cNvPr id="10" name="Rutediagram: Forbindelse 9">
            <a:extLst>
              <a:ext uri="{FF2B5EF4-FFF2-40B4-BE49-F238E27FC236}">
                <a16:creationId xmlns:a16="http://schemas.microsoft.com/office/drawing/2014/main" id="{333E757F-A95B-3969-0E11-412A10B4DAB7}"/>
              </a:ext>
            </a:extLst>
          </p:cNvPr>
          <p:cNvSpPr/>
          <p:nvPr/>
        </p:nvSpPr>
        <p:spPr>
          <a:xfrm>
            <a:off x="3392539" y="5039280"/>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1" name="Rutediagram: Forbindelse 10">
            <a:extLst>
              <a:ext uri="{FF2B5EF4-FFF2-40B4-BE49-F238E27FC236}">
                <a16:creationId xmlns:a16="http://schemas.microsoft.com/office/drawing/2014/main" id="{D3FE29D2-05AC-0F51-8F42-9BC7E44703E7}"/>
              </a:ext>
            </a:extLst>
          </p:cNvPr>
          <p:cNvSpPr/>
          <p:nvPr/>
        </p:nvSpPr>
        <p:spPr>
          <a:xfrm>
            <a:off x="7269279" y="5039280"/>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2" name="Tekstfelt 11">
            <a:extLst>
              <a:ext uri="{FF2B5EF4-FFF2-40B4-BE49-F238E27FC236}">
                <a16:creationId xmlns:a16="http://schemas.microsoft.com/office/drawing/2014/main" id="{A76D87EF-B64F-F57B-B1D9-DB89AC0048F1}"/>
              </a:ext>
            </a:extLst>
          </p:cNvPr>
          <p:cNvSpPr txBox="1"/>
          <p:nvPr/>
        </p:nvSpPr>
        <p:spPr>
          <a:xfrm>
            <a:off x="759053" y="2661897"/>
            <a:ext cx="3143893" cy="287530"/>
          </a:xfrm>
          <a:prstGeom prst="rect">
            <a:avLst/>
          </a:prstGeom>
          <a:solidFill>
            <a:schemeClr val="bg1"/>
          </a:solidFill>
        </p:spPr>
        <p:txBody>
          <a:bodyPr wrap="square" lIns="0" tIns="0" rIns="0" bIns="0" rtlCol="0">
            <a:spAutoFit/>
          </a:bodyPr>
          <a:lstStyle/>
          <a:p>
            <a:pPr algn="l"/>
            <a:r>
              <a:rPr lang="da-DK" b="1" dirty="0">
                <a:solidFill>
                  <a:srgbClr val="F74030"/>
                </a:solidFill>
              </a:rPr>
              <a:t>Hjerteforeningens opskrift</a:t>
            </a:r>
          </a:p>
        </p:txBody>
      </p:sp>
      <p:sp>
        <p:nvSpPr>
          <p:cNvPr id="14" name="Rektangel 13">
            <a:extLst>
              <a:ext uri="{FF2B5EF4-FFF2-40B4-BE49-F238E27FC236}">
                <a16:creationId xmlns:a16="http://schemas.microsoft.com/office/drawing/2014/main" id="{446325F0-1E71-AEA0-F69B-E0FBB52C6F29}"/>
              </a:ext>
            </a:extLst>
          </p:cNvPr>
          <p:cNvSpPr/>
          <p:nvPr/>
        </p:nvSpPr>
        <p:spPr>
          <a:xfrm>
            <a:off x="3072566" y="5414697"/>
            <a:ext cx="2098866" cy="707886"/>
          </a:xfrm>
          <a:prstGeom prst="rect">
            <a:avLst/>
          </a:prstGeom>
          <a:noFill/>
        </p:spPr>
        <p:txBody>
          <a:bodyPr wrap="square" lIns="91440" tIns="45720" rIns="91440" bIns="45720">
            <a:spAutoFit/>
          </a:bodyPr>
          <a:lstStyle/>
          <a:p>
            <a:pPr algn="ctr"/>
            <a:r>
              <a:rPr lang="da-DK" sz="2000" dirty="0">
                <a:ln w="0"/>
                <a:solidFill>
                  <a:srgbClr val="400000"/>
                </a:solidFill>
                <a:effectLst>
                  <a:outerShdw blurRad="38100" dist="19050" dir="2700000" algn="tl" rotWithShape="0">
                    <a:schemeClr val="dk1">
                      <a:alpha val="40000"/>
                    </a:schemeClr>
                  </a:outerShdw>
                </a:effectLst>
              </a:rPr>
              <a:t>0,9 </a:t>
            </a:r>
            <a:r>
              <a:rPr lang="da-DK" sz="2000" noProof="0" dirty="0">
                <a:ln w="0"/>
                <a:solidFill>
                  <a:srgbClr val="400000"/>
                </a:solidFill>
                <a:effectLst>
                  <a:outerShdw blurRad="38100" dist="19050" dir="2700000" algn="tl" rotWithShape="0">
                    <a:schemeClr val="dk1">
                      <a:alpha val="40000"/>
                    </a:schemeClr>
                  </a:outerShdw>
                </a:effectLst>
              </a:rPr>
              <a:t>gram</a:t>
            </a:r>
          </a:p>
          <a:p>
            <a:pPr algn="ctr"/>
            <a:r>
              <a:rPr lang="da-DK" sz="2000" noProof="0" dirty="0">
                <a:ln w="0"/>
                <a:solidFill>
                  <a:srgbClr val="400000"/>
                </a:solidFill>
                <a:effectLst>
                  <a:outerShdw blurRad="38100" dist="19050" dir="2700000" algn="tl" rotWithShape="0">
                    <a:schemeClr val="dk1">
                      <a:alpha val="40000"/>
                    </a:schemeClr>
                  </a:outerShdw>
                </a:effectLst>
              </a:rPr>
              <a:t>salt</a:t>
            </a:r>
            <a:endParaRPr lang="da-DK" sz="2000" dirty="0">
              <a:ln w="0"/>
              <a:solidFill>
                <a:srgbClr val="400000"/>
              </a:solidFill>
              <a:effectLst>
                <a:outerShdw blurRad="38100" dist="19050" dir="2700000" algn="tl" rotWithShape="0">
                  <a:schemeClr val="dk1">
                    <a:alpha val="40000"/>
                  </a:schemeClr>
                </a:outerShdw>
              </a:effectLst>
            </a:endParaRPr>
          </a:p>
        </p:txBody>
      </p:sp>
      <p:sp>
        <p:nvSpPr>
          <p:cNvPr id="16" name="Rektangel 15">
            <a:extLst>
              <a:ext uri="{FF2B5EF4-FFF2-40B4-BE49-F238E27FC236}">
                <a16:creationId xmlns:a16="http://schemas.microsoft.com/office/drawing/2014/main" id="{C02F4E24-5A0F-FD7F-A6A5-06CCE407AB6F}"/>
              </a:ext>
            </a:extLst>
          </p:cNvPr>
          <p:cNvSpPr/>
          <p:nvPr/>
        </p:nvSpPr>
        <p:spPr>
          <a:xfrm>
            <a:off x="6949306" y="5414697"/>
            <a:ext cx="2098866" cy="707886"/>
          </a:xfrm>
          <a:prstGeom prst="rect">
            <a:avLst/>
          </a:prstGeom>
          <a:noFill/>
        </p:spPr>
        <p:txBody>
          <a:bodyPr wrap="square" lIns="91440" tIns="45720" rIns="91440" bIns="45720">
            <a:spAutoFit/>
          </a:bodyPr>
          <a:lstStyle/>
          <a:p>
            <a:pPr algn="ctr"/>
            <a:r>
              <a:rPr lang="da-DK" sz="2000" dirty="0">
                <a:ln w="0"/>
                <a:solidFill>
                  <a:srgbClr val="400000"/>
                </a:solidFill>
                <a:effectLst>
                  <a:outerShdw blurRad="38100" dist="19050" dir="2700000" algn="tl" rotWithShape="0">
                    <a:schemeClr val="dk1">
                      <a:alpha val="40000"/>
                    </a:schemeClr>
                  </a:outerShdw>
                </a:effectLst>
              </a:rPr>
              <a:t>5,8 </a:t>
            </a:r>
            <a:r>
              <a:rPr lang="da-DK" sz="2000" noProof="0" dirty="0">
                <a:ln w="0"/>
                <a:solidFill>
                  <a:srgbClr val="400000"/>
                </a:solidFill>
                <a:effectLst>
                  <a:outerShdw blurRad="38100" dist="19050" dir="2700000" algn="tl" rotWithShape="0">
                    <a:schemeClr val="dk1">
                      <a:alpha val="40000"/>
                    </a:schemeClr>
                  </a:outerShdw>
                </a:effectLst>
              </a:rPr>
              <a:t>gram</a:t>
            </a:r>
          </a:p>
          <a:p>
            <a:pPr algn="ctr"/>
            <a:r>
              <a:rPr lang="da-DK" sz="2000" noProof="0" dirty="0">
                <a:ln w="0"/>
                <a:solidFill>
                  <a:srgbClr val="400000"/>
                </a:solidFill>
                <a:effectLst>
                  <a:outerShdw blurRad="38100" dist="19050" dir="2700000" algn="tl" rotWithShape="0">
                    <a:schemeClr val="dk1">
                      <a:alpha val="40000"/>
                    </a:schemeClr>
                  </a:outerShdw>
                </a:effectLst>
              </a:rPr>
              <a:t>salt</a:t>
            </a:r>
            <a:endParaRPr lang="da-DK" sz="2000" dirty="0">
              <a:ln w="0"/>
              <a:solidFill>
                <a:srgbClr val="400000"/>
              </a:solidFill>
              <a:effectLst>
                <a:outerShdw blurRad="38100" dist="19050" dir="2700000" algn="tl" rotWithShape="0">
                  <a:schemeClr val="dk1">
                    <a:alpha val="40000"/>
                  </a:schemeClr>
                </a:outerShdw>
              </a:effectLst>
            </a:endParaRPr>
          </a:p>
        </p:txBody>
      </p:sp>
      <p:sp>
        <p:nvSpPr>
          <p:cNvPr id="8" name="Tekstfelt 7">
            <a:extLst>
              <a:ext uri="{FF2B5EF4-FFF2-40B4-BE49-F238E27FC236}">
                <a16:creationId xmlns:a16="http://schemas.microsoft.com/office/drawing/2014/main" id="{507CC827-DB12-5964-15B6-578D27649905}"/>
              </a:ext>
            </a:extLst>
          </p:cNvPr>
          <p:cNvSpPr txBox="1"/>
          <p:nvPr/>
        </p:nvSpPr>
        <p:spPr>
          <a:xfrm>
            <a:off x="4429355" y="2523094"/>
            <a:ext cx="3582000" cy="3317937"/>
          </a:xfrm>
          <a:prstGeom prst="rect">
            <a:avLst/>
          </a:prstGeom>
        </p:spPr>
        <p:txBody>
          <a:bodyPr vert="horz" lIns="0" tIns="0" rIns="0" bIns="0" rtlCol="0">
            <a:normAutofit/>
          </a:bodyPr>
          <a:lstStyle/>
          <a:p>
            <a:pPr marL="180000" indent="-180000">
              <a:lnSpc>
                <a:spcPct val="150000"/>
              </a:lnSpc>
              <a:spcAft>
                <a:spcPts val="600"/>
              </a:spcAft>
              <a:buClr>
                <a:srgbClr val="4058F4"/>
              </a:buClr>
              <a:buFont typeface="Arial" panose="020B0604020202020204" pitchFamily="34" charset="0"/>
              <a:buChar char="•"/>
            </a:pPr>
            <a:r>
              <a:rPr lang="da-DK" sz="1700" dirty="0">
                <a:solidFill>
                  <a:srgbClr val="400000"/>
                </a:solidFill>
              </a:rPr>
              <a:t>Lav mad fra bunden af uforarbejdede fødevarer</a:t>
            </a:r>
          </a:p>
          <a:p>
            <a:pPr marL="180000" indent="-180000">
              <a:spcAft>
                <a:spcPts val="600"/>
              </a:spcAft>
              <a:buClr>
                <a:srgbClr val="4058F4"/>
              </a:buClr>
              <a:buFont typeface="Arial" panose="020B0604020202020204" pitchFamily="34" charset="0"/>
              <a:buChar char="•"/>
            </a:pPr>
            <a:endParaRPr lang="da-DK" sz="1700" dirty="0">
              <a:solidFill>
                <a:srgbClr val="400000"/>
              </a:solidFill>
            </a:endParaRPr>
          </a:p>
          <a:p>
            <a:pPr marL="180000" indent="-180000">
              <a:lnSpc>
                <a:spcPct val="150000"/>
              </a:lnSpc>
              <a:spcAft>
                <a:spcPts val="600"/>
              </a:spcAft>
              <a:buClr>
                <a:srgbClr val="4058F4"/>
              </a:buClr>
              <a:buFont typeface="Arial" panose="020B0604020202020204" pitchFamily="34" charset="0"/>
              <a:buChar char="•"/>
            </a:pPr>
            <a:r>
              <a:rPr lang="da-DK" sz="1700" dirty="0">
                <a:solidFill>
                  <a:srgbClr val="400000"/>
                </a:solidFill>
              </a:rPr>
              <a:t>Brug andre smagsgivere end salt fx krydderurter, ingefær, hvidløg, kanel, spidskommen, lime eller citronskal</a:t>
            </a:r>
          </a:p>
        </p:txBody>
      </p:sp>
    </p:spTree>
    <p:extLst>
      <p:ext uri="{BB962C8B-B14F-4D97-AF65-F5344CB8AC3E}">
        <p14:creationId xmlns:p14="http://schemas.microsoft.com/office/powerpoint/2010/main" val="183347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9B394EE-7477-B34E-1526-D2830A0E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457" y="539749"/>
            <a:ext cx="3090649" cy="5776913"/>
          </a:xfrm>
          <a:prstGeom prst="rect">
            <a:avLst/>
          </a:prstGeom>
          <a:noFill/>
        </p:spPr>
      </p:pic>
      <p:sp>
        <p:nvSpPr>
          <p:cNvPr id="2" name="Titel 1">
            <a:extLst>
              <a:ext uri="{FF2B5EF4-FFF2-40B4-BE49-F238E27FC236}">
                <a16:creationId xmlns:a16="http://schemas.microsoft.com/office/drawing/2014/main" id="{7A278AC4-361D-188C-69C0-B91A61350FEA}"/>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kern="1200" dirty="0">
                <a:latin typeface="+mj-lt"/>
                <a:ea typeface="+mj-ea"/>
                <a:cs typeface="+mj-cs"/>
              </a:rPr>
              <a:t>De officielle kostråd = DASH</a:t>
            </a:r>
          </a:p>
        </p:txBody>
      </p:sp>
      <p:sp>
        <p:nvSpPr>
          <p:cNvPr id="6" name="Tekstfelt 5">
            <a:extLst>
              <a:ext uri="{FF2B5EF4-FFF2-40B4-BE49-F238E27FC236}">
                <a16:creationId xmlns:a16="http://schemas.microsoft.com/office/drawing/2014/main" id="{8694DB70-3E4F-9651-0405-F87FC15CC3BF}"/>
              </a:ext>
            </a:extLst>
          </p:cNvPr>
          <p:cNvSpPr txBox="1"/>
          <p:nvPr/>
        </p:nvSpPr>
        <p:spPr>
          <a:xfrm>
            <a:off x="632926" y="2171730"/>
            <a:ext cx="5463074" cy="3792539"/>
          </a:xfrm>
          <a:prstGeom prst="rect">
            <a:avLst/>
          </a:prstGeom>
        </p:spPr>
        <p:txBody>
          <a:bodyPr vert="horz" lIns="0" tIns="0" rIns="0" bIns="0" rtlCol="0">
            <a:normAutofit/>
          </a:bodyPr>
          <a:lstStyle/>
          <a:p>
            <a:pPr>
              <a:lnSpc>
                <a:spcPct val="150000"/>
              </a:lnSpc>
              <a:spcAft>
                <a:spcPts val="600"/>
              </a:spcAft>
            </a:pPr>
            <a:r>
              <a:rPr lang="da-DK" dirty="0">
                <a:solidFill>
                  <a:srgbClr val="F74030"/>
                </a:solidFill>
                <a:latin typeface="+mj-lt"/>
              </a:rPr>
              <a:t>Fødevarestyrelsens officielle Kostråd</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Spis </a:t>
            </a:r>
            <a:r>
              <a:rPr lang="da-DK" sz="1700" dirty="0" err="1">
                <a:solidFill>
                  <a:srgbClr val="400000"/>
                </a:solidFill>
              </a:rPr>
              <a:t>planterigt</a:t>
            </a:r>
            <a:r>
              <a:rPr lang="da-DK" sz="1700" dirty="0">
                <a:solidFill>
                  <a:srgbClr val="400000"/>
                </a:solidFill>
              </a:rPr>
              <a:t>, varieret og ikke for meget</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Spis flere grøntsager og frugter</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Spis mindre kød – vælg bælgfrugter og fisk</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Spis mad med fuldkorn</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Vælg planteolier og magre mejeriprodukter </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Spis mindre af det søde, salte og fede</a:t>
            </a:r>
          </a:p>
          <a:p>
            <a:pPr marL="180000" indent="-180000">
              <a:lnSpc>
                <a:spcPct val="150000"/>
              </a:lnSpc>
              <a:spcAft>
                <a:spcPts val="600"/>
              </a:spcAft>
              <a:buClr>
                <a:srgbClr val="F74030"/>
              </a:buClr>
              <a:buFont typeface="Arial" panose="020B0604020202020204" pitchFamily="34" charset="0"/>
              <a:buChar char="•"/>
            </a:pPr>
            <a:r>
              <a:rPr lang="da-DK" sz="1700" dirty="0">
                <a:solidFill>
                  <a:srgbClr val="400000"/>
                </a:solidFill>
              </a:rPr>
              <a:t>Sluk tørsten i vand</a:t>
            </a:r>
          </a:p>
        </p:txBody>
      </p:sp>
      <p:sp>
        <p:nvSpPr>
          <p:cNvPr id="28" name="Text Placeholder 5">
            <a:extLst>
              <a:ext uri="{FF2B5EF4-FFF2-40B4-BE49-F238E27FC236}">
                <a16:creationId xmlns:a16="http://schemas.microsoft.com/office/drawing/2014/main" id="{0B27E2A3-041A-E191-E542-74A039B9A281}"/>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77D12581-4F2B-17B3-47A9-C175655C7651}"/>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A215D6ED-2262-70BE-8AEF-C20DD719A97C}"/>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11</a:t>
            </a:fld>
            <a:endParaRPr lang="da-DK"/>
          </a:p>
        </p:txBody>
      </p:sp>
    </p:spTree>
    <p:extLst>
      <p:ext uri="{BB962C8B-B14F-4D97-AF65-F5344CB8AC3E}">
        <p14:creationId xmlns:p14="http://schemas.microsoft.com/office/powerpoint/2010/main" val="258064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05D77B07-9544-7758-D7DB-52D81416FCDE}"/>
              </a:ext>
            </a:extLst>
          </p:cNvPr>
          <p:cNvSpPr>
            <a:spLocks noGrp="1"/>
          </p:cNvSpPr>
          <p:nvPr>
            <p:ph type="ftr" sz="quarter" idx="11"/>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05904D06-F7A7-0CAE-97D2-1266F0E9284A}"/>
              </a:ext>
            </a:extLst>
          </p:cNvPr>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4" name="Picture 2">
            <a:extLst>
              <a:ext uri="{FF2B5EF4-FFF2-40B4-BE49-F238E27FC236}">
                <a16:creationId xmlns:a16="http://schemas.microsoft.com/office/drawing/2014/main" id="{A74CF44C-92E6-AD96-D690-601073CFF22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764274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EB09152-A849-5023-75F5-02DCE08FC17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
          <a:stretch/>
        </p:blipFill>
        <p:spPr bwMode="auto">
          <a:xfrm>
            <a:off x="7809454" y="1"/>
            <a:ext cx="4382546" cy="33456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A1E3F4D-0DD0-DBD9-515D-6C8AF82E2C4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1"/>
          <a:stretch/>
        </p:blipFill>
        <p:spPr bwMode="auto">
          <a:xfrm>
            <a:off x="7809462" y="3512354"/>
            <a:ext cx="4382545" cy="3345646"/>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45C212C4-3B69-AF1F-166F-844681E45CC7}"/>
              </a:ext>
            </a:extLst>
          </p:cNvPr>
          <p:cNvSpPr txBox="1"/>
          <p:nvPr/>
        </p:nvSpPr>
        <p:spPr>
          <a:xfrm>
            <a:off x="183411" y="180000"/>
            <a:ext cx="6150934" cy="1323439"/>
          </a:xfrm>
          <a:prstGeom prst="rect">
            <a:avLst/>
          </a:prstGeom>
          <a:noFill/>
        </p:spPr>
        <p:txBody>
          <a:bodyPr wrap="square">
            <a:spAutoFit/>
          </a:bodyPr>
          <a:lstStyle/>
          <a:p>
            <a:r>
              <a:rPr lang="en-US" sz="4000" kern="1200" dirty="0" err="1">
                <a:solidFill>
                  <a:srgbClr val="400000"/>
                </a:solidFill>
                <a:latin typeface="+mj-lt"/>
                <a:ea typeface="+mj-ea"/>
                <a:cs typeface="+mj-cs"/>
              </a:rPr>
              <a:t>Spis</a:t>
            </a:r>
            <a:r>
              <a:rPr lang="en-US" sz="4000" kern="1200" dirty="0">
                <a:solidFill>
                  <a:srgbClr val="400000"/>
                </a:solidFill>
                <a:latin typeface="+mj-lt"/>
                <a:ea typeface="+mj-ea"/>
                <a:cs typeface="+mj-cs"/>
              </a:rPr>
              <a:t> mere og </a:t>
            </a:r>
            <a:r>
              <a:rPr lang="en-US" sz="4000" kern="1200" dirty="0" err="1">
                <a:solidFill>
                  <a:srgbClr val="400000"/>
                </a:solidFill>
                <a:latin typeface="+mj-lt"/>
                <a:ea typeface="+mj-ea"/>
                <a:cs typeface="+mj-cs"/>
              </a:rPr>
              <a:t>sænk</a:t>
            </a:r>
            <a:r>
              <a:rPr lang="en-US" sz="4000" kern="1200" dirty="0">
                <a:solidFill>
                  <a:srgbClr val="400000"/>
                </a:solidFill>
                <a:latin typeface="+mj-lt"/>
                <a:ea typeface="+mj-ea"/>
                <a:cs typeface="+mj-cs"/>
              </a:rPr>
              <a:t> </a:t>
            </a:r>
            <a:r>
              <a:rPr lang="en-US" sz="4000" kern="1200" dirty="0" err="1">
                <a:solidFill>
                  <a:srgbClr val="400000"/>
                </a:solidFill>
                <a:latin typeface="+mj-lt"/>
                <a:ea typeface="+mj-ea"/>
                <a:cs typeface="+mj-cs"/>
              </a:rPr>
              <a:t>dit</a:t>
            </a:r>
            <a:r>
              <a:rPr lang="en-US" sz="4000" kern="1200" dirty="0">
                <a:solidFill>
                  <a:srgbClr val="400000"/>
                </a:solidFill>
                <a:latin typeface="+mj-lt"/>
                <a:ea typeface="+mj-ea"/>
                <a:cs typeface="+mj-cs"/>
              </a:rPr>
              <a:t> </a:t>
            </a:r>
            <a:r>
              <a:rPr lang="en-US" sz="4000" kern="1200" dirty="0" err="1">
                <a:solidFill>
                  <a:srgbClr val="400000"/>
                </a:solidFill>
                <a:latin typeface="+mj-lt"/>
                <a:ea typeface="+mj-ea"/>
                <a:cs typeface="+mj-cs"/>
              </a:rPr>
              <a:t>blodtryk</a:t>
            </a:r>
            <a:endParaRPr lang="da-DK" sz="4000" dirty="0">
              <a:solidFill>
                <a:srgbClr val="400000"/>
              </a:solidFill>
            </a:endParaRPr>
          </a:p>
        </p:txBody>
      </p:sp>
      <p:sp>
        <p:nvSpPr>
          <p:cNvPr id="10" name="Tekstfelt 9">
            <a:extLst>
              <a:ext uri="{FF2B5EF4-FFF2-40B4-BE49-F238E27FC236}">
                <a16:creationId xmlns:a16="http://schemas.microsoft.com/office/drawing/2014/main" id="{20D14F41-0BE1-C6F2-1015-06F04BB50E31}"/>
              </a:ext>
            </a:extLst>
          </p:cNvPr>
          <p:cNvSpPr txBox="1"/>
          <p:nvPr/>
        </p:nvSpPr>
        <p:spPr>
          <a:xfrm>
            <a:off x="6002876" y="2440697"/>
            <a:ext cx="2546764" cy="2961580"/>
          </a:xfrm>
          <a:prstGeom prst="rect">
            <a:avLst/>
          </a:prstGeom>
          <a:solidFill>
            <a:srgbClr val="F74030"/>
          </a:solidFill>
        </p:spPr>
        <p:txBody>
          <a:bodyPr wrap="square">
            <a:spAutoFit/>
          </a:bodyPr>
          <a:lstStyle/>
          <a:p>
            <a:pPr marL="0" indent="-228600">
              <a:lnSpc>
                <a:spcPct val="150000"/>
              </a:lnSpc>
            </a:pPr>
            <a:r>
              <a:rPr lang="en-US" b="1" dirty="0" err="1">
                <a:solidFill>
                  <a:schemeClr val="bg1"/>
                </a:solidFill>
              </a:rPr>
              <a:t>Sænk</a:t>
            </a:r>
            <a:r>
              <a:rPr lang="en-US" b="1" dirty="0">
                <a:solidFill>
                  <a:schemeClr val="bg1"/>
                </a:solidFill>
              </a:rPr>
              <a:t> </a:t>
            </a:r>
            <a:r>
              <a:rPr lang="en-US" b="1" dirty="0" err="1">
                <a:solidFill>
                  <a:schemeClr val="bg1"/>
                </a:solidFill>
              </a:rPr>
              <a:t>blodtrykket</a:t>
            </a:r>
            <a:r>
              <a:rPr lang="en-US" b="1" dirty="0">
                <a:solidFill>
                  <a:schemeClr val="bg1"/>
                </a:solidFill>
              </a:rPr>
              <a:t> </a:t>
            </a:r>
            <a:r>
              <a:rPr lang="en-US" b="1" dirty="0" err="1">
                <a:solidFill>
                  <a:schemeClr val="bg1"/>
                </a:solidFill>
              </a:rPr>
              <a:t>ved</a:t>
            </a:r>
            <a:r>
              <a:rPr lang="en-US" b="1" dirty="0">
                <a:solidFill>
                  <a:schemeClr val="bg1"/>
                </a:solidFill>
              </a:rPr>
              <a:t> at </a:t>
            </a:r>
            <a:r>
              <a:rPr lang="en-US" b="1" dirty="0" err="1">
                <a:solidFill>
                  <a:schemeClr val="bg1"/>
                </a:solidFill>
              </a:rPr>
              <a:t>spise</a:t>
            </a:r>
            <a:r>
              <a:rPr lang="en-US" b="1" dirty="0">
                <a:solidFill>
                  <a:schemeClr val="bg1"/>
                </a:solidFill>
              </a:rPr>
              <a:t> mere</a:t>
            </a:r>
            <a:r>
              <a:rPr lang="en-US" dirty="0">
                <a:solidFill>
                  <a:schemeClr val="bg1"/>
                </a:solidFill>
              </a:rPr>
              <a:t>: </a:t>
            </a:r>
          </a:p>
          <a:p>
            <a:pPr marL="180975" indent="-180975">
              <a:lnSpc>
                <a:spcPct val="150000"/>
              </a:lnSpc>
              <a:buFont typeface="Arial" panose="020B0604020202020204" pitchFamily="34" charset="0"/>
              <a:buChar char="•"/>
            </a:pPr>
            <a:r>
              <a:rPr lang="en-US" dirty="0" err="1">
                <a:solidFill>
                  <a:schemeClr val="bg1"/>
                </a:solidFill>
              </a:rPr>
              <a:t>Frugt</a:t>
            </a:r>
            <a:r>
              <a:rPr lang="en-US" dirty="0">
                <a:solidFill>
                  <a:schemeClr val="bg1"/>
                </a:solidFill>
              </a:rPr>
              <a:t> og </a:t>
            </a:r>
            <a:r>
              <a:rPr lang="en-US" dirty="0" err="1">
                <a:solidFill>
                  <a:schemeClr val="bg1"/>
                </a:solidFill>
              </a:rPr>
              <a:t>grønt</a:t>
            </a:r>
            <a:endParaRPr lang="en-US" dirty="0">
              <a:solidFill>
                <a:schemeClr val="bg1"/>
              </a:solidFill>
            </a:endParaRPr>
          </a:p>
          <a:p>
            <a:pPr marL="180975" indent="-180975">
              <a:lnSpc>
                <a:spcPct val="150000"/>
              </a:lnSpc>
              <a:buFont typeface="Arial" panose="020B0604020202020204" pitchFamily="34" charset="0"/>
              <a:buChar char="•"/>
            </a:pPr>
            <a:r>
              <a:rPr lang="en-US" dirty="0" err="1">
                <a:solidFill>
                  <a:schemeClr val="bg1"/>
                </a:solidFill>
              </a:rPr>
              <a:t>Fuldkorn</a:t>
            </a:r>
            <a:endParaRPr lang="en-US" dirty="0">
              <a:solidFill>
                <a:schemeClr val="bg1"/>
              </a:solidFill>
            </a:endParaRPr>
          </a:p>
          <a:p>
            <a:pPr marL="180975" indent="-180975">
              <a:lnSpc>
                <a:spcPct val="150000"/>
              </a:lnSpc>
              <a:buFont typeface="Arial" panose="020B0604020202020204" pitchFamily="34" charset="0"/>
              <a:buChar char="•"/>
            </a:pPr>
            <a:r>
              <a:rPr lang="en-US" dirty="0">
                <a:solidFill>
                  <a:schemeClr val="bg1"/>
                </a:solidFill>
              </a:rPr>
              <a:t>Fisk</a:t>
            </a:r>
          </a:p>
          <a:p>
            <a:pPr marL="180975" indent="-180975">
              <a:lnSpc>
                <a:spcPct val="150000"/>
              </a:lnSpc>
              <a:buFont typeface="Arial" panose="020B0604020202020204" pitchFamily="34" charset="0"/>
              <a:buChar char="•"/>
            </a:pPr>
            <a:r>
              <a:rPr lang="en-US" dirty="0" err="1">
                <a:solidFill>
                  <a:schemeClr val="bg1"/>
                </a:solidFill>
              </a:rPr>
              <a:t>Fedtfattig</a:t>
            </a:r>
            <a:r>
              <a:rPr lang="en-US" dirty="0">
                <a:solidFill>
                  <a:schemeClr val="bg1"/>
                </a:solidFill>
              </a:rPr>
              <a:t> </a:t>
            </a:r>
            <a:r>
              <a:rPr lang="en-US" dirty="0" err="1">
                <a:solidFill>
                  <a:schemeClr val="bg1"/>
                </a:solidFill>
              </a:rPr>
              <a:t>mælk</a:t>
            </a:r>
            <a:r>
              <a:rPr lang="en-US" dirty="0">
                <a:solidFill>
                  <a:schemeClr val="bg1"/>
                </a:solidFill>
              </a:rPr>
              <a:t>/ </a:t>
            </a:r>
            <a:r>
              <a:rPr lang="en-US" dirty="0" err="1">
                <a:solidFill>
                  <a:schemeClr val="bg1"/>
                </a:solidFill>
              </a:rPr>
              <a:t>mejeriprodukt</a:t>
            </a:r>
            <a:endParaRPr lang="en-US" dirty="0">
              <a:solidFill>
                <a:schemeClr val="bg1"/>
              </a:solidFill>
            </a:endParaRPr>
          </a:p>
        </p:txBody>
      </p:sp>
    </p:spTree>
    <p:extLst>
      <p:ext uri="{BB962C8B-B14F-4D97-AF65-F5344CB8AC3E}">
        <p14:creationId xmlns:p14="http://schemas.microsoft.com/office/powerpoint/2010/main" val="212870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frugt, Naturlige fødevarer, frugt og grønt, Fødevaregruppe&#10;&#10;AI-genereret indhold kan være ukorrekt.">
            <a:extLst>
              <a:ext uri="{FF2B5EF4-FFF2-40B4-BE49-F238E27FC236}">
                <a16:creationId xmlns:a16="http://schemas.microsoft.com/office/drawing/2014/main" id="{FFB2CA2D-7D1E-281E-CF55-8DE1043E790D}"/>
              </a:ext>
            </a:extLst>
          </p:cNvPr>
          <p:cNvPicPr>
            <a:picLocks noChangeAspect="1"/>
          </p:cNvPicPr>
          <p:nvPr/>
        </p:nvPicPr>
        <p:blipFill>
          <a:blip r:embed="rId3"/>
          <a:stretch>
            <a:fillRect/>
          </a:stretch>
        </p:blipFill>
        <p:spPr>
          <a:xfrm>
            <a:off x="676487" y="2470937"/>
            <a:ext cx="3488902" cy="3333263"/>
          </a:xfrm>
          <a:prstGeom prst="rect">
            <a:avLst/>
          </a:prstGeom>
          <a:noFill/>
        </p:spPr>
      </p:pic>
      <p:sp>
        <p:nvSpPr>
          <p:cNvPr id="2" name="Titel 1">
            <a:extLst>
              <a:ext uri="{FF2B5EF4-FFF2-40B4-BE49-F238E27FC236}">
                <a16:creationId xmlns:a16="http://schemas.microsoft.com/office/drawing/2014/main" id="{EC2DA5E9-6563-9F88-842A-E10693E9F4AC}"/>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kern="1200">
                <a:latin typeface="+mj-lt"/>
                <a:ea typeface="+mj-ea"/>
                <a:cs typeface="+mj-cs"/>
              </a:rPr>
              <a:t>Frugt og grønt </a:t>
            </a:r>
          </a:p>
        </p:txBody>
      </p:sp>
      <p:sp>
        <p:nvSpPr>
          <p:cNvPr id="7" name="Tekstfelt 6">
            <a:extLst>
              <a:ext uri="{FF2B5EF4-FFF2-40B4-BE49-F238E27FC236}">
                <a16:creationId xmlns:a16="http://schemas.microsoft.com/office/drawing/2014/main" id="{432438AF-1E41-4749-EEF8-0FA2D99BB031}"/>
              </a:ext>
            </a:extLst>
          </p:cNvPr>
          <p:cNvSpPr txBox="1"/>
          <p:nvPr/>
        </p:nvSpPr>
        <p:spPr>
          <a:xfrm>
            <a:off x="6096000" y="1541721"/>
            <a:ext cx="5463074" cy="4571414"/>
          </a:xfrm>
          <a:prstGeom prst="rect">
            <a:avLst/>
          </a:prstGeom>
        </p:spPr>
        <p:txBody>
          <a:bodyPr vert="horz" lIns="0" tIns="0" rIns="0" bIns="0" rtlCol="0">
            <a:noAutofit/>
          </a:bodyPr>
          <a:lstStyle/>
          <a:p>
            <a:pPr>
              <a:lnSpc>
                <a:spcPct val="150000"/>
              </a:lnSpc>
              <a:spcAft>
                <a:spcPts val="600"/>
              </a:spcAft>
            </a:pPr>
            <a:r>
              <a:rPr lang="da-DK" b="1" dirty="0">
                <a:solidFill>
                  <a:srgbClr val="400000"/>
                </a:solidFill>
              </a:rPr>
              <a:t>Anbefaling:</a:t>
            </a:r>
            <a:br>
              <a:rPr lang="da-DK" b="1" dirty="0">
                <a:solidFill>
                  <a:schemeClr val="tx2"/>
                </a:solidFill>
              </a:rPr>
            </a:br>
            <a:r>
              <a:rPr lang="da-DK" dirty="0">
                <a:solidFill>
                  <a:srgbClr val="400000"/>
                </a:solidFill>
              </a:rPr>
              <a:t>Spis flere grøntsager og frugter </a:t>
            </a:r>
            <a:r>
              <a:rPr lang="da-DK" dirty="0">
                <a:solidFill>
                  <a:srgbClr val="F74030"/>
                </a:solidFill>
              </a:rPr>
              <a:t>- Mindst 500-800 g </a:t>
            </a:r>
            <a:r>
              <a:rPr lang="da-DK" dirty="0">
                <a:solidFill>
                  <a:srgbClr val="400000"/>
                </a:solidFill>
              </a:rPr>
              <a:t>frugt, bær og grønt dagligt</a:t>
            </a:r>
          </a:p>
          <a:p>
            <a:pPr>
              <a:spcAft>
                <a:spcPts val="600"/>
              </a:spcAft>
            </a:pPr>
            <a:endParaRPr lang="da-DK" dirty="0">
              <a:solidFill>
                <a:srgbClr val="400000"/>
              </a:solidFill>
            </a:endParaRPr>
          </a:p>
          <a:p>
            <a:pPr>
              <a:spcAft>
                <a:spcPts val="600"/>
              </a:spcAft>
            </a:pPr>
            <a:r>
              <a:rPr lang="da-DK" b="1" dirty="0">
                <a:solidFill>
                  <a:srgbClr val="400000"/>
                </a:solidFill>
              </a:rPr>
              <a:t>Hvorfor skal vi spise frugt og grønt?</a:t>
            </a:r>
          </a:p>
          <a:p>
            <a:pPr>
              <a:spcAft>
                <a:spcPts val="600"/>
              </a:spcAft>
            </a:pPr>
            <a:endParaRPr lang="da-DK" b="1" dirty="0">
              <a:solidFill>
                <a:srgbClr val="400000"/>
              </a:solidFill>
            </a:endParaRPr>
          </a:p>
          <a:p>
            <a:pPr>
              <a:lnSpc>
                <a:spcPct val="150000"/>
              </a:lnSpc>
              <a:spcAft>
                <a:spcPts val="600"/>
              </a:spcAft>
            </a:pPr>
            <a:r>
              <a:rPr lang="da-DK" b="1" dirty="0">
                <a:solidFill>
                  <a:srgbClr val="400000"/>
                </a:solidFill>
              </a:rPr>
              <a:t>Hvordan?</a:t>
            </a:r>
          </a:p>
          <a:p>
            <a:pPr marL="180000" indent="-180000">
              <a:lnSpc>
                <a:spcPct val="150000"/>
              </a:lnSpc>
              <a:spcAft>
                <a:spcPts val="600"/>
              </a:spcAft>
              <a:buClr>
                <a:srgbClr val="F74030"/>
              </a:buClr>
              <a:buFont typeface="Arial" panose="020B0604020202020204" pitchFamily="34" charset="0"/>
              <a:buChar char="•"/>
            </a:pPr>
            <a:r>
              <a:rPr lang="da-DK" dirty="0">
                <a:solidFill>
                  <a:srgbClr val="400000"/>
                </a:solidFill>
              </a:rPr>
              <a:t>Hav snackgrønt klargjort i køleskabet</a:t>
            </a:r>
          </a:p>
          <a:p>
            <a:pPr marL="180000" indent="-180000">
              <a:lnSpc>
                <a:spcPct val="150000"/>
              </a:lnSpc>
              <a:spcAft>
                <a:spcPts val="600"/>
              </a:spcAft>
              <a:buClr>
                <a:srgbClr val="F74030"/>
              </a:buClr>
              <a:buFont typeface="Arial" panose="020B0604020202020204" pitchFamily="34" charset="0"/>
              <a:buChar char="•"/>
            </a:pPr>
            <a:r>
              <a:rPr lang="da-DK" dirty="0">
                <a:solidFill>
                  <a:srgbClr val="400000"/>
                </a:solidFill>
              </a:rPr>
              <a:t>Tag frugt med på farten</a:t>
            </a:r>
          </a:p>
          <a:p>
            <a:pPr marL="180000" indent="-180000">
              <a:lnSpc>
                <a:spcPct val="150000"/>
              </a:lnSpc>
              <a:spcAft>
                <a:spcPts val="600"/>
              </a:spcAft>
              <a:buClr>
                <a:srgbClr val="F74030"/>
              </a:buClr>
              <a:buFont typeface="Arial" panose="020B0604020202020204" pitchFamily="34" charset="0"/>
              <a:buChar char="•"/>
            </a:pPr>
            <a:r>
              <a:rPr lang="da-DK" dirty="0">
                <a:solidFill>
                  <a:srgbClr val="400000"/>
                </a:solidFill>
              </a:rPr>
              <a:t>Lad frugtskålen står fremme på bordet </a:t>
            </a:r>
            <a:br>
              <a:rPr lang="da-DK" dirty="0">
                <a:solidFill>
                  <a:srgbClr val="400000"/>
                </a:solidFill>
              </a:rPr>
            </a:br>
            <a:r>
              <a:rPr lang="da-DK" dirty="0">
                <a:solidFill>
                  <a:srgbClr val="400000"/>
                </a:solidFill>
              </a:rPr>
              <a:t>Sæt frugt og grønt, hvor der før stod slik</a:t>
            </a:r>
          </a:p>
        </p:txBody>
      </p:sp>
      <p:sp>
        <p:nvSpPr>
          <p:cNvPr id="21" name="Text Placeholder 5">
            <a:extLst>
              <a:ext uri="{FF2B5EF4-FFF2-40B4-BE49-F238E27FC236}">
                <a16:creationId xmlns:a16="http://schemas.microsoft.com/office/drawing/2014/main" id="{5CB72861-5CC0-8079-5501-7146BD6029D2}"/>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0998E72A-E498-A61A-C3D0-3864A311C78F}"/>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42920D83-1D2D-CF22-1D98-AC6D1417BE24}"/>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13</a:t>
            </a:fld>
            <a:endParaRPr lang="da-DK"/>
          </a:p>
        </p:txBody>
      </p:sp>
      <p:cxnSp>
        <p:nvCxnSpPr>
          <p:cNvPr id="13" name="Lige forbindelse 12">
            <a:extLst>
              <a:ext uri="{FF2B5EF4-FFF2-40B4-BE49-F238E27FC236}">
                <a16:creationId xmlns:a16="http://schemas.microsoft.com/office/drawing/2014/main" id="{D611F5DA-1C02-8790-EC82-8EBF87114EF6}"/>
              </a:ext>
            </a:extLst>
          </p:cNvPr>
          <p:cNvCxnSpPr>
            <a:cxnSpLocks/>
          </p:cNvCxnSpPr>
          <p:nvPr/>
        </p:nvCxnSpPr>
        <p:spPr>
          <a:xfrm>
            <a:off x="5234763" y="1541721"/>
            <a:ext cx="0" cy="4678256"/>
          </a:xfrm>
          <a:prstGeom prst="line">
            <a:avLst/>
          </a:prstGeom>
          <a:ln w="12700">
            <a:solidFill>
              <a:srgbClr val="EAA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68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1D03-3392-1616-E15F-1949017891AE}"/>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BDCCAF6D-AC07-E113-C5CD-0ACB3D8B83B3}"/>
              </a:ext>
            </a:extLst>
          </p:cNvPr>
          <p:cNvSpPr>
            <a:spLocks noGrp="1"/>
          </p:cNvSpPr>
          <p:nvPr>
            <p:ph type="title"/>
          </p:nvPr>
        </p:nvSpPr>
        <p:spPr>
          <a:xfrm>
            <a:off x="540000" y="345502"/>
            <a:ext cx="5446800" cy="1171656"/>
          </a:xfrm>
        </p:spPr>
        <p:txBody>
          <a:bodyPr/>
          <a:lstStyle/>
          <a:p>
            <a:r>
              <a:rPr lang="da-DK" dirty="0">
                <a:solidFill>
                  <a:srgbClr val="400000"/>
                </a:solidFill>
              </a:rPr>
              <a:t>Fisk</a:t>
            </a:r>
            <a:endParaRPr lang="en-US" dirty="0">
              <a:solidFill>
                <a:srgbClr val="400000"/>
              </a:solidFill>
            </a:endParaRPr>
          </a:p>
        </p:txBody>
      </p:sp>
      <p:sp>
        <p:nvSpPr>
          <p:cNvPr id="16" name="Text Placeholder 5">
            <a:extLst>
              <a:ext uri="{FF2B5EF4-FFF2-40B4-BE49-F238E27FC236}">
                <a16:creationId xmlns:a16="http://schemas.microsoft.com/office/drawing/2014/main" id="{67093D65-2C30-0D4B-3B01-BC604E715284}"/>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7DE2D44A-3C15-68E0-CE5A-FB8BC674D76E}"/>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95916615-42CF-48FB-293B-1DF534496083}"/>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14</a:t>
            </a:fld>
            <a:endParaRPr lang="da-DK"/>
          </a:p>
        </p:txBody>
      </p:sp>
      <p:pic>
        <p:nvPicPr>
          <p:cNvPr id="2" name="Picture 2" descr="roasted sea bream fish with lemon slices  fish dish stock pictures, royalty-free photos &amp; images">
            <a:extLst>
              <a:ext uri="{FF2B5EF4-FFF2-40B4-BE49-F238E27FC236}">
                <a16:creationId xmlns:a16="http://schemas.microsoft.com/office/drawing/2014/main" id="{4B7F64F9-9801-FBB2-173A-CFCBD330401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6444438" y="1498135"/>
            <a:ext cx="5792594" cy="3861730"/>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E75D8DC8-ACFD-D7A2-7682-41B81B35A1C9}"/>
              </a:ext>
            </a:extLst>
          </p:cNvPr>
          <p:cNvSpPr txBox="1"/>
          <p:nvPr/>
        </p:nvSpPr>
        <p:spPr>
          <a:xfrm>
            <a:off x="540000" y="1641187"/>
            <a:ext cx="6097772" cy="5216813"/>
          </a:xfrm>
          <a:prstGeom prst="rect">
            <a:avLst/>
          </a:prstGeom>
          <a:noFill/>
        </p:spPr>
        <p:txBody>
          <a:bodyPr wrap="square">
            <a:spAutoFit/>
          </a:bodyPr>
          <a:lstStyle/>
          <a:p>
            <a:pPr>
              <a:lnSpc>
                <a:spcPct val="150000"/>
              </a:lnSpc>
            </a:pPr>
            <a:r>
              <a:rPr lang="da-DK" b="1" dirty="0">
                <a:solidFill>
                  <a:srgbClr val="400000"/>
                </a:solidFill>
              </a:rPr>
              <a:t>De officielle anbefalinger:</a:t>
            </a:r>
          </a:p>
          <a:p>
            <a:pPr>
              <a:lnSpc>
                <a:spcPct val="150000"/>
              </a:lnSpc>
            </a:pPr>
            <a:r>
              <a:rPr lang="da-DK" dirty="0">
                <a:solidFill>
                  <a:srgbClr val="400000"/>
                </a:solidFill>
                <a:latin typeface="+mn-lt"/>
              </a:rPr>
              <a:t>Spis </a:t>
            </a:r>
            <a:r>
              <a:rPr lang="da-DK" dirty="0">
                <a:solidFill>
                  <a:srgbClr val="F74030"/>
                </a:solidFill>
                <a:latin typeface="+mn-lt"/>
              </a:rPr>
              <a:t>min. 300-450 g fisk </a:t>
            </a:r>
            <a:r>
              <a:rPr lang="da-DK" dirty="0">
                <a:solidFill>
                  <a:srgbClr val="400000"/>
                </a:solidFill>
                <a:latin typeface="+mn-lt"/>
              </a:rPr>
              <a:t>om ugen, heraf mindst 200 g fed fisk. Ved erkendt hjertesygdom, da 300 g fed fisk</a:t>
            </a:r>
          </a:p>
          <a:p>
            <a:endParaRPr lang="da-DK" dirty="0">
              <a:solidFill>
                <a:srgbClr val="400000"/>
              </a:solidFill>
            </a:endParaRPr>
          </a:p>
          <a:p>
            <a:r>
              <a:rPr lang="da-DK" b="1" dirty="0">
                <a:solidFill>
                  <a:srgbClr val="400000"/>
                </a:solidFill>
              </a:rPr>
              <a:t>Hvorfor skal vi spise fisk?</a:t>
            </a:r>
            <a:br>
              <a:rPr lang="da-DK" b="1" dirty="0">
                <a:solidFill>
                  <a:srgbClr val="400000"/>
                </a:solidFill>
              </a:rPr>
            </a:br>
            <a:endParaRPr lang="da-DK" b="1" dirty="0">
              <a:solidFill>
                <a:srgbClr val="400000"/>
              </a:solidFill>
            </a:endParaRPr>
          </a:p>
          <a:p>
            <a:pPr>
              <a:lnSpc>
                <a:spcPct val="150000"/>
              </a:lnSpc>
            </a:pPr>
            <a:r>
              <a:rPr lang="da-DK" b="1" dirty="0">
                <a:solidFill>
                  <a:srgbClr val="400000"/>
                </a:solidFill>
              </a:rPr>
              <a:t>Hvordan?  </a:t>
            </a:r>
          </a:p>
          <a:p>
            <a:pPr marL="285750" indent="-285750">
              <a:lnSpc>
                <a:spcPct val="150000"/>
              </a:lnSpc>
              <a:buClr>
                <a:srgbClr val="F74030"/>
              </a:buClr>
              <a:buFont typeface="Arial" panose="020B0604020202020204" pitchFamily="34" charset="0"/>
              <a:buChar char="•"/>
            </a:pPr>
            <a:r>
              <a:rPr lang="da-DK" dirty="0">
                <a:solidFill>
                  <a:srgbClr val="400000"/>
                </a:solidFill>
                <a:latin typeface="+mn-lt"/>
              </a:rPr>
              <a:t>Spis fisk 2 gange om ugen</a:t>
            </a:r>
          </a:p>
          <a:p>
            <a:pPr marL="285750" indent="-285750">
              <a:lnSpc>
                <a:spcPct val="150000"/>
              </a:lnSpc>
              <a:buClr>
                <a:srgbClr val="F74030"/>
              </a:buClr>
              <a:buFont typeface="Arial" panose="020B0604020202020204" pitchFamily="34" charset="0"/>
              <a:buChar char="•"/>
            </a:pPr>
            <a:r>
              <a:rPr lang="da-DK" dirty="0">
                <a:solidFill>
                  <a:srgbClr val="400000"/>
                </a:solidFill>
                <a:latin typeface="+mn-lt"/>
              </a:rPr>
              <a:t>Erstat kødpålæg med fiskepålæg </a:t>
            </a:r>
          </a:p>
          <a:p>
            <a:pPr marL="285750" indent="-285750">
              <a:lnSpc>
                <a:spcPct val="150000"/>
              </a:lnSpc>
              <a:buClr>
                <a:srgbClr val="F74030"/>
              </a:buClr>
              <a:buFont typeface="Arial" panose="020B0604020202020204" pitchFamily="34" charset="0"/>
              <a:buChar char="•"/>
            </a:pPr>
            <a:r>
              <a:rPr lang="da-DK" dirty="0">
                <a:solidFill>
                  <a:srgbClr val="400000"/>
                </a:solidFill>
                <a:latin typeface="+mn-lt"/>
              </a:rPr>
              <a:t>Spis gerne fisk fra frost</a:t>
            </a:r>
          </a:p>
          <a:p>
            <a:pPr marL="285750" indent="-285750">
              <a:lnSpc>
                <a:spcPct val="150000"/>
              </a:lnSpc>
              <a:buClr>
                <a:srgbClr val="F74030"/>
              </a:buClr>
              <a:buFont typeface="Arial" panose="020B0604020202020204" pitchFamily="34" charset="0"/>
              <a:buChar char="•"/>
            </a:pPr>
            <a:r>
              <a:rPr lang="da-DK" dirty="0">
                <a:solidFill>
                  <a:srgbClr val="400000"/>
                </a:solidFill>
                <a:latin typeface="+mn-lt"/>
              </a:rPr>
              <a:t>Hav altid fiskekonserves i huset</a:t>
            </a:r>
          </a:p>
          <a:p>
            <a:br>
              <a:rPr lang="da-DK" dirty="0"/>
            </a:br>
            <a:r>
              <a:rPr lang="da-DK" dirty="0"/>
              <a:t>	</a:t>
            </a:r>
          </a:p>
        </p:txBody>
      </p:sp>
    </p:spTree>
    <p:extLst>
      <p:ext uri="{BB962C8B-B14F-4D97-AF65-F5344CB8AC3E}">
        <p14:creationId xmlns:p14="http://schemas.microsoft.com/office/powerpoint/2010/main" val="219228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F5320-9AD2-218F-D884-5EC834158378}"/>
              </a:ext>
            </a:extLst>
          </p:cNvPr>
          <p:cNvSpPr>
            <a:spLocks noGrp="1"/>
          </p:cNvSpPr>
          <p:nvPr>
            <p:ph type="title"/>
          </p:nvPr>
        </p:nvSpPr>
        <p:spPr/>
        <p:txBody>
          <a:bodyPr/>
          <a:lstStyle/>
          <a:p>
            <a:r>
              <a:rPr lang="da-DK" dirty="0"/>
              <a:t>Fuldkorn</a:t>
            </a:r>
          </a:p>
        </p:txBody>
      </p:sp>
      <p:sp>
        <p:nvSpPr>
          <p:cNvPr id="3" name="Undertitel 2">
            <a:extLst>
              <a:ext uri="{FF2B5EF4-FFF2-40B4-BE49-F238E27FC236}">
                <a16:creationId xmlns:a16="http://schemas.microsoft.com/office/drawing/2014/main" id="{0819BFBB-303A-D14A-41A4-B0DF58A2BE1B}"/>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FF526B4D-4BA1-4E3D-DE2F-12B87C55F422}"/>
              </a:ext>
            </a:extLst>
          </p:cNvPr>
          <p:cNvSpPr>
            <a:spLocks noGrp="1"/>
          </p:cNvSpPr>
          <p:nvPr>
            <p:ph sz="half" idx="2"/>
          </p:nvPr>
        </p:nvSpPr>
        <p:spPr>
          <a:xfrm>
            <a:off x="4667369" y="2340543"/>
            <a:ext cx="3844602" cy="3984623"/>
          </a:xfrm>
          <a:ln w="38100">
            <a:solidFill>
              <a:srgbClr val="EFE6DD"/>
            </a:solidFill>
          </a:ln>
        </p:spPr>
        <p:txBody>
          <a:bodyPr numCol="2"/>
          <a:lstStyle/>
          <a:p>
            <a:pPr>
              <a:lnSpc>
                <a:spcPts val="2300"/>
              </a:lnSpc>
              <a:buClr>
                <a:srgbClr val="00B050"/>
              </a:buClr>
              <a:buFont typeface="Wingdings" panose="05000000000000000000" pitchFamily="2" charset="2"/>
              <a:buChar char="ü"/>
            </a:pPr>
            <a:endParaRPr lang="da-DK" dirty="0">
              <a:solidFill>
                <a:srgbClr val="400000"/>
              </a:solidFill>
            </a:endParaRPr>
          </a:p>
          <a:p>
            <a:pPr marL="354013" indent="-268288">
              <a:lnSpc>
                <a:spcPts val="2300"/>
              </a:lnSpc>
              <a:buClr>
                <a:srgbClr val="00B050"/>
              </a:buClr>
              <a:buFont typeface="Wingdings" panose="05000000000000000000" pitchFamily="2" charset="2"/>
              <a:buChar char="ü"/>
            </a:pPr>
            <a:r>
              <a:rPr lang="da-DK" dirty="0">
                <a:solidFill>
                  <a:srgbClr val="400000"/>
                </a:solidFill>
              </a:rPr>
              <a:t>Hvede</a:t>
            </a:r>
          </a:p>
          <a:p>
            <a:pPr marL="354013" indent="-268288">
              <a:lnSpc>
                <a:spcPts val="2300"/>
              </a:lnSpc>
              <a:buClr>
                <a:srgbClr val="00B050"/>
              </a:buClr>
              <a:buFont typeface="Wingdings" panose="05000000000000000000" pitchFamily="2" charset="2"/>
              <a:buChar char="ü"/>
            </a:pPr>
            <a:r>
              <a:rPr lang="da-DK" dirty="0">
                <a:solidFill>
                  <a:srgbClr val="400000"/>
                </a:solidFill>
              </a:rPr>
              <a:t>Spelt</a:t>
            </a:r>
          </a:p>
          <a:p>
            <a:pPr marL="354013" indent="-268288">
              <a:lnSpc>
                <a:spcPts val="2300"/>
              </a:lnSpc>
              <a:buClr>
                <a:srgbClr val="00B050"/>
              </a:buClr>
              <a:buFont typeface="Wingdings" panose="05000000000000000000" pitchFamily="2" charset="2"/>
              <a:buChar char="ü"/>
            </a:pPr>
            <a:r>
              <a:rPr lang="da-DK" dirty="0">
                <a:solidFill>
                  <a:srgbClr val="400000"/>
                </a:solidFill>
              </a:rPr>
              <a:t>Byg</a:t>
            </a:r>
          </a:p>
          <a:p>
            <a:pPr marL="354013" indent="-268288">
              <a:lnSpc>
                <a:spcPts val="2300"/>
              </a:lnSpc>
              <a:buClr>
                <a:srgbClr val="00B050"/>
              </a:buClr>
              <a:buFont typeface="Wingdings" panose="05000000000000000000" pitchFamily="2" charset="2"/>
              <a:buChar char="ü"/>
            </a:pPr>
            <a:r>
              <a:rPr lang="da-DK" dirty="0">
                <a:solidFill>
                  <a:srgbClr val="400000"/>
                </a:solidFill>
              </a:rPr>
              <a:t>Rug</a:t>
            </a:r>
          </a:p>
          <a:p>
            <a:pPr marL="354013" indent="-268288">
              <a:lnSpc>
                <a:spcPts val="2300"/>
              </a:lnSpc>
              <a:buClr>
                <a:srgbClr val="00B050"/>
              </a:buClr>
              <a:buFont typeface="Wingdings" panose="05000000000000000000" pitchFamily="2" charset="2"/>
              <a:buChar char="ü"/>
            </a:pPr>
            <a:r>
              <a:rPr lang="da-DK" dirty="0">
                <a:solidFill>
                  <a:srgbClr val="400000"/>
                </a:solidFill>
              </a:rPr>
              <a:t>Havre</a:t>
            </a:r>
          </a:p>
          <a:p>
            <a:pPr marL="354013" indent="-268288">
              <a:lnSpc>
                <a:spcPts val="2300"/>
              </a:lnSpc>
              <a:buClr>
                <a:srgbClr val="00B050"/>
              </a:buClr>
              <a:buFont typeface="Wingdings" panose="05000000000000000000" pitchFamily="2" charset="2"/>
              <a:buChar char="ü"/>
            </a:pPr>
            <a:r>
              <a:rPr lang="da-DK" dirty="0">
                <a:solidFill>
                  <a:srgbClr val="400000"/>
                </a:solidFill>
              </a:rPr>
              <a:t>Ris (brune og røde)</a:t>
            </a:r>
          </a:p>
          <a:p>
            <a:pPr marL="354013" indent="-268288">
              <a:lnSpc>
                <a:spcPts val="2300"/>
              </a:lnSpc>
              <a:buClr>
                <a:srgbClr val="00B050"/>
              </a:buClr>
              <a:buFont typeface="Wingdings" panose="05000000000000000000" pitchFamily="2" charset="2"/>
              <a:buChar char="ü"/>
            </a:pPr>
            <a:r>
              <a:rPr lang="da-DK" dirty="0">
                <a:solidFill>
                  <a:srgbClr val="400000"/>
                </a:solidFill>
              </a:rPr>
              <a:t>Hirse</a:t>
            </a:r>
          </a:p>
          <a:p>
            <a:pPr marL="354013" indent="-268288">
              <a:lnSpc>
                <a:spcPts val="2300"/>
              </a:lnSpc>
              <a:buClr>
                <a:srgbClr val="00B050"/>
              </a:buClr>
              <a:buFont typeface="Wingdings" panose="05000000000000000000" pitchFamily="2" charset="2"/>
              <a:buChar char="ü"/>
            </a:pPr>
            <a:r>
              <a:rPr lang="da-DK" dirty="0">
                <a:solidFill>
                  <a:srgbClr val="400000"/>
                </a:solidFill>
              </a:rPr>
              <a:t>Majs (tørret)</a:t>
            </a:r>
          </a:p>
          <a:p>
            <a:pPr marL="354013" indent="-268288">
              <a:lnSpc>
                <a:spcPts val="2300"/>
              </a:lnSpc>
              <a:buClr>
                <a:srgbClr val="00B050"/>
              </a:buClr>
              <a:buFont typeface="Wingdings" panose="05000000000000000000" pitchFamily="2" charset="2"/>
              <a:buChar char="ü"/>
            </a:pPr>
            <a:r>
              <a:rPr lang="da-DK" dirty="0" err="1"/>
              <a:t>Durra</a:t>
            </a:r>
            <a:r>
              <a:rPr lang="da-DK" dirty="0"/>
              <a:t>/</a:t>
            </a:r>
            <a:r>
              <a:rPr lang="da-DK" dirty="0" err="1"/>
              <a:t>sorghu</a:t>
            </a:r>
            <a:endParaRPr lang="da-DK" dirty="0"/>
          </a:p>
          <a:p>
            <a:pPr marL="354013" indent="-268288">
              <a:lnSpc>
                <a:spcPts val="2300"/>
              </a:lnSpc>
              <a:buClr>
                <a:srgbClr val="00B050"/>
              </a:buClr>
              <a:buFont typeface="Wingdings" panose="05000000000000000000" pitchFamily="2" charset="2"/>
              <a:buChar char="ü"/>
            </a:pPr>
            <a:endParaRPr lang="da-DK" dirty="0">
              <a:solidFill>
                <a:srgbClr val="400000"/>
              </a:solidFill>
            </a:endParaRPr>
          </a:p>
          <a:p>
            <a:pPr marL="263525" indent="-263525">
              <a:lnSpc>
                <a:spcPts val="2300"/>
              </a:lnSpc>
              <a:buClr>
                <a:srgbClr val="F74030"/>
              </a:buClr>
              <a:buFont typeface="Roboto Light" panose="02000000000000000000" pitchFamily="2" charset="0"/>
              <a:buChar char="ↆ"/>
            </a:pPr>
            <a:r>
              <a:rPr lang="da-DK" dirty="0">
                <a:solidFill>
                  <a:srgbClr val="400000"/>
                </a:solidFill>
              </a:rPr>
              <a:t>Græskarkerner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Solsikkekerner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Sesamfrø</a:t>
            </a:r>
          </a:p>
          <a:p>
            <a:pPr marL="263525" indent="-263525">
              <a:lnSpc>
                <a:spcPts val="2300"/>
              </a:lnSpc>
              <a:buClr>
                <a:srgbClr val="F74030"/>
              </a:buClr>
              <a:buFont typeface="Roboto Light" panose="02000000000000000000" pitchFamily="2" charset="0"/>
              <a:buChar char="ↆ"/>
            </a:pPr>
            <a:r>
              <a:rPr lang="da-DK" dirty="0">
                <a:solidFill>
                  <a:srgbClr val="400000"/>
                </a:solidFill>
              </a:rPr>
              <a:t>Vilde ris</a:t>
            </a:r>
          </a:p>
          <a:p>
            <a:pPr marL="263525" indent="-263525">
              <a:lnSpc>
                <a:spcPts val="2300"/>
              </a:lnSpc>
              <a:buClr>
                <a:srgbClr val="F74030"/>
              </a:buClr>
              <a:buFont typeface="Roboto Light" panose="02000000000000000000" pitchFamily="2" charset="0"/>
              <a:buChar char="ↆ"/>
            </a:pPr>
            <a:r>
              <a:rPr lang="da-DK" dirty="0">
                <a:solidFill>
                  <a:srgbClr val="400000"/>
                </a:solidFill>
              </a:rPr>
              <a:t>Boghvede</a:t>
            </a:r>
          </a:p>
          <a:p>
            <a:pPr marL="263525" indent="-263525">
              <a:lnSpc>
                <a:spcPts val="2300"/>
              </a:lnSpc>
              <a:buClr>
                <a:srgbClr val="F74030"/>
              </a:buClr>
              <a:buFont typeface="Roboto Light" panose="02000000000000000000" pitchFamily="2" charset="0"/>
              <a:buChar char="ↆ"/>
            </a:pPr>
            <a:r>
              <a:rPr lang="da-DK" sz="1500" dirty="0">
                <a:solidFill>
                  <a:srgbClr val="400000"/>
                </a:solidFill>
              </a:rPr>
              <a:t>Quinoa</a:t>
            </a:r>
          </a:p>
        </p:txBody>
      </p:sp>
      <p:sp>
        <p:nvSpPr>
          <p:cNvPr id="7" name="Pladsholder til tekst 6">
            <a:extLst>
              <a:ext uri="{FF2B5EF4-FFF2-40B4-BE49-F238E27FC236}">
                <a16:creationId xmlns:a16="http://schemas.microsoft.com/office/drawing/2014/main" id="{A420D5E8-E98A-8739-E060-5018AAB16ABB}"/>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5B599D9C-C733-82F4-1BBE-8CB56C937E60}"/>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1701DE52-87D4-FD45-32C0-F273507ABA68}"/>
              </a:ext>
            </a:extLst>
          </p:cNvPr>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10" name="Picture 2" descr="Wholegrain food still life shot on rustic wooden table  whole grains stock pictures, royalty-free photos &amp; images">
            <a:extLst>
              <a:ext uri="{FF2B5EF4-FFF2-40B4-BE49-F238E27FC236}">
                <a16:creationId xmlns:a16="http://schemas.microsoft.com/office/drawing/2014/main" id="{FB4C314A-2B80-42EB-7FDE-7309ABC4E095}"/>
              </a:ext>
            </a:extLst>
          </p:cNvPr>
          <p:cNvPicPr>
            <a:picLocks noGrp="1" noChangeAspect="1" noChangeArrowheads="1"/>
          </p:cNvPicPr>
          <p:nvPr>
            <p:ph sz="half" idx="18"/>
          </p:nvPr>
        </p:nvPicPr>
        <p:blipFill>
          <a:blip r:embed="rId3" cstate="email">
            <a:extLst>
              <a:ext uri="{28A0092B-C50C-407E-A947-70E740481C1C}">
                <a14:useLocalDpi xmlns:a14="http://schemas.microsoft.com/office/drawing/2010/main" val="0"/>
              </a:ext>
            </a:extLst>
          </a:blip>
          <a:stretch>
            <a:fillRect/>
          </a:stretch>
        </p:blipFill>
        <p:spPr bwMode="auto">
          <a:xfrm rot="16200000">
            <a:off x="8285905" y="3013813"/>
            <a:ext cx="4039615" cy="2693076"/>
          </a:xfrm>
          <a:prstGeom prst="rect">
            <a:avLst/>
          </a:prstGeom>
          <a:solidFill>
            <a:srgbClr val="FFFFFF"/>
          </a:solidFill>
          <a:ln w="38100">
            <a:solidFill>
              <a:srgbClr val="EFE6DD"/>
            </a:solidFill>
          </a:ln>
        </p:spPr>
      </p:pic>
      <p:pic>
        <p:nvPicPr>
          <p:cNvPr id="11" name="Picture 8" descr="Fuldkornslogoet &amp;amp; Fuldkornsmærket - Nemt at vælge fuldkorn">
            <a:extLst>
              <a:ext uri="{FF2B5EF4-FFF2-40B4-BE49-F238E27FC236}">
                <a16:creationId xmlns:a16="http://schemas.microsoft.com/office/drawing/2014/main" id="{E11CEE2D-D740-79C0-FDAA-9D649005B108}"/>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l="18602" r="17045"/>
          <a:stretch>
            <a:fillRect/>
          </a:stretch>
        </p:blipFill>
        <p:spPr bwMode="auto">
          <a:xfrm>
            <a:off x="7754705" y="4809861"/>
            <a:ext cx="1998895" cy="1868139"/>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indhold 11">
            <a:extLst>
              <a:ext uri="{FF2B5EF4-FFF2-40B4-BE49-F238E27FC236}">
                <a16:creationId xmlns:a16="http://schemas.microsoft.com/office/drawing/2014/main" id="{7B6FCC1D-1C3C-73EB-7E82-9BED073CE367}"/>
              </a:ext>
            </a:extLst>
          </p:cNvPr>
          <p:cNvSpPr txBox="1">
            <a:spLocks noGrp="1"/>
          </p:cNvSpPr>
          <p:nvPr>
            <p:ph idx="1"/>
          </p:nvPr>
        </p:nvSpPr>
        <p:spPr>
          <a:xfrm>
            <a:off x="539749" y="2334854"/>
            <a:ext cx="3672000" cy="3996000"/>
          </a:xfrm>
          <a:prstGeom prst="rect">
            <a:avLst/>
          </a:prstGeom>
          <a:solidFill>
            <a:srgbClr val="EFE6DD"/>
          </a:solidFill>
          <a:ln w="38100">
            <a:solidFill>
              <a:srgbClr val="EFE6DD"/>
            </a:solidFill>
          </a:ln>
        </p:spPr>
        <p:txBody>
          <a:bodyPr wrap="square" anchor="t">
            <a:spAutoFit/>
          </a:bodyPr>
          <a:lstStyle/>
          <a:p>
            <a:pPr marL="85725" indent="0">
              <a:lnSpc>
                <a:spcPts val="2500"/>
              </a:lnSpc>
              <a:buNone/>
            </a:pPr>
            <a:r>
              <a:rPr lang="da-DK" sz="1800" b="1" dirty="0"/>
              <a:t>Anbefaling:</a:t>
            </a:r>
          </a:p>
          <a:p>
            <a:pPr marL="371475" indent="-285750">
              <a:lnSpc>
                <a:spcPts val="2500"/>
              </a:lnSpc>
            </a:pPr>
            <a:r>
              <a:rPr lang="da-DK" sz="1800" dirty="0"/>
              <a:t>Spis mad med fuldkorn -</a:t>
            </a:r>
            <a:r>
              <a:rPr lang="da-DK" sz="1800" dirty="0">
                <a:solidFill>
                  <a:srgbClr val="F74030"/>
                </a:solidFill>
                <a:latin typeface="+mn-lt"/>
              </a:rPr>
              <a:t>Mindst 90 g</a:t>
            </a:r>
            <a:r>
              <a:rPr lang="da-DK" sz="1800" dirty="0">
                <a:latin typeface="+mn-lt"/>
              </a:rPr>
              <a:t> fuldkorn om</a:t>
            </a:r>
            <a:r>
              <a:rPr lang="da-DK" sz="1800" dirty="0"/>
              <a:t> </a:t>
            </a:r>
            <a:r>
              <a:rPr lang="da-DK" sz="1800" dirty="0">
                <a:latin typeface="+mn-lt"/>
              </a:rPr>
              <a:t>dagen</a:t>
            </a:r>
          </a:p>
          <a:p>
            <a:pPr marL="85725" indent="0">
              <a:lnSpc>
                <a:spcPts val="2500"/>
              </a:lnSpc>
              <a:buNone/>
            </a:pPr>
            <a:endParaRPr lang="da-DK" sz="1800" dirty="0">
              <a:latin typeface="+mn-lt"/>
            </a:endParaRPr>
          </a:p>
          <a:p>
            <a:pPr marL="371475" indent="-285750">
              <a:lnSpc>
                <a:spcPts val="2500"/>
              </a:lnSpc>
            </a:pPr>
            <a:r>
              <a:rPr lang="da-DK" sz="1800" dirty="0"/>
              <a:t>Gå efter fuldkornsmærket</a:t>
            </a:r>
            <a:endParaRPr lang="da-DK" sz="1800" dirty="0">
              <a:latin typeface="+mn-lt"/>
            </a:endParaRPr>
          </a:p>
          <a:p>
            <a:pPr marL="85725" indent="0">
              <a:lnSpc>
                <a:spcPts val="2500"/>
              </a:lnSpc>
              <a:buNone/>
            </a:pPr>
            <a:endParaRPr lang="da-DK" sz="2000" dirty="0">
              <a:latin typeface="+mn-lt"/>
            </a:endParaRPr>
          </a:p>
          <a:p>
            <a:pPr marL="85725" indent="0">
              <a:lnSpc>
                <a:spcPts val="2500"/>
              </a:lnSpc>
              <a:buNone/>
            </a:pPr>
            <a:r>
              <a:rPr lang="da-DK" sz="1800" b="1" dirty="0"/>
              <a:t>Hvad er fuldkorn?</a:t>
            </a:r>
          </a:p>
          <a:p>
            <a:pPr marL="85725" indent="0">
              <a:lnSpc>
                <a:spcPts val="2500"/>
              </a:lnSpc>
              <a:buNone/>
            </a:pPr>
            <a:endParaRPr lang="da-DK" sz="1800" b="1" dirty="0"/>
          </a:p>
          <a:p>
            <a:pPr marL="85725" indent="0">
              <a:lnSpc>
                <a:spcPts val="2500"/>
              </a:lnSpc>
              <a:buNone/>
            </a:pPr>
            <a:r>
              <a:rPr lang="da-DK" sz="1800" b="1" dirty="0"/>
              <a:t>Hvorfor?</a:t>
            </a:r>
          </a:p>
        </p:txBody>
      </p:sp>
      <p:sp>
        <p:nvSpPr>
          <p:cNvPr id="14" name="Tekstfelt 13">
            <a:extLst>
              <a:ext uri="{FF2B5EF4-FFF2-40B4-BE49-F238E27FC236}">
                <a16:creationId xmlns:a16="http://schemas.microsoft.com/office/drawing/2014/main" id="{6CB2E710-6E83-6CB4-0897-00C35113A940}"/>
              </a:ext>
            </a:extLst>
          </p:cNvPr>
          <p:cNvSpPr txBox="1"/>
          <p:nvPr/>
        </p:nvSpPr>
        <p:spPr>
          <a:xfrm>
            <a:off x="4667369" y="2340543"/>
            <a:ext cx="3843404" cy="291600"/>
          </a:xfrm>
          <a:prstGeom prst="rect">
            <a:avLst/>
          </a:prstGeom>
          <a:solidFill>
            <a:srgbClr val="EFE6DD"/>
          </a:solidFill>
        </p:spPr>
        <p:txBody>
          <a:bodyPr wrap="square" lIns="0" tIns="0" rIns="0" bIns="0" rtlCol="0">
            <a:spAutoFit/>
          </a:bodyPr>
          <a:lstStyle/>
          <a:p>
            <a:pPr algn="ctr">
              <a:lnSpc>
                <a:spcPts val="2300"/>
              </a:lnSpc>
              <a:buClr>
                <a:srgbClr val="00B050"/>
              </a:buClr>
            </a:pPr>
            <a:r>
              <a:rPr lang="da-DK" sz="1700" b="1" dirty="0">
                <a:solidFill>
                  <a:srgbClr val="400000"/>
                </a:solidFill>
              </a:rPr>
              <a:t>Hvad er fuldkorn og ikke fuldkorn</a:t>
            </a:r>
          </a:p>
        </p:txBody>
      </p:sp>
    </p:spTree>
    <p:extLst>
      <p:ext uri="{BB962C8B-B14F-4D97-AF65-F5344CB8AC3E}">
        <p14:creationId xmlns:p14="http://schemas.microsoft.com/office/powerpoint/2010/main" val="142352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F9742-16DC-760A-FB6C-7FBC46B59538}"/>
              </a:ext>
            </a:extLst>
          </p:cNvPr>
          <p:cNvSpPr>
            <a:spLocks noGrp="1"/>
          </p:cNvSpPr>
          <p:nvPr>
            <p:ph type="title"/>
          </p:nvPr>
        </p:nvSpPr>
        <p:spPr>
          <a:xfrm>
            <a:off x="486253" y="657443"/>
            <a:ext cx="5446800" cy="686530"/>
          </a:xfrm>
        </p:spPr>
        <p:txBody>
          <a:bodyPr/>
          <a:lstStyle/>
          <a:p>
            <a:r>
              <a:rPr lang="da-DK" dirty="0"/>
              <a:t>Fuldkorn</a:t>
            </a:r>
            <a:endParaRPr lang="da-DK" dirty="0">
              <a:solidFill>
                <a:srgbClr val="F74030"/>
              </a:solidFill>
            </a:endParaRPr>
          </a:p>
        </p:txBody>
      </p:sp>
      <p:sp>
        <p:nvSpPr>
          <p:cNvPr id="3" name="Pladsholder til dato 2">
            <a:extLst>
              <a:ext uri="{FF2B5EF4-FFF2-40B4-BE49-F238E27FC236}">
                <a16:creationId xmlns:a16="http://schemas.microsoft.com/office/drawing/2014/main" id="{30249104-5434-59BE-B0C0-133BC6DDA4A0}"/>
              </a:ext>
            </a:extLst>
          </p:cNvPr>
          <p:cNvSpPr>
            <a:spLocks noGrp="1"/>
          </p:cNvSpPr>
          <p:nvPr>
            <p:ph type="dt" sz="half" idx="10"/>
          </p:nvPr>
        </p:nvSpPr>
        <p:spPr/>
        <p:txBody>
          <a:bodyPr/>
          <a:lstStyle/>
          <a:p>
            <a:r>
              <a:rPr lang="da-DK"/>
              <a:t>22.04.2025</a:t>
            </a:r>
          </a:p>
        </p:txBody>
      </p:sp>
      <p:sp>
        <p:nvSpPr>
          <p:cNvPr id="4" name="Pladsholder til sidefod 3">
            <a:extLst>
              <a:ext uri="{FF2B5EF4-FFF2-40B4-BE49-F238E27FC236}">
                <a16:creationId xmlns:a16="http://schemas.microsoft.com/office/drawing/2014/main" id="{C9D0C0F1-9819-86C7-3F75-767EE4B84DA4}"/>
              </a:ext>
            </a:extLst>
          </p:cNvPr>
          <p:cNvSpPr>
            <a:spLocks noGrp="1"/>
          </p:cNvSpPr>
          <p:nvPr>
            <p:ph type="ftr" sz="quarter" idx="11"/>
          </p:nvPr>
        </p:nvSpPr>
        <p:spPr/>
        <p:txBody>
          <a:bodyPr/>
          <a:lstStyle/>
          <a:p>
            <a:r>
              <a:rPr lang="da-DK"/>
              <a:t>Hjerteforeningen</a:t>
            </a:r>
          </a:p>
        </p:txBody>
      </p:sp>
      <p:sp>
        <p:nvSpPr>
          <p:cNvPr id="5" name="Pladsholder til slidenummer 4">
            <a:extLst>
              <a:ext uri="{FF2B5EF4-FFF2-40B4-BE49-F238E27FC236}">
                <a16:creationId xmlns:a16="http://schemas.microsoft.com/office/drawing/2014/main" id="{689D9191-1B3D-1F17-BCC3-F99D50BA5260}"/>
              </a:ext>
            </a:extLst>
          </p:cNvPr>
          <p:cNvSpPr>
            <a:spLocks noGrp="1"/>
          </p:cNvSpPr>
          <p:nvPr>
            <p:ph type="sldNum" sz="quarter" idx="12"/>
          </p:nvPr>
        </p:nvSpPr>
        <p:spPr/>
        <p:txBody>
          <a:bodyPr/>
          <a:lstStyle/>
          <a:p>
            <a:fld id="{24C8C45C-947F-4981-8B3F-4F32E973C901}" type="slidenum">
              <a:rPr lang="da-DK" smtClean="0"/>
              <a:pPr/>
              <a:t>16</a:t>
            </a:fld>
            <a:endParaRPr lang="da-DK"/>
          </a:p>
        </p:txBody>
      </p:sp>
      <p:cxnSp>
        <p:nvCxnSpPr>
          <p:cNvPr id="39" name="Lige forbindelse 38">
            <a:extLst>
              <a:ext uri="{FF2B5EF4-FFF2-40B4-BE49-F238E27FC236}">
                <a16:creationId xmlns:a16="http://schemas.microsoft.com/office/drawing/2014/main" id="{A5E5433C-9618-7C10-0BB7-4C12BBFF108B}"/>
              </a:ext>
            </a:extLst>
          </p:cNvPr>
          <p:cNvCxnSpPr>
            <a:cxnSpLocks/>
          </p:cNvCxnSpPr>
          <p:nvPr/>
        </p:nvCxnSpPr>
        <p:spPr>
          <a:xfrm flipH="1">
            <a:off x="6070511" y="4600071"/>
            <a:ext cx="11121" cy="1696453"/>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24AC48A7-28C9-7D5A-492C-7EB57218F700}"/>
              </a:ext>
            </a:extLst>
          </p:cNvPr>
          <p:cNvCxnSpPr>
            <a:cxnSpLocks/>
          </p:cNvCxnSpPr>
          <p:nvPr/>
        </p:nvCxnSpPr>
        <p:spPr>
          <a:xfrm>
            <a:off x="7831010" y="2169042"/>
            <a:ext cx="0" cy="183233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1A71431D-7EDE-D4C7-6F72-CE39CC3C2A6D}"/>
              </a:ext>
            </a:extLst>
          </p:cNvPr>
          <p:cNvCxnSpPr>
            <a:cxnSpLocks/>
          </p:cNvCxnSpPr>
          <p:nvPr/>
        </p:nvCxnSpPr>
        <p:spPr>
          <a:xfrm flipH="1">
            <a:off x="806301" y="4280734"/>
            <a:ext cx="10579396" cy="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pic>
        <p:nvPicPr>
          <p:cNvPr id="22" name="Billede 21" descr="Et billede, der indeholder Snack, mad, dessert, ingrediens&#10;&#10;Automatisk genereret beskrivelse">
            <a:extLst>
              <a:ext uri="{FF2B5EF4-FFF2-40B4-BE49-F238E27FC236}">
                <a16:creationId xmlns:a16="http://schemas.microsoft.com/office/drawing/2014/main" id="{34761503-3246-3B6C-92E6-5ABA0990EE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6295" y="2321074"/>
            <a:ext cx="2831255" cy="1680298"/>
          </a:xfrm>
          <a:prstGeom prst="rect">
            <a:avLst/>
          </a:prstGeom>
        </p:spPr>
      </p:pic>
      <p:cxnSp>
        <p:nvCxnSpPr>
          <p:cNvPr id="23" name="Lige forbindelse 22">
            <a:extLst>
              <a:ext uri="{FF2B5EF4-FFF2-40B4-BE49-F238E27FC236}">
                <a16:creationId xmlns:a16="http://schemas.microsoft.com/office/drawing/2014/main" id="{1E5BEC69-414F-294C-931C-355B552B0368}"/>
              </a:ext>
            </a:extLst>
          </p:cNvPr>
          <p:cNvCxnSpPr>
            <a:cxnSpLocks/>
          </p:cNvCxnSpPr>
          <p:nvPr/>
        </p:nvCxnSpPr>
        <p:spPr>
          <a:xfrm>
            <a:off x="4153146" y="2169042"/>
            <a:ext cx="0" cy="183233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pic>
        <p:nvPicPr>
          <p:cNvPr id="26" name="Billede 25" descr="Et billede, der indeholder mad, træ&#10;&#10;Automatisk genereret beskrivelse">
            <a:extLst>
              <a:ext uri="{FF2B5EF4-FFF2-40B4-BE49-F238E27FC236}">
                <a16:creationId xmlns:a16="http://schemas.microsoft.com/office/drawing/2014/main" id="{790F979C-79BF-D2AE-B1D1-0CC104DD5A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29" t="-41" r="-5614" b="-41"/>
          <a:stretch>
            <a:fillRect/>
          </a:stretch>
        </p:blipFill>
        <p:spPr>
          <a:xfrm>
            <a:off x="8394701" y="2267244"/>
            <a:ext cx="3594092" cy="1717685"/>
          </a:xfrm>
          <a:prstGeom prst="homePlate">
            <a:avLst/>
          </a:prstGeom>
        </p:spPr>
      </p:pic>
      <p:pic>
        <p:nvPicPr>
          <p:cNvPr id="28" name="Billede 27" descr="Et billede, der indeholder mad, Cuisine, Snack, plate/tallerken&#10;&#10;Automatisk genereret beskrivelse">
            <a:extLst>
              <a:ext uri="{FF2B5EF4-FFF2-40B4-BE49-F238E27FC236}">
                <a16:creationId xmlns:a16="http://schemas.microsoft.com/office/drawing/2014/main" id="{D04543C4-47A2-D8C7-A65D-CCFB182BA59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74459" y="1996685"/>
            <a:ext cx="2203227" cy="2262822"/>
          </a:xfrm>
          <a:prstGeom prst="flowChartConnector">
            <a:avLst/>
          </a:prstGeom>
        </p:spPr>
      </p:pic>
      <p:sp>
        <p:nvSpPr>
          <p:cNvPr id="30" name="Tekstfelt 29">
            <a:extLst>
              <a:ext uri="{FF2B5EF4-FFF2-40B4-BE49-F238E27FC236}">
                <a16:creationId xmlns:a16="http://schemas.microsoft.com/office/drawing/2014/main" id="{76C7E37A-D52F-D35D-DD75-0E909AA0A0B9}"/>
              </a:ext>
            </a:extLst>
          </p:cNvPr>
          <p:cNvSpPr txBox="1"/>
          <p:nvPr/>
        </p:nvSpPr>
        <p:spPr>
          <a:xfrm>
            <a:off x="1173044" y="4798503"/>
            <a:ext cx="4378562" cy="1299587"/>
          </a:xfrm>
          <a:prstGeom prst="rect">
            <a:avLst/>
          </a:prstGeom>
          <a:noFill/>
        </p:spPr>
        <p:txBody>
          <a:bodyPr wrap="square">
            <a:spAutoFit/>
          </a:bodyPr>
          <a:lstStyle/>
          <a:p>
            <a:pPr marL="342900" indent="-342900">
              <a:lnSpc>
                <a:spcPct val="150000"/>
              </a:lnSpc>
            </a:pPr>
            <a:r>
              <a:rPr lang="da-DK" dirty="0">
                <a:solidFill>
                  <a:srgbClr val="400000"/>
                </a:solidFill>
                <a:latin typeface="Poppins "/>
              </a:rPr>
              <a:t>To skiver rugbrød = 32 gram fuldkorn</a:t>
            </a:r>
          </a:p>
          <a:p>
            <a:pPr marL="342900" indent="-342900">
              <a:lnSpc>
                <a:spcPct val="150000"/>
              </a:lnSpc>
            </a:pPr>
            <a:r>
              <a:rPr lang="da-DK" dirty="0">
                <a:solidFill>
                  <a:srgbClr val="400000"/>
                </a:solidFill>
                <a:latin typeface="Poppins "/>
              </a:rPr>
              <a:t>Havregrød 1 dl. = 33 gram fuldkorn</a:t>
            </a:r>
          </a:p>
          <a:p>
            <a:pPr marL="342900" indent="-342900">
              <a:lnSpc>
                <a:spcPct val="150000"/>
              </a:lnSpc>
            </a:pPr>
            <a:r>
              <a:rPr lang="da-DK" dirty="0">
                <a:solidFill>
                  <a:srgbClr val="400000"/>
                </a:solidFill>
                <a:latin typeface="Poppins "/>
              </a:rPr>
              <a:t>En fuldkornsbolle = 25 gram fuldkorn</a:t>
            </a:r>
          </a:p>
        </p:txBody>
      </p:sp>
      <p:sp>
        <p:nvSpPr>
          <p:cNvPr id="32" name="Tekstfelt 31">
            <a:extLst>
              <a:ext uri="{FF2B5EF4-FFF2-40B4-BE49-F238E27FC236}">
                <a16:creationId xmlns:a16="http://schemas.microsoft.com/office/drawing/2014/main" id="{BF4276F1-9B0F-04CD-B397-6388AAA57F02}"/>
              </a:ext>
            </a:extLst>
          </p:cNvPr>
          <p:cNvSpPr txBox="1"/>
          <p:nvPr/>
        </p:nvSpPr>
        <p:spPr>
          <a:xfrm>
            <a:off x="6664847" y="4590756"/>
            <a:ext cx="5137207" cy="1715085"/>
          </a:xfrm>
          <a:prstGeom prst="rect">
            <a:avLst/>
          </a:prstGeom>
          <a:noFill/>
        </p:spPr>
        <p:txBody>
          <a:bodyPr wrap="square">
            <a:spAutoFit/>
          </a:bodyPr>
          <a:lstStyle/>
          <a:p>
            <a:pPr>
              <a:lnSpc>
                <a:spcPct val="150000"/>
              </a:lnSpc>
              <a:buNone/>
            </a:pPr>
            <a:r>
              <a:rPr lang="da-DK" b="0" dirty="0">
                <a:solidFill>
                  <a:srgbClr val="400000"/>
                </a:solidFill>
                <a:effectLst/>
                <a:latin typeface="Poppins "/>
              </a:rPr>
              <a:t>En port. fuldkornsris = 40 gram fuldkorn</a:t>
            </a:r>
          </a:p>
          <a:p>
            <a:pPr>
              <a:lnSpc>
                <a:spcPct val="150000"/>
              </a:lnSpc>
              <a:buNone/>
            </a:pPr>
            <a:r>
              <a:rPr lang="da-DK" b="0" dirty="0">
                <a:solidFill>
                  <a:srgbClr val="400000"/>
                </a:solidFill>
                <a:effectLst/>
                <a:latin typeface="Poppins "/>
              </a:rPr>
              <a:t>En port. fuldkornsnudler = 53 gram fuldkorn</a:t>
            </a:r>
            <a:br>
              <a:rPr lang="da-DK" b="0" dirty="0">
                <a:solidFill>
                  <a:srgbClr val="400000"/>
                </a:solidFill>
                <a:effectLst/>
                <a:latin typeface="Poppins "/>
              </a:rPr>
            </a:br>
            <a:r>
              <a:rPr lang="da-DK" b="0" dirty="0">
                <a:solidFill>
                  <a:srgbClr val="400000"/>
                </a:solidFill>
                <a:effectLst/>
                <a:latin typeface="Poppins "/>
              </a:rPr>
              <a:t>En port. </a:t>
            </a:r>
            <a:r>
              <a:rPr lang="da-DK" b="0" dirty="0" err="1">
                <a:solidFill>
                  <a:srgbClr val="400000"/>
                </a:solidFill>
                <a:effectLst/>
                <a:latin typeface="Poppins "/>
              </a:rPr>
              <a:t>müsli</a:t>
            </a:r>
            <a:r>
              <a:rPr lang="da-DK" b="0" dirty="0">
                <a:solidFill>
                  <a:srgbClr val="400000"/>
                </a:solidFill>
                <a:effectLst/>
                <a:latin typeface="Poppins "/>
              </a:rPr>
              <a:t> = 19 gram fuldkorn</a:t>
            </a:r>
          </a:p>
          <a:p>
            <a:pPr>
              <a:lnSpc>
                <a:spcPct val="150000"/>
              </a:lnSpc>
              <a:buNone/>
            </a:pPr>
            <a:r>
              <a:rPr lang="da-DK" b="0" dirty="0">
                <a:solidFill>
                  <a:srgbClr val="400000"/>
                </a:solidFill>
                <a:effectLst/>
                <a:latin typeface="Poppins "/>
              </a:rPr>
              <a:t>En port. fuldkornspasta = 38 gram fuldkorn</a:t>
            </a:r>
          </a:p>
        </p:txBody>
      </p:sp>
      <p:sp>
        <p:nvSpPr>
          <p:cNvPr id="33" name="Pladsholder til tekst 5">
            <a:extLst>
              <a:ext uri="{FF2B5EF4-FFF2-40B4-BE49-F238E27FC236}">
                <a16:creationId xmlns:a16="http://schemas.microsoft.com/office/drawing/2014/main" id="{047AEAA9-2625-19D3-099B-44F8EA71EBCA}"/>
              </a:ext>
            </a:extLst>
          </p:cNvPr>
          <p:cNvSpPr txBox="1">
            <a:spLocks/>
          </p:cNvSpPr>
          <p:nvPr/>
        </p:nvSpPr>
        <p:spPr>
          <a:xfrm>
            <a:off x="426279" y="1365200"/>
            <a:ext cx="5035826" cy="433799"/>
          </a:xfrm>
          <a:prstGeom prst="rect">
            <a:avLst/>
          </a:prstGeom>
        </p:spPr>
        <p:txBody>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800" dirty="0">
                <a:solidFill>
                  <a:srgbClr val="F74030"/>
                </a:solidFill>
              </a:rPr>
              <a:t>Sådan får du 90 g. fuldkorn – 3 eksempler</a:t>
            </a:r>
          </a:p>
          <a:p>
            <a:pPr>
              <a:buFont typeface="Arial" panose="020B0604020202020204" pitchFamily="34" charset="0"/>
              <a:buNone/>
            </a:pPr>
            <a:endParaRPr lang="da-DK" dirty="0"/>
          </a:p>
        </p:txBody>
      </p:sp>
    </p:spTree>
    <p:extLst>
      <p:ext uri="{BB962C8B-B14F-4D97-AF65-F5344CB8AC3E}">
        <p14:creationId xmlns:p14="http://schemas.microsoft.com/office/powerpoint/2010/main" val="330678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D9D08-3311-3355-D78F-6C652FB1ACBA}"/>
              </a:ext>
            </a:extLst>
          </p:cNvPr>
          <p:cNvSpPr>
            <a:spLocks noGrp="1"/>
          </p:cNvSpPr>
          <p:nvPr>
            <p:ph type="title"/>
          </p:nvPr>
        </p:nvSpPr>
        <p:spPr>
          <a:xfrm>
            <a:off x="540000" y="797937"/>
            <a:ext cx="9199423" cy="1171656"/>
          </a:xfrm>
        </p:spPr>
        <p:txBody>
          <a:bodyPr vert="horz" lIns="0" tIns="0" rIns="0" bIns="0" rtlCol="0" anchor="b" anchorCtr="0">
            <a:normAutofit/>
          </a:bodyPr>
          <a:lstStyle/>
          <a:p>
            <a:r>
              <a:rPr lang="da-DK" sz="4400" kern="1200" dirty="0">
                <a:latin typeface="+mj-lt"/>
                <a:ea typeface="+mj-ea"/>
                <a:cs typeface="+mj-cs"/>
              </a:rPr>
              <a:t>Mejeriprodukter</a:t>
            </a:r>
            <a:br>
              <a:rPr lang="da-DK" sz="2500" kern="1200" dirty="0">
                <a:latin typeface="+mj-lt"/>
                <a:ea typeface="+mj-ea"/>
                <a:cs typeface="+mj-cs"/>
              </a:rPr>
            </a:br>
            <a:endParaRPr lang="da-DK" sz="2500" kern="1200" dirty="0">
              <a:latin typeface="+mj-lt"/>
              <a:ea typeface="+mj-ea"/>
              <a:cs typeface="+mj-cs"/>
            </a:endParaRPr>
          </a:p>
        </p:txBody>
      </p:sp>
      <p:sp>
        <p:nvSpPr>
          <p:cNvPr id="3" name="Pladsholder til sidefod 2">
            <a:extLst>
              <a:ext uri="{FF2B5EF4-FFF2-40B4-BE49-F238E27FC236}">
                <a16:creationId xmlns:a16="http://schemas.microsoft.com/office/drawing/2014/main" id="{D64F351F-FD2A-3829-C365-C5FE7E0C37A0}"/>
              </a:ext>
            </a:extLst>
          </p:cNvPr>
          <p:cNvSpPr>
            <a:spLocks noGrp="1"/>
          </p:cNvSpPr>
          <p:nvPr>
            <p:ph type="ftr" sz="quarter" idx="15"/>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ED996C0B-03FD-9A93-65B9-E73D510D72E2}"/>
              </a:ext>
            </a:extLst>
          </p:cNvPr>
          <p:cNvSpPr>
            <a:spLocks noGrp="1"/>
          </p:cNvSpPr>
          <p:nvPr>
            <p:ph type="sldNum" sz="quarter" idx="16"/>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17</a:t>
            </a:fld>
            <a:endParaRPr lang="da-DK"/>
          </a:p>
        </p:txBody>
      </p:sp>
      <p:sp>
        <p:nvSpPr>
          <p:cNvPr id="10" name="Tekstfelt 9">
            <a:extLst>
              <a:ext uri="{FF2B5EF4-FFF2-40B4-BE49-F238E27FC236}">
                <a16:creationId xmlns:a16="http://schemas.microsoft.com/office/drawing/2014/main" id="{6CBF9C01-5C31-A7E4-0096-4CCE6FA1BAA1}"/>
              </a:ext>
            </a:extLst>
          </p:cNvPr>
          <p:cNvSpPr txBox="1"/>
          <p:nvPr/>
        </p:nvSpPr>
        <p:spPr>
          <a:xfrm>
            <a:off x="6390000" y="2399890"/>
            <a:ext cx="5083200" cy="3931076"/>
          </a:xfrm>
          <a:prstGeom prst="rect">
            <a:avLst/>
          </a:prstGeom>
          <a:noFill/>
        </p:spPr>
        <p:txBody>
          <a:bodyPr wrap="square" anchor="ctr">
            <a:spAutoFit/>
          </a:bodyPr>
          <a:lstStyle/>
          <a:p>
            <a:pPr>
              <a:lnSpc>
                <a:spcPct val="150000"/>
              </a:lnSpc>
              <a:buClr>
                <a:srgbClr val="F74030"/>
              </a:buClr>
            </a:pPr>
            <a:r>
              <a:rPr lang="da-DK" b="1" dirty="0">
                <a:solidFill>
                  <a:srgbClr val="400000"/>
                </a:solidFill>
              </a:rPr>
              <a:t>Anbefaling:</a:t>
            </a:r>
          </a:p>
          <a:p>
            <a:pPr marL="285750" indent="-285750">
              <a:lnSpc>
                <a:spcPct val="150000"/>
              </a:lnSpc>
              <a:buClr>
                <a:srgbClr val="F74030"/>
              </a:buClr>
              <a:buFont typeface="Arial" panose="020B0604020202020204" pitchFamily="34" charset="0"/>
              <a:buChar char="•"/>
            </a:pPr>
            <a:r>
              <a:rPr lang="da-DK" dirty="0">
                <a:solidFill>
                  <a:srgbClr val="400000"/>
                </a:solidFill>
              </a:rPr>
              <a:t>Anbefaling </a:t>
            </a:r>
            <a:r>
              <a:rPr lang="da-DK" dirty="0">
                <a:solidFill>
                  <a:srgbClr val="F74030"/>
                </a:solidFill>
              </a:rPr>
              <a:t>350-500 ml. </a:t>
            </a:r>
            <a:r>
              <a:rPr lang="da-DK" dirty="0">
                <a:solidFill>
                  <a:srgbClr val="400000"/>
                </a:solidFill>
              </a:rPr>
              <a:t>fedtfattig mejeriprodukt dagligt</a:t>
            </a:r>
          </a:p>
          <a:p>
            <a:pPr marL="285750" indent="-285750">
              <a:buClr>
                <a:srgbClr val="F74030"/>
              </a:buClr>
              <a:buFont typeface="Arial" panose="020B0604020202020204" pitchFamily="34" charset="0"/>
              <a:buChar char="•"/>
            </a:pPr>
            <a:endParaRPr lang="en-US" sz="1800" dirty="0">
              <a:solidFill>
                <a:srgbClr val="400000"/>
              </a:solidFill>
              <a:effectLst/>
            </a:endParaRPr>
          </a:p>
          <a:p>
            <a:pPr marL="285750" indent="-285750">
              <a:lnSpc>
                <a:spcPct val="150000"/>
              </a:lnSpc>
              <a:buClr>
                <a:srgbClr val="F74030"/>
              </a:buClr>
              <a:buFont typeface="Arial" panose="020B0604020202020204" pitchFamily="34" charset="0"/>
              <a:buChar char="•"/>
            </a:pPr>
            <a:r>
              <a:rPr lang="en-US" sz="1800" dirty="0" err="1">
                <a:solidFill>
                  <a:srgbClr val="400000"/>
                </a:solidFill>
                <a:effectLst/>
              </a:rPr>
              <a:t>Fedtfattig</a:t>
            </a:r>
            <a:r>
              <a:rPr lang="en-US" sz="1800" dirty="0">
                <a:solidFill>
                  <a:srgbClr val="400000"/>
                </a:solidFill>
                <a:effectLst/>
              </a:rPr>
              <a:t> </a:t>
            </a:r>
            <a:r>
              <a:rPr lang="en-US" sz="1800" dirty="0" err="1">
                <a:solidFill>
                  <a:srgbClr val="400000"/>
                </a:solidFill>
                <a:effectLst/>
              </a:rPr>
              <a:t>mælk</a:t>
            </a:r>
            <a:r>
              <a:rPr lang="en-US" sz="1800" dirty="0">
                <a:solidFill>
                  <a:srgbClr val="400000"/>
                </a:solidFill>
                <a:effectLst/>
              </a:rPr>
              <a:t> og </a:t>
            </a:r>
            <a:r>
              <a:rPr lang="en-US" sz="1800" dirty="0" err="1">
                <a:solidFill>
                  <a:srgbClr val="400000"/>
                </a:solidFill>
                <a:effectLst/>
              </a:rPr>
              <a:t>mejeriprodukter</a:t>
            </a:r>
            <a:r>
              <a:rPr lang="en-US" sz="1800" dirty="0">
                <a:solidFill>
                  <a:srgbClr val="400000"/>
                </a:solidFill>
                <a:effectLst/>
              </a:rPr>
              <a:t> er </a:t>
            </a:r>
            <a:r>
              <a:rPr lang="en-US" sz="1800" dirty="0" err="1">
                <a:solidFill>
                  <a:srgbClr val="400000"/>
                </a:solidFill>
                <a:effectLst/>
              </a:rPr>
              <a:t>en</a:t>
            </a:r>
            <a:r>
              <a:rPr lang="en-US" sz="1800" dirty="0">
                <a:solidFill>
                  <a:srgbClr val="400000"/>
                </a:solidFill>
                <a:effectLst/>
              </a:rPr>
              <a:t> </a:t>
            </a:r>
            <a:r>
              <a:rPr lang="en-US" sz="1800" dirty="0" err="1">
                <a:solidFill>
                  <a:srgbClr val="400000"/>
                </a:solidFill>
                <a:effectLst/>
              </a:rPr>
              <a:t>vigtigt</a:t>
            </a:r>
            <a:r>
              <a:rPr lang="en-US" sz="1800" dirty="0">
                <a:solidFill>
                  <a:srgbClr val="400000"/>
                </a:solidFill>
                <a:effectLst/>
              </a:rPr>
              <a:t> del </a:t>
            </a:r>
            <a:r>
              <a:rPr lang="en-US" sz="1800" dirty="0" err="1">
                <a:solidFill>
                  <a:srgbClr val="400000"/>
                </a:solidFill>
                <a:effectLst/>
              </a:rPr>
              <a:t>af</a:t>
            </a:r>
            <a:r>
              <a:rPr lang="en-US" sz="1800" dirty="0">
                <a:solidFill>
                  <a:srgbClr val="400000"/>
                </a:solidFill>
                <a:effectLst/>
              </a:rPr>
              <a:t> DASH-</a:t>
            </a:r>
            <a:r>
              <a:rPr lang="en-US" sz="1800" dirty="0" err="1">
                <a:solidFill>
                  <a:srgbClr val="400000"/>
                </a:solidFill>
                <a:effectLst/>
              </a:rPr>
              <a:t>diæt</a:t>
            </a:r>
            <a:endParaRPr lang="en-US" sz="1800" dirty="0">
              <a:solidFill>
                <a:srgbClr val="400000"/>
              </a:solidFill>
              <a:effectLst/>
            </a:endParaRPr>
          </a:p>
          <a:p>
            <a:pPr marL="285750" indent="-285750">
              <a:buClr>
                <a:srgbClr val="F74030"/>
              </a:buClr>
              <a:buFont typeface="Arial" panose="020B0604020202020204" pitchFamily="34" charset="0"/>
              <a:buChar char="•"/>
            </a:pPr>
            <a:endParaRPr lang="en-US" dirty="0">
              <a:solidFill>
                <a:srgbClr val="400000"/>
              </a:solidFill>
            </a:endParaRPr>
          </a:p>
          <a:p>
            <a:pPr marL="285750" indent="-285750">
              <a:lnSpc>
                <a:spcPct val="150000"/>
              </a:lnSpc>
              <a:buClr>
                <a:srgbClr val="F74030"/>
              </a:buClr>
              <a:buFont typeface="Arial" panose="020B0604020202020204" pitchFamily="34" charset="0"/>
              <a:buChar char="•"/>
            </a:pPr>
            <a:r>
              <a:rPr lang="en-US" sz="1800" dirty="0" err="1">
                <a:solidFill>
                  <a:srgbClr val="400000"/>
                </a:solidFill>
                <a:effectLst/>
              </a:rPr>
              <a:t>Årsagen</a:t>
            </a:r>
            <a:r>
              <a:rPr lang="en-US" sz="1800" dirty="0">
                <a:solidFill>
                  <a:srgbClr val="400000"/>
                </a:solidFill>
                <a:effectLst/>
              </a:rPr>
              <a:t> </a:t>
            </a:r>
            <a:r>
              <a:rPr lang="en-US" sz="1800" dirty="0" err="1">
                <a:solidFill>
                  <a:srgbClr val="400000"/>
                </a:solidFill>
                <a:effectLst/>
              </a:rPr>
              <a:t>til</a:t>
            </a:r>
            <a:r>
              <a:rPr lang="en-US" sz="1800" dirty="0">
                <a:solidFill>
                  <a:srgbClr val="400000"/>
                </a:solidFill>
                <a:effectLst/>
              </a:rPr>
              <a:t> den </a:t>
            </a:r>
            <a:r>
              <a:rPr lang="en-US" sz="1800" dirty="0" err="1">
                <a:solidFill>
                  <a:srgbClr val="400000"/>
                </a:solidFill>
                <a:effectLst/>
              </a:rPr>
              <a:t>blodtrykssænkende</a:t>
            </a:r>
            <a:r>
              <a:rPr lang="en-US" sz="1800" dirty="0">
                <a:solidFill>
                  <a:srgbClr val="400000"/>
                </a:solidFill>
                <a:effectLst/>
              </a:rPr>
              <a:t> </a:t>
            </a:r>
            <a:r>
              <a:rPr lang="en-US" sz="1800" dirty="0" err="1">
                <a:solidFill>
                  <a:srgbClr val="400000"/>
                </a:solidFill>
                <a:effectLst/>
              </a:rPr>
              <a:t>effekt</a:t>
            </a:r>
            <a:r>
              <a:rPr lang="en-US" sz="1800" dirty="0">
                <a:solidFill>
                  <a:srgbClr val="400000"/>
                </a:solidFill>
                <a:effectLst/>
              </a:rPr>
              <a:t> er </a:t>
            </a:r>
            <a:r>
              <a:rPr lang="en-US" sz="1800" dirty="0" err="1">
                <a:solidFill>
                  <a:srgbClr val="400000"/>
                </a:solidFill>
                <a:effectLst/>
              </a:rPr>
              <a:t>endnu</a:t>
            </a:r>
            <a:r>
              <a:rPr lang="en-US" sz="1800" dirty="0">
                <a:solidFill>
                  <a:srgbClr val="400000"/>
                </a:solidFill>
                <a:effectLst/>
              </a:rPr>
              <a:t> </a:t>
            </a:r>
            <a:r>
              <a:rPr lang="en-US" sz="1800" dirty="0" err="1">
                <a:solidFill>
                  <a:srgbClr val="400000"/>
                </a:solidFill>
                <a:effectLst/>
              </a:rPr>
              <a:t>ikke</a:t>
            </a:r>
            <a:r>
              <a:rPr lang="en-US" sz="1800" dirty="0">
                <a:solidFill>
                  <a:srgbClr val="400000"/>
                </a:solidFill>
                <a:effectLst/>
              </a:rPr>
              <a:t> </a:t>
            </a:r>
            <a:r>
              <a:rPr lang="en-US" sz="1800" dirty="0" err="1">
                <a:solidFill>
                  <a:srgbClr val="400000"/>
                </a:solidFill>
                <a:effectLst/>
              </a:rPr>
              <a:t>klarlagt</a:t>
            </a:r>
            <a:r>
              <a:rPr lang="en-US" sz="1800" dirty="0">
                <a:solidFill>
                  <a:srgbClr val="400000"/>
                </a:solidFill>
                <a:effectLst/>
              </a:rPr>
              <a:t> </a:t>
            </a:r>
          </a:p>
          <a:p>
            <a:pPr marL="285750" indent="-285750">
              <a:lnSpc>
                <a:spcPct val="150000"/>
              </a:lnSpc>
              <a:buClr>
                <a:srgbClr val="F74030"/>
              </a:buClr>
              <a:buFont typeface="Arial" panose="020B0604020202020204" pitchFamily="34" charset="0"/>
              <a:buChar char="•"/>
            </a:pPr>
            <a:endParaRPr lang="en-US" sz="1800" dirty="0">
              <a:effectLst/>
            </a:endParaRPr>
          </a:p>
        </p:txBody>
      </p:sp>
      <p:pic>
        <p:nvPicPr>
          <p:cNvPr id="12" name="Billede 11" descr="glas mælk">
            <a:extLst>
              <a:ext uri="{FF2B5EF4-FFF2-40B4-BE49-F238E27FC236}">
                <a16:creationId xmlns:a16="http://schemas.microsoft.com/office/drawing/2014/main" id="{0DF3DFD3-BBC6-EBAB-215C-D34C8C30770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917553" y="2232856"/>
            <a:ext cx="4709693" cy="4265144"/>
          </a:xfrm>
          <a:prstGeom prst="rect">
            <a:avLst/>
          </a:prstGeom>
        </p:spPr>
      </p:pic>
      <p:sp>
        <p:nvSpPr>
          <p:cNvPr id="14" name="Rutediagram: Forbindelse 13">
            <a:extLst>
              <a:ext uri="{FF2B5EF4-FFF2-40B4-BE49-F238E27FC236}">
                <a16:creationId xmlns:a16="http://schemas.microsoft.com/office/drawing/2014/main" id="{123854D9-EE82-E2B4-4EF6-6A80CB938FD9}"/>
              </a:ext>
            </a:extLst>
          </p:cNvPr>
          <p:cNvSpPr/>
          <p:nvPr/>
        </p:nvSpPr>
        <p:spPr>
          <a:xfrm rot="802253">
            <a:off x="9422527" y="439133"/>
            <a:ext cx="2524320" cy="2416101"/>
          </a:xfrm>
          <a:prstGeom prst="flowChartConnector">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dirty="0"/>
              <a:t>Fedtfattig mælk og mejeriprodukter sænker blodtrykket</a:t>
            </a:r>
            <a:endParaRPr lang="da-DK" sz="1600" noProof="0" dirty="0" err="1"/>
          </a:p>
        </p:txBody>
      </p:sp>
    </p:spTree>
    <p:extLst>
      <p:ext uri="{BB962C8B-B14F-4D97-AF65-F5344CB8AC3E}">
        <p14:creationId xmlns:p14="http://schemas.microsoft.com/office/powerpoint/2010/main" val="298979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5822CE-34F2-5189-0B07-9E57E71FA3C0}"/>
              </a:ext>
            </a:extLst>
          </p:cNvPr>
          <p:cNvSpPr>
            <a:spLocks noGrp="1"/>
          </p:cNvSpPr>
          <p:nvPr>
            <p:ph type="title"/>
          </p:nvPr>
        </p:nvSpPr>
        <p:spPr>
          <a:xfrm>
            <a:off x="540000" y="669544"/>
            <a:ext cx="4971800" cy="1171656"/>
          </a:xfrm>
        </p:spPr>
        <p:txBody>
          <a:bodyPr/>
          <a:lstStyle/>
          <a:p>
            <a:r>
              <a:rPr lang="da-DK" dirty="0">
                <a:solidFill>
                  <a:srgbClr val="400000"/>
                </a:solidFill>
              </a:rPr>
              <a:t>Sænk blodtrykket – spis mindre</a:t>
            </a:r>
            <a:endParaRPr lang="en-US" dirty="0">
              <a:solidFill>
                <a:srgbClr val="400000"/>
              </a:solidFill>
            </a:endParaRPr>
          </a:p>
        </p:txBody>
      </p:sp>
      <p:sp>
        <p:nvSpPr>
          <p:cNvPr id="2" name="Pladsholder til sidefod 1">
            <a:extLst>
              <a:ext uri="{FF2B5EF4-FFF2-40B4-BE49-F238E27FC236}">
                <a16:creationId xmlns:a16="http://schemas.microsoft.com/office/drawing/2014/main" id="{FE24BAD1-FC7A-3A89-80AA-07C31DB66325}"/>
              </a:ext>
            </a:extLst>
          </p:cNvPr>
          <p:cNvSpPr>
            <a:spLocks noGrp="1"/>
          </p:cNvSpPr>
          <p:nvPr>
            <p:ph type="ftr" sz="quarter" idx="15"/>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3" name="Pladsholder til slidenummer 2">
            <a:extLst>
              <a:ext uri="{FF2B5EF4-FFF2-40B4-BE49-F238E27FC236}">
                <a16:creationId xmlns:a16="http://schemas.microsoft.com/office/drawing/2014/main" id="{2759C301-3CCE-2639-0169-868ED3970709}"/>
              </a:ext>
            </a:extLst>
          </p:cNvPr>
          <p:cNvSpPr>
            <a:spLocks noGrp="1"/>
          </p:cNvSpPr>
          <p:nvPr>
            <p:ph type="sldNum" sz="quarter" idx="16"/>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18</a:t>
            </a:fld>
            <a:endParaRPr lang="da-DK"/>
          </a:p>
        </p:txBody>
      </p:sp>
      <p:graphicFrame>
        <p:nvGraphicFramePr>
          <p:cNvPr id="7" name="Tekstfelt 4">
            <a:extLst>
              <a:ext uri="{FF2B5EF4-FFF2-40B4-BE49-F238E27FC236}">
                <a16:creationId xmlns:a16="http://schemas.microsoft.com/office/drawing/2014/main" id="{F8C910CF-4A62-2CF3-D129-672D80DB4795}"/>
              </a:ext>
            </a:extLst>
          </p:cNvPr>
          <p:cNvGraphicFramePr/>
          <p:nvPr/>
        </p:nvGraphicFramePr>
        <p:xfrm>
          <a:off x="540000" y="2524125"/>
          <a:ext cx="11113200" cy="379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fik 15" descr="Hjerte med massiv udfyldning">
            <a:extLst>
              <a:ext uri="{FF2B5EF4-FFF2-40B4-BE49-F238E27FC236}">
                <a16:creationId xmlns:a16="http://schemas.microsoft.com/office/drawing/2014/main" id="{29B94ABD-8F46-40EB-00F5-88270DCFF8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5250" y="335785"/>
            <a:ext cx="3997150" cy="3997150"/>
          </a:xfrm>
          <a:prstGeom prst="rect">
            <a:avLst/>
          </a:prstGeom>
        </p:spPr>
      </p:pic>
      <p:sp>
        <p:nvSpPr>
          <p:cNvPr id="17" name="Tekstfelt 16">
            <a:extLst>
              <a:ext uri="{FF2B5EF4-FFF2-40B4-BE49-F238E27FC236}">
                <a16:creationId xmlns:a16="http://schemas.microsoft.com/office/drawing/2014/main" id="{2811B4DE-FED3-539A-06FC-66B6F9DBA0DD}"/>
              </a:ext>
            </a:extLst>
          </p:cNvPr>
          <p:cNvSpPr txBox="1"/>
          <p:nvPr/>
        </p:nvSpPr>
        <p:spPr>
          <a:xfrm>
            <a:off x="8563225" y="1841200"/>
            <a:ext cx="1441200" cy="830997"/>
          </a:xfrm>
          <a:prstGeom prst="rect">
            <a:avLst/>
          </a:prstGeom>
          <a:noFill/>
        </p:spPr>
        <p:txBody>
          <a:bodyPr wrap="square" lIns="0" tIns="0" rIns="0" bIns="0" rtlCol="0">
            <a:spAutoFit/>
          </a:bodyPr>
          <a:lstStyle/>
          <a:p>
            <a:pPr algn="ctr"/>
            <a:r>
              <a:rPr lang="da-DK" dirty="0">
                <a:solidFill>
                  <a:schemeClr val="bg1"/>
                </a:solidFill>
                <a:latin typeface="+mj-lt"/>
              </a:rPr>
              <a:t>Et hjertesundt valg</a:t>
            </a:r>
          </a:p>
        </p:txBody>
      </p:sp>
    </p:spTree>
    <p:extLst>
      <p:ext uri="{BB962C8B-B14F-4D97-AF65-F5344CB8AC3E}">
        <p14:creationId xmlns:p14="http://schemas.microsoft.com/office/powerpoint/2010/main" val="205487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D72E7-B2F5-B386-6D98-38BFBC70695E}"/>
              </a:ext>
            </a:extLst>
          </p:cNvPr>
          <p:cNvSpPr>
            <a:spLocks noGrp="1"/>
          </p:cNvSpPr>
          <p:nvPr>
            <p:ph type="title"/>
          </p:nvPr>
        </p:nvSpPr>
        <p:spPr/>
        <p:txBody>
          <a:bodyPr/>
          <a:lstStyle/>
          <a:p>
            <a:r>
              <a:rPr lang="da-DK" dirty="0"/>
              <a:t>Udskift </a:t>
            </a:r>
            <a:r>
              <a:rPr lang="da-DK" dirty="0">
                <a:solidFill>
                  <a:srgbClr val="F74030"/>
                </a:solidFill>
              </a:rPr>
              <a:t>mættet</a:t>
            </a:r>
            <a:r>
              <a:rPr lang="da-DK" dirty="0"/>
              <a:t> fedt</a:t>
            </a:r>
            <a:br>
              <a:rPr lang="da-DK" dirty="0"/>
            </a:br>
            <a:r>
              <a:rPr lang="da-DK" dirty="0"/>
              <a:t>med </a:t>
            </a:r>
            <a:r>
              <a:rPr lang="da-DK" dirty="0">
                <a:solidFill>
                  <a:srgbClr val="00B050"/>
                </a:solidFill>
              </a:rPr>
              <a:t>umættet</a:t>
            </a:r>
            <a:r>
              <a:rPr lang="da-DK" dirty="0"/>
              <a:t> fedt </a:t>
            </a:r>
          </a:p>
        </p:txBody>
      </p:sp>
      <p:sp>
        <p:nvSpPr>
          <p:cNvPr id="3" name="Pladsholder til sidefod 2">
            <a:extLst>
              <a:ext uri="{FF2B5EF4-FFF2-40B4-BE49-F238E27FC236}">
                <a16:creationId xmlns:a16="http://schemas.microsoft.com/office/drawing/2014/main" id="{D9EE9C50-8360-5AD6-7683-F5D552B0895D}"/>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6140ED6-859D-0D41-C904-C8979317F162}"/>
              </a:ext>
            </a:extLst>
          </p:cNvPr>
          <p:cNvSpPr>
            <a:spLocks noGrp="1"/>
          </p:cNvSpPr>
          <p:nvPr>
            <p:ph type="sldNum" sz="quarter" idx="12"/>
          </p:nvPr>
        </p:nvSpPr>
        <p:spPr/>
        <p:txBody>
          <a:bodyPr/>
          <a:lstStyle/>
          <a:p>
            <a:fld id="{24C8C45C-947F-4981-8B3F-4F32E973C901}" type="slidenum">
              <a:rPr lang="da-DK" smtClean="0"/>
              <a:pPr/>
              <a:t>19</a:t>
            </a:fld>
            <a:endParaRPr lang="da-DK" dirty="0"/>
          </a:p>
        </p:txBody>
      </p:sp>
      <p:pic>
        <p:nvPicPr>
          <p:cNvPr id="8" name="Billede 7">
            <a:extLst>
              <a:ext uri="{FF2B5EF4-FFF2-40B4-BE49-F238E27FC236}">
                <a16:creationId xmlns:a16="http://schemas.microsoft.com/office/drawing/2014/main" id="{1F71C353-A32F-9825-8FDC-7FF53F72EFA7}"/>
              </a:ext>
            </a:extLst>
          </p:cNvPr>
          <p:cNvPicPr>
            <a:picLocks noChangeAspect="1"/>
          </p:cNvPicPr>
          <p:nvPr/>
        </p:nvPicPr>
        <p:blipFill rotWithShape="1">
          <a:blip r:embed="rId3">
            <a:extLst>
              <a:ext uri="{28A0092B-C50C-407E-A947-70E740481C1C}">
                <a14:useLocalDpi xmlns:a14="http://schemas.microsoft.com/office/drawing/2010/main" val="0"/>
              </a:ext>
            </a:extLst>
          </a:blip>
          <a:srcRect l="3580" t="548" r="-1" b="-368"/>
          <a:stretch>
            <a:fillRect/>
          </a:stretch>
        </p:blipFill>
        <p:spPr>
          <a:xfrm>
            <a:off x="711200" y="4127500"/>
            <a:ext cx="4611017" cy="1939853"/>
          </a:xfrm>
          <a:prstGeom prst="flowChartAlternateProcess">
            <a:avLst/>
          </a:prstGeom>
        </p:spPr>
      </p:pic>
      <p:pic>
        <p:nvPicPr>
          <p:cNvPr id="10" name="Billede 9">
            <a:extLst>
              <a:ext uri="{FF2B5EF4-FFF2-40B4-BE49-F238E27FC236}">
                <a16:creationId xmlns:a16="http://schemas.microsoft.com/office/drawing/2014/main" id="{001BC436-AB86-C057-999D-807FBCDD1261}"/>
              </a:ext>
            </a:extLst>
          </p:cNvPr>
          <p:cNvPicPr>
            <a:picLocks noChangeAspect="1"/>
          </p:cNvPicPr>
          <p:nvPr/>
        </p:nvPicPr>
        <p:blipFill>
          <a:blip r:embed="rId4">
            <a:extLst>
              <a:ext uri="{28A0092B-C50C-407E-A947-70E740481C1C}">
                <a14:useLocalDpi xmlns:a14="http://schemas.microsoft.com/office/drawing/2010/main" val="0"/>
              </a:ext>
            </a:extLst>
          </a:blip>
          <a:srcRect l="4372" t="-32894" r="-9016" b="3435"/>
          <a:stretch>
            <a:fillRect/>
          </a:stretch>
        </p:blipFill>
        <p:spPr>
          <a:xfrm>
            <a:off x="6878688" y="2781300"/>
            <a:ext cx="5313312" cy="3194200"/>
          </a:xfrm>
          <a:prstGeom prst="rtTriangle">
            <a:avLst/>
          </a:prstGeom>
        </p:spPr>
      </p:pic>
      <p:pic>
        <p:nvPicPr>
          <p:cNvPr id="15" name="Pladsholder til indhold 13" descr="Pil ned med massiv udfyldning">
            <a:extLst>
              <a:ext uri="{FF2B5EF4-FFF2-40B4-BE49-F238E27FC236}">
                <a16:creationId xmlns:a16="http://schemas.microsoft.com/office/drawing/2014/main" id="{C7E8B3D1-ABDF-F856-6C2A-30D88D1EB3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606592" y="5088538"/>
            <a:ext cx="978815" cy="978815"/>
          </a:xfrm>
          <a:prstGeom prst="rect">
            <a:avLst/>
          </a:prstGeom>
        </p:spPr>
      </p:pic>
      <p:pic>
        <p:nvPicPr>
          <p:cNvPr id="16" name="Pladsholder til indhold 13" descr="Pil ned med massiv udfyldning">
            <a:extLst>
              <a:ext uri="{FF2B5EF4-FFF2-40B4-BE49-F238E27FC236}">
                <a16:creationId xmlns:a16="http://schemas.microsoft.com/office/drawing/2014/main" id="{61771943-0931-7A4E-715B-D3D19AD718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606592" y="4726139"/>
            <a:ext cx="987721" cy="987721"/>
          </a:xfrm>
          <a:prstGeom prst="rect">
            <a:avLst/>
          </a:prstGeom>
        </p:spPr>
      </p:pic>
      <p:sp>
        <p:nvSpPr>
          <p:cNvPr id="18" name="Rutediagram: Forbindelse 17">
            <a:extLst>
              <a:ext uri="{FF2B5EF4-FFF2-40B4-BE49-F238E27FC236}">
                <a16:creationId xmlns:a16="http://schemas.microsoft.com/office/drawing/2014/main" id="{E00601CF-5B09-68A9-AD14-5876387005B2}"/>
              </a:ext>
            </a:extLst>
          </p:cNvPr>
          <p:cNvSpPr/>
          <p:nvPr/>
        </p:nvSpPr>
        <p:spPr>
          <a:xfrm>
            <a:off x="6741042" y="882501"/>
            <a:ext cx="2275367" cy="2296634"/>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buClr>
                <a:srgbClr val="F74030"/>
              </a:buClr>
            </a:pPr>
            <a:r>
              <a:rPr lang="da-DK" sz="1500" dirty="0">
                <a:solidFill>
                  <a:srgbClr val="400000"/>
                </a:solidFill>
              </a:rPr>
              <a:t>Det handler om typen af fedt og ikke mængden af fedt</a:t>
            </a:r>
          </a:p>
        </p:txBody>
      </p:sp>
      <p:sp>
        <p:nvSpPr>
          <p:cNvPr id="19" name="Rutediagram: Forbindelse 18">
            <a:extLst>
              <a:ext uri="{FF2B5EF4-FFF2-40B4-BE49-F238E27FC236}">
                <a16:creationId xmlns:a16="http://schemas.microsoft.com/office/drawing/2014/main" id="{3C5A61F3-38BA-8D8B-6B01-4B6184C0DC73}"/>
              </a:ext>
            </a:extLst>
          </p:cNvPr>
          <p:cNvSpPr/>
          <p:nvPr/>
        </p:nvSpPr>
        <p:spPr>
          <a:xfrm>
            <a:off x="8730001" y="466345"/>
            <a:ext cx="2508000" cy="2467319"/>
          </a:xfrm>
          <a:prstGeom prst="flowChartConnector">
            <a:avLst/>
          </a:prstGeom>
          <a:solidFill>
            <a:srgbClr val="CFAAF6"/>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buClr>
                <a:srgbClr val="F74030"/>
              </a:buClr>
            </a:pPr>
            <a:r>
              <a:rPr lang="da-DK" sz="1500" dirty="0">
                <a:solidFill>
                  <a:srgbClr val="400000"/>
                </a:solidFill>
              </a:rPr>
              <a:t>Gevinsten opnås når mættet fedt erstattes med umættet fedt og fuldkorn </a:t>
            </a:r>
          </a:p>
        </p:txBody>
      </p:sp>
      <p:sp>
        <p:nvSpPr>
          <p:cNvPr id="20" name="Tekstfelt 19">
            <a:extLst>
              <a:ext uri="{FF2B5EF4-FFF2-40B4-BE49-F238E27FC236}">
                <a16:creationId xmlns:a16="http://schemas.microsoft.com/office/drawing/2014/main" id="{7801BBF3-906E-86DA-3BF5-D9C8C3CFAA40}"/>
              </a:ext>
            </a:extLst>
          </p:cNvPr>
          <p:cNvSpPr txBox="1"/>
          <p:nvPr/>
        </p:nvSpPr>
        <p:spPr>
          <a:xfrm>
            <a:off x="2190309" y="6145435"/>
            <a:ext cx="1307804" cy="246221"/>
          </a:xfrm>
          <a:prstGeom prst="rect">
            <a:avLst/>
          </a:prstGeom>
          <a:noFill/>
        </p:spPr>
        <p:txBody>
          <a:bodyPr wrap="square" lIns="0" tIns="0" rIns="0" bIns="0" rtlCol="0">
            <a:spAutoFit/>
          </a:bodyPr>
          <a:lstStyle/>
          <a:p>
            <a:pPr algn="l"/>
            <a:r>
              <a:rPr lang="da-DK" sz="1600" dirty="0">
                <a:solidFill>
                  <a:srgbClr val="F74030"/>
                </a:solidFill>
              </a:rPr>
              <a:t>Spis mindre</a:t>
            </a:r>
          </a:p>
        </p:txBody>
      </p:sp>
      <p:sp>
        <p:nvSpPr>
          <p:cNvPr id="21" name="Tekstfelt 20">
            <a:extLst>
              <a:ext uri="{FF2B5EF4-FFF2-40B4-BE49-F238E27FC236}">
                <a16:creationId xmlns:a16="http://schemas.microsoft.com/office/drawing/2014/main" id="{71649F26-B425-44CA-2B8D-3041C137A000}"/>
              </a:ext>
            </a:extLst>
          </p:cNvPr>
          <p:cNvSpPr txBox="1"/>
          <p:nvPr/>
        </p:nvSpPr>
        <p:spPr>
          <a:xfrm>
            <a:off x="8190616" y="6145434"/>
            <a:ext cx="1307804" cy="246221"/>
          </a:xfrm>
          <a:prstGeom prst="rect">
            <a:avLst/>
          </a:prstGeom>
          <a:noFill/>
        </p:spPr>
        <p:txBody>
          <a:bodyPr wrap="square" lIns="0" tIns="0" rIns="0" bIns="0" rtlCol="0">
            <a:spAutoFit/>
          </a:bodyPr>
          <a:lstStyle/>
          <a:p>
            <a:pPr algn="l"/>
            <a:r>
              <a:rPr lang="da-DK" sz="1600" dirty="0">
                <a:solidFill>
                  <a:srgbClr val="00B050"/>
                </a:solidFill>
              </a:rPr>
              <a:t>Spis mere</a:t>
            </a:r>
          </a:p>
        </p:txBody>
      </p:sp>
    </p:spTree>
    <p:extLst>
      <p:ext uri="{BB962C8B-B14F-4D97-AF65-F5344CB8AC3E}">
        <p14:creationId xmlns:p14="http://schemas.microsoft.com/office/powerpoint/2010/main" val="317420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descr="Et billede, der indeholder person, Medicinsk udstyr, sundhedsvæsen, lægeundersøgelse/medicin&#10;&#10;AI-genereret indhold kan være ukorrekt.">
            <a:extLst>
              <a:ext uri="{FF2B5EF4-FFF2-40B4-BE49-F238E27FC236}">
                <a16:creationId xmlns:a16="http://schemas.microsoft.com/office/drawing/2014/main" id="{AF720D54-109C-58F8-CBE8-F17C4E415280}"/>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1" y="-1"/>
            <a:ext cx="6094800" cy="6858000"/>
          </a:xfrm>
          <a:noFill/>
        </p:spPr>
      </p:pic>
      <p:sp>
        <p:nvSpPr>
          <p:cNvPr id="14" name="Title 4">
            <a:extLst>
              <a:ext uri="{FF2B5EF4-FFF2-40B4-BE49-F238E27FC236}">
                <a16:creationId xmlns:a16="http://schemas.microsoft.com/office/drawing/2014/main" id="{E2CD58EA-E55E-DFF3-4EF9-619D01A584C3}"/>
              </a:ext>
            </a:extLst>
          </p:cNvPr>
          <p:cNvSpPr>
            <a:spLocks noGrp="1"/>
          </p:cNvSpPr>
          <p:nvPr>
            <p:ph type="title"/>
          </p:nvPr>
        </p:nvSpPr>
        <p:spPr>
          <a:xfrm>
            <a:off x="6634800" y="543599"/>
            <a:ext cx="5014900" cy="1239481"/>
          </a:xfrm>
        </p:spPr>
        <p:txBody>
          <a:bodyPr/>
          <a:lstStyle/>
          <a:p>
            <a:r>
              <a:rPr lang="da-DK" dirty="0"/>
              <a:t>Nøgletal</a:t>
            </a:r>
            <a:endParaRPr lang="en-US" dirty="0"/>
          </a:p>
        </p:txBody>
      </p:sp>
      <p:sp>
        <p:nvSpPr>
          <p:cNvPr id="16" name="Text Placeholder 5">
            <a:extLst>
              <a:ext uri="{FF2B5EF4-FFF2-40B4-BE49-F238E27FC236}">
                <a16:creationId xmlns:a16="http://schemas.microsoft.com/office/drawing/2014/main" id="{553F97E5-DE93-39D3-F970-AE6E12A6A220}"/>
              </a:ext>
            </a:extLst>
          </p:cNvPr>
          <p:cNvSpPr>
            <a:spLocks noGrp="1"/>
          </p:cNvSpPr>
          <p:nvPr>
            <p:ph type="body" sz="quarter" idx="19"/>
          </p:nvPr>
        </p:nvSpPr>
        <p:spPr>
          <a:xfrm>
            <a:off x="6634800" y="2514600"/>
            <a:ext cx="5172390" cy="3403800"/>
          </a:xfrm>
        </p:spPr>
        <p:txBody>
          <a:bodyPr/>
          <a:lstStyle/>
          <a:p>
            <a:pPr marL="285750" indent="-285750">
              <a:lnSpc>
                <a:spcPts val="2500"/>
              </a:lnSpc>
              <a:buClr>
                <a:srgbClr val="F74030"/>
              </a:buClr>
              <a:buFont typeface="Arial" panose="020B0604020202020204" pitchFamily="34" charset="0"/>
              <a:buChar char="•"/>
            </a:pPr>
            <a:r>
              <a:rPr lang="da-DK" dirty="0">
                <a:solidFill>
                  <a:srgbClr val="400000"/>
                </a:solidFill>
              </a:rPr>
              <a:t>Forhøjet blodtryk er en af hovedårsagerne til hjerte-kar-sygdomme og nyresygdom på globalt plan</a:t>
            </a:r>
            <a:br>
              <a:rPr lang="da-DK" dirty="0">
                <a:solidFill>
                  <a:srgbClr val="400000"/>
                </a:solidFill>
              </a:rPr>
            </a:br>
            <a:endParaRPr lang="da-DK" dirty="0">
              <a:solidFill>
                <a:srgbClr val="400000"/>
              </a:solidFill>
            </a:endParaRPr>
          </a:p>
          <a:p>
            <a:pPr marL="285750" indent="-285750">
              <a:lnSpc>
                <a:spcPts val="2500"/>
              </a:lnSpc>
              <a:buClr>
                <a:srgbClr val="F74030"/>
              </a:buClr>
              <a:buFont typeface="Arial" panose="020B0604020202020204" pitchFamily="34" charset="0"/>
              <a:buChar char="•"/>
            </a:pPr>
            <a:r>
              <a:rPr lang="da-DK" dirty="0">
                <a:solidFill>
                  <a:srgbClr val="400000"/>
                </a:solidFill>
              </a:rPr>
              <a:t>I aldersgruppen 20-79 år har 1.500.000 personer af forhøjet blodtryk.</a:t>
            </a:r>
            <a:br>
              <a:rPr lang="da-DK" dirty="0">
                <a:solidFill>
                  <a:srgbClr val="400000"/>
                </a:solidFill>
              </a:rPr>
            </a:br>
            <a:endParaRPr lang="da-DK" dirty="0">
              <a:solidFill>
                <a:srgbClr val="400000"/>
              </a:solidFill>
            </a:endParaRPr>
          </a:p>
          <a:p>
            <a:pPr marL="285750" indent="-285750">
              <a:lnSpc>
                <a:spcPts val="2500"/>
              </a:lnSpc>
              <a:buClr>
                <a:srgbClr val="F74030"/>
              </a:buClr>
              <a:buFont typeface="Arial" panose="020B0604020202020204" pitchFamily="34" charset="0"/>
              <a:buChar char="•"/>
            </a:pPr>
            <a:r>
              <a:rPr lang="da-DK" dirty="0">
                <a:solidFill>
                  <a:srgbClr val="400000"/>
                </a:solidFill>
              </a:rPr>
              <a:t>Risikoen for forhøjet blodtryk stiger betydeligt med alder, rygning og overvægt</a:t>
            </a:r>
          </a:p>
          <a:p>
            <a:endParaRPr lang="en-US" dirty="0"/>
          </a:p>
        </p:txBody>
      </p:sp>
      <p:sp>
        <p:nvSpPr>
          <p:cNvPr id="18" name="Subtitle 6">
            <a:extLst>
              <a:ext uri="{FF2B5EF4-FFF2-40B4-BE49-F238E27FC236}">
                <a16:creationId xmlns:a16="http://schemas.microsoft.com/office/drawing/2014/main" id="{05C823FE-234E-90EE-6C1B-5CE9429BF679}"/>
              </a:ext>
            </a:extLst>
          </p:cNvPr>
          <p:cNvSpPr>
            <a:spLocks noGrp="1"/>
          </p:cNvSpPr>
          <p:nvPr>
            <p:ph type="subTitle" idx="13"/>
          </p:nvPr>
        </p:nvSpPr>
        <p:spPr>
          <a:xfrm>
            <a:off x="6634801" y="6146974"/>
            <a:ext cx="5015862" cy="324000"/>
          </a:xfrm>
        </p:spPr>
        <p:txBody>
          <a:bodyPr/>
          <a:lstStyle/>
          <a:p>
            <a:endParaRPr lang="en-US"/>
          </a:p>
        </p:txBody>
      </p:sp>
      <p:sp>
        <p:nvSpPr>
          <p:cNvPr id="2" name="Footer Placeholder 1">
            <a:extLst>
              <a:ext uri="{FF2B5EF4-FFF2-40B4-BE49-F238E27FC236}">
                <a16:creationId xmlns:a16="http://schemas.microsoft.com/office/drawing/2014/main" id="{20E2A21B-1357-C2D8-C482-F55C68B605A6}"/>
              </a:ext>
            </a:extLst>
          </p:cNvPr>
          <p:cNvSpPr>
            <a:spLocks noGrp="1"/>
          </p:cNvSpPr>
          <p:nvPr>
            <p:ph type="ftr" sz="quarter" idx="16"/>
          </p:nvPr>
        </p:nvSpPr>
        <p:spPr/>
        <p:txBody>
          <a:bodyPr/>
          <a:lstStyle/>
          <a:p>
            <a:pPr>
              <a:spcAft>
                <a:spcPts val="600"/>
              </a:spcAft>
            </a:pPr>
            <a:r>
              <a:rPr lang="da-DK" dirty="0"/>
              <a:t>Hjerteforeningen</a:t>
            </a:r>
            <a:endParaRPr lang="da-DK"/>
          </a:p>
        </p:txBody>
      </p:sp>
      <p:sp>
        <p:nvSpPr>
          <p:cNvPr id="3" name="Slide Number Placeholder 2">
            <a:extLst>
              <a:ext uri="{FF2B5EF4-FFF2-40B4-BE49-F238E27FC236}">
                <a16:creationId xmlns:a16="http://schemas.microsoft.com/office/drawing/2014/main" id="{0FF65B17-65EB-E599-0455-5E4406BA42DA}"/>
              </a:ext>
            </a:extLst>
          </p:cNvPr>
          <p:cNvSpPr>
            <a:spLocks noGrp="1"/>
          </p:cNvSpPr>
          <p:nvPr>
            <p:ph type="sldNum" sz="quarter" idx="20"/>
          </p:nvPr>
        </p:nvSpPr>
        <p:spPr/>
        <p:txBody>
          <a:bodyPr/>
          <a:lstStyle/>
          <a:p>
            <a:pPr>
              <a:spcAft>
                <a:spcPts val="600"/>
              </a:spcAft>
            </a:pPr>
            <a:fld id="{24C8C45C-947F-4981-8B3F-4F32E973C901}" type="slidenum">
              <a:rPr lang="da-DK" smtClean="0"/>
              <a:pPr>
                <a:spcAft>
                  <a:spcPts val="600"/>
                </a:spcAft>
              </a:pPr>
              <a:t>2</a:t>
            </a:fld>
            <a:endParaRPr lang="da-DK"/>
          </a:p>
        </p:txBody>
      </p:sp>
    </p:spTree>
    <p:extLst>
      <p:ext uri="{BB962C8B-B14F-4D97-AF65-F5344CB8AC3E}">
        <p14:creationId xmlns:p14="http://schemas.microsoft.com/office/powerpoint/2010/main" val="4019665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6B6A3-6C4E-9270-4EEB-9202438088E1}"/>
              </a:ext>
            </a:extLst>
          </p:cNvPr>
          <p:cNvSpPr>
            <a:spLocks noGrp="1"/>
          </p:cNvSpPr>
          <p:nvPr>
            <p:ph type="title"/>
          </p:nvPr>
        </p:nvSpPr>
        <p:spPr>
          <a:xfrm>
            <a:off x="540000" y="-225828"/>
            <a:ext cx="5446800" cy="1171656"/>
          </a:xfrm>
        </p:spPr>
        <p:txBody>
          <a:bodyPr vert="horz" lIns="0" tIns="0" rIns="0" bIns="0" rtlCol="0" anchor="b" anchorCtr="0">
            <a:normAutofit/>
          </a:bodyPr>
          <a:lstStyle/>
          <a:p>
            <a:r>
              <a:rPr lang="da-DK" kern="1200" dirty="0">
                <a:latin typeface="+mj-lt"/>
                <a:ea typeface="+mj-ea"/>
                <a:cs typeface="+mj-cs"/>
              </a:rPr>
              <a:t>Vælg </a:t>
            </a:r>
            <a:r>
              <a:rPr lang="da-DK" dirty="0">
                <a:solidFill>
                  <a:srgbClr val="00B050"/>
                </a:solidFill>
              </a:rPr>
              <a:t>u</a:t>
            </a:r>
            <a:r>
              <a:rPr lang="da-DK" kern="1200" dirty="0">
                <a:solidFill>
                  <a:srgbClr val="00B050"/>
                </a:solidFill>
                <a:latin typeface="+mj-lt"/>
                <a:ea typeface="+mj-ea"/>
                <a:cs typeface="+mj-cs"/>
              </a:rPr>
              <a:t>mættet</a:t>
            </a:r>
            <a:r>
              <a:rPr lang="da-DK" kern="1200" dirty="0">
                <a:latin typeface="+mj-lt"/>
                <a:ea typeface="+mj-ea"/>
                <a:cs typeface="+mj-cs"/>
              </a:rPr>
              <a:t> fedt </a:t>
            </a:r>
          </a:p>
        </p:txBody>
      </p:sp>
      <p:sp>
        <p:nvSpPr>
          <p:cNvPr id="6" name="Tekstfelt 5">
            <a:extLst>
              <a:ext uri="{FF2B5EF4-FFF2-40B4-BE49-F238E27FC236}">
                <a16:creationId xmlns:a16="http://schemas.microsoft.com/office/drawing/2014/main" id="{1A40F457-87C4-40FF-CF73-BF28B152AD7E}"/>
              </a:ext>
            </a:extLst>
          </p:cNvPr>
          <p:cNvSpPr txBox="1"/>
          <p:nvPr/>
        </p:nvSpPr>
        <p:spPr>
          <a:xfrm>
            <a:off x="540000" y="1464504"/>
            <a:ext cx="5346450" cy="4514820"/>
          </a:xfrm>
          <a:prstGeom prst="rect">
            <a:avLst/>
          </a:prstGeom>
        </p:spPr>
        <p:txBody>
          <a:bodyPr vert="horz" lIns="0" tIns="0" rIns="0" bIns="0" rtlCol="0">
            <a:noAutofit/>
          </a:bodyPr>
          <a:lstStyle/>
          <a:p>
            <a:pPr>
              <a:spcAft>
                <a:spcPts val="600"/>
              </a:spcAft>
            </a:pPr>
            <a:r>
              <a:rPr lang="da-DK" b="1" dirty="0">
                <a:solidFill>
                  <a:srgbClr val="400000"/>
                </a:solidFill>
              </a:rPr>
              <a:t>De officielle kostråd</a:t>
            </a:r>
            <a:endParaRPr lang="da-DK" dirty="0">
              <a:solidFill>
                <a:srgbClr val="400000"/>
              </a:solidFill>
            </a:endParaRPr>
          </a:p>
          <a:p>
            <a:pPr marL="285750" indent="-285750">
              <a:spcAft>
                <a:spcPts val="600"/>
              </a:spcAft>
              <a:buClr>
                <a:srgbClr val="400000"/>
              </a:buClr>
              <a:buFont typeface="Arial" panose="020B0604020202020204" pitchFamily="34" charset="0"/>
              <a:buChar char="•"/>
            </a:pPr>
            <a:r>
              <a:rPr lang="da-DK" dirty="0">
                <a:solidFill>
                  <a:srgbClr val="400000"/>
                </a:solidFill>
              </a:rPr>
              <a:t>Vælg</a:t>
            </a:r>
            <a:r>
              <a:rPr lang="da-DK" dirty="0">
                <a:solidFill>
                  <a:schemeClr val="tx2"/>
                </a:solidFill>
              </a:rPr>
              <a:t> </a:t>
            </a:r>
            <a:r>
              <a:rPr lang="da-DK" dirty="0">
                <a:solidFill>
                  <a:srgbClr val="F74030"/>
                </a:solidFill>
              </a:rPr>
              <a:t>planteolier</a:t>
            </a:r>
            <a:r>
              <a:rPr lang="da-DK" dirty="0">
                <a:solidFill>
                  <a:schemeClr val="tx2"/>
                </a:solidFill>
              </a:rPr>
              <a:t> </a:t>
            </a:r>
            <a:r>
              <a:rPr lang="da-DK" dirty="0">
                <a:solidFill>
                  <a:srgbClr val="400000"/>
                </a:solidFill>
              </a:rPr>
              <a:t>og</a:t>
            </a:r>
            <a:r>
              <a:rPr lang="da-DK" dirty="0">
                <a:solidFill>
                  <a:schemeClr val="tx2"/>
                </a:solidFill>
              </a:rPr>
              <a:t> </a:t>
            </a:r>
            <a:r>
              <a:rPr lang="da-DK" dirty="0">
                <a:solidFill>
                  <a:srgbClr val="F74030"/>
                </a:solidFill>
              </a:rPr>
              <a:t>fede fisk</a:t>
            </a:r>
          </a:p>
          <a:p>
            <a:pPr marL="285750" indent="-285750">
              <a:spcAft>
                <a:spcPts val="600"/>
              </a:spcAft>
              <a:buClr>
                <a:srgbClr val="400000"/>
              </a:buClr>
              <a:buFont typeface="Arial" panose="020B0604020202020204" pitchFamily="34" charset="0"/>
              <a:buChar char="•"/>
            </a:pPr>
            <a:endParaRPr lang="da-DK" dirty="0">
              <a:solidFill>
                <a:schemeClr val="tx2"/>
              </a:solidFill>
            </a:endParaRPr>
          </a:p>
          <a:p>
            <a:pPr>
              <a:spcAft>
                <a:spcPts val="600"/>
              </a:spcAft>
              <a:buClr>
                <a:srgbClr val="400000"/>
              </a:buClr>
            </a:pPr>
            <a:r>
              <a:rPr lang="da-DK" b="1" dirty="0">
                <a:solidFill>
                  <a:srgbClr val="400000"/>
                </a:solidFill>
              </a:rPr>
              <a:t>Hvorfor skal vi spise umættet fedt?</a:t>
            </a:r>
          </a:p>
          <a:p>
            <a:pPr marL="285750" indent="-285750">
              <a:spcAft>
                <a:spcPts val="600"/>
              </a:spcAft>
              <a:buClr>
                <a:srgbClr val="400000"/>
              </a:buClr>
              <a:buFont typeface="Arial" panose="020B0604020202020204" pitchFamily="34" charset="0"/>
              <a:buChar char="•"/>
            </a:pPr>
            <a:endParaRPr lang="da-DK" dirty="0">
              <a:solidFill>
                <a:schemeClr val="tx2"/>
              </a:solidFill>
            </a:endParaRPr>
          </a:p>
          <a:p>
            <a:pPr>
              <a:spcAft>
                <a:spcPts val="600"/>
              </a:spcAft>
              <a:buClr>
                <a:srgbClr val="400000"/>
              </a:buClr>
            </a:pPr>
            <a:r>
              <a:rPr lang="da-DK" b="1" dirty="0">
                <a:solidFill>
                  <a:srgbClr val="400000"/>
                </a:solidFill>
              </a:rPr>
              <a:t>Hvordan?</a:t>
            </a:r>
            <a:endParaRPr lang="da-DK" dirty="0">
              <a:solidFill>
                <a:srgbClr val="400000"/>
              </a:solidFill>
            </a:endParaRPr>
          </a:p>
          <a:p>
            <a:pPr marL="285750" indent="-285750">
              <a:lnSpc>
                <a:spcPts val="2500"/>
              </a:lnSpc>
              <a:spcAft>
                <a:spcPts val="600"/>
              </a:spcAft>
              <a:buClr>
                <a:srgbClr val="400000"/>
              </a:buClr>
              <a:buFont typeface="Arial" panose="020B0604020202020204" pitchFamily="34" charset="0"/>
              <a:buChar char="•"/>
            </a:pPr>
            <a:r>
              <a:rPr lang="da-DK" dirty="0">
                <a:solidFill>
                  <a:srgbClr val="400000"/>
                </a:solidFill>
              </a:rPr>
              <a:t>Erstat smør med </a:t>
            </a:r>
            <a:r>
              <a:rPr lang="da-DK" dirty="0">
                <a:solidFill>
                  <a:srgbClr val="F74030"/>
                </a:solidFill>
              </a:rPr>
              <a:t>olie, mayonnaise, remoulade</a:t>
            </a:r>
          </a:p>
          <a:p>
            <a:pPr marL="285750" indent="-285750">
              <a:lnSpc>
                <a:spcPts val="2500"/>
              </a:lnSpc>
              <a:spcAft>
                <a:spcPts val="600"/>
              </a:spcAft>
              <a:buClr>
                <a:srgbClr val="400000"/>
              </a:buClr>
              <a:buFont typeface="Arial" panose="020B0604020202020204" pitchFamily="34" charset="0"/>
              <a:buChar char="•"/>
            </a:pPr>
            <a:r>
              <a:rPr lang="da-DK" dirty="0">
                <a:solidFill>
                  <a:srgbClr val="400000"/>
                </a:solidFill>
              </a:rPr>
              <a:t>Udskift kød og kødpålæg med </a:t>
            </a:r>
            <a:r>
              <a:rPr lang="da-DK" dirty="0">
                <a:solidFill>
                  <a:srgbClr val="F74030"/>
                </a:solidFill>
              </a:rPr>
              <a:t>fisk og fiskepålæg</a:t>
            </a:r>
          </a:p>
          <a:p>
            <a:pPr marL="285750" indent="-285750">
              <a:lnSpc>
                <a:spcPts val="2500"/>
              </a:lnSpc>
              <a:spcAft>
                <a:spcPts val="600"/>
              </a:spcAft>
              <a:buClr>
                <a:srgbClr val="400000"/>
              </a:buClr>
              <a:buFont typeface="Arial" panose="020B0604020202020204" pitchFamily="34" charset="0"/>
              <a:buChar char="•"/>
            </a:pPr>
            <a:r>
              <a:rPr lang="da-DK" dirty="0">
                <a:solidFill>
                  <a:srgbClr val="400000"/>
                </a:solidFill>
              </a:rPr>
              <a:t>Ombyt bacon og ostetern i salat med </a:t>
            </a:r>
            <a:r>
              <a:rPr lang="da-DK" dirty="0">
                <a:solidFill>
                  <a:srgbClr val="F74030"/>
                </a:solidFill>
              </a:rPr>
              <a:t>avokado, kerner og oliven</a:t>
            </a:r>
          </a:p>
          <a:p>
            <a:pPr marL="285750" indent="-285750">
              <a:lnSpc>
                <a:spcPts val="2500"/>
              </a:lnSpc>
              <a:spcAft>
                <a:spcPts val="600"/>
              </a:spcAft>
              <a:buClr>
                <a:srgbClr val="400000"/>
              </a:buClr>
              <a:buFont typeface="Arial" panose="020B0604020202020204" pitchFamily="34" charset="0"/>
              <a:buChar char="•"/>
            </a:pPr>
            <a:r>
              <a:rPr lang="da-DK" dirty="0">
                <a:solidFill>
                  <a:srgbClr val="400000"/>
                </a:solidFill>
              </a:rPr>
              <a:t>Vælg</a:t>
            </a:r>
            <a:r>
              <a:rPr lang="da-DK" dirty="0">
                <a:solidFill>
                  <a:schemeClr val="tx2"/>
                </a:solidFill>
              </a:rPr>
              <a:t> </a:t>
            </a:r>
            <a:r>
              <a:rPr lang="da-DK" dirty="0">
                <a:solidFill>
                  <a:srgbClr val="F74030"/>
                </a:solidFill>
              </a:rPr>
              <a:t>nøddemix</a:t>
            </a:r>
            <a:r>
              <a:rPr lang="da-DK" dirty="0">
                <a:solidFill>
                  <a:schemeClr val="tx2"/>
                </a:solidFill>
              </a:rPr>
              <a:t> </a:t>
            </a:r>
            <a:r>
              <a:rPr lang="da-DK" dirty="0">
                <a:solidFill>
                  <a:srgbClr val="400000"/>
                </a:solidFill>
              </a:rPr>
              <a:t>fremfor småkager og chips</a:t>
            </a:r>
          </a:p>
        </p:txBody>
      </p:sp>
      <p:sp>
        <p:nvSpPr>
          <p:cNvPr id="21" name="Text Placeholder 5">
            <a:extLst>
              <a:ext uri="{FF2B5EF4-FFF2-40B4-BE49-F238E27FC236}">
                <a16:creationId xmlns:a16="http://schemas.microsoft.com/office/drawing/2014/main" id="{43B180A9-8ADF-E52B-C3AC-AD8FA3E37462}"/>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BF967CB9-9C5A-B905-BC82-037DC4EA8899}"/>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68BCB404-42CB-DA10-59D3-4D6447C90A8B}"/>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20</a:t>
            </a:fld>
            <a:endParaRPr lang="da-DK"/>
          </a:p>
        </p:txBody>
      </p:sp>
      <p:pic>
        <p:nvPicPr>
          <p:cNvPr id="5" name="Billede 4">
            <a:extLst>
              <a:ext uri="{FF2B5EF4-FFF2-40B4-BE49-F238E27FC236}">
                <a16:creationId xmlns:a16="http://schemas.microsoft.com/office/drawing/2014/main" id="{E478B714-C588-9197-244D-7BF734839032}"/>
              </a:ext>
            </a:extLst>
          </p:cNvPr>
          <p:cNvPicPr>
            <a:picLocks noChangeAspect="1"/>
          </p:cNvPicPr>
          <p:nvPr/>
        </p:nvPicPr>
        <p:blipFill>
          <a:blip r:embed="rId3">
            <a:extLst>
              <a:ext uri="{28A0092B-C50C-407E-A947-70E740481C1C}">
                <a14:useLocalDpi xmlns:a14="http://schemas.microsoft.com/office/drawing/2010/main" val="0"/>
              </a:ext>
            </a:extLst>
          </a:blip>
          <a:srcRect l="4372" t="-32894" r="-9016" b="3435"/>
          <a:stretch>
            <a:fillRect/>
          </a:stretch>
        </p:blipFill>
        <p:spPr>
          <a:xfrm>
            <a:off x="6878688" y="2781300"/>
            <a:ext cx="5313312" cy="3194200"/>
          </a:xfrm>
          <a:prstGeom prst="rtTriangle">
            <a:avLst/>
          </a:prstGeom>
        </p:spPr>
      </p:pic>
    </p:spTree>
    <p:extLst>
      <p:ext uri="{BB962C8B-B14F-4D97-AF65-F5344CB8AC3E}">
        <p14:creationId xmlns:p14="http://schemas.microsoft.com/office/powerpoint/2010/main" val="27688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B7C27-DF7B-E6DE-8F98-C60A42A0B1DD}"/>
              </a:ext>
            </a:extLst>
          </p:cNvPr>
          <p:cNvSpPr>
            <a:spLocks noGrp="1"/>
          </p:cNvSpPr>
          <p:nvPr>
            <p:ph type="title"/>
          </p:nvPr>
        </p:nvSpPr>
        <p:spPr>
          <a:xfrm>
            <a:off x="540000" y="466344"/>
            <a:ext cx="4861340" cy="1171656"/>
          </a:xfrm>
        </p:spPr>
        <p:txBody>
          <a:bodyPr/>
          <a:lstStyle/>
          <a:p>
            <a:r>
              <a:rPr lang="da-DK" dirty="0">
                <a:solidFill>
                  <a:srgbClr val="400000"/>
                </a:solidFill>
              </a:rPr>
              <a:t>Få de rigtige varer i indkøbskurven</a:t>
            </a:r>
          </a:p>
        </p:txBody>
      </p:sp>
      <p:sp>
        <p:nvSpPr>
          <p:cNvPr id="3" name="Pladsholder til sidefod 2">
            <a:extLst>
              <a:ext uri="{FF2B5EF4-FFF2-40B4-BE49-F238E27FC236}">
                <a16:creationId xmlns:a16="http://schemas.microsoft.com/office/drawing/2014/main" id="{CDB07AB4-3E24-F492-0566-47C03D509F97}"/>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FE8F238-F976-FA2C-23D8-CAEEE5F58CFD}"/>
              </a:ext>
            </a:extLst>
          </p:cNvPr>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5" name="Picture 2">
            <a:extLst>
              <a:ext uri="{FF2B5EF4-FFF2-40B4-BE49-F238E27FC236}">
                <a16:creationId xmlns:a16="http://schemas.microsoft.com/office/drawing/2014/main" id="{EDEB449E-EC22-CA79-DD3B-5C7656599C5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6605526" y="466344"/>
            <a:ext cx="4687674" cy="607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ktangel: afrundede hjørner 8">
            <a:extLst>
              <a:ext uri="{FF2B5EF4-FFF2-40B4-BE49-F238E27FC236}">
                <a16:creationId xmlns:a16="http://schemas.microsoft.com/office/drawing/2014/main" id="{9FD110D1-95B6-BD3F-53DE-023BCA5EC2D9}"/>
              </a:ext>
            </a:extLst>
          </p:cNvPr>
          <p:cNvSpPr/>
          <p:nvPr/>
        </p:nvSpPr>
        <p:spPr>
          <a:xfrm>
            <a:off x="918888" y="5205455"/>
            <a:ext cx="4103563" cy="133501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400" b="1" dirty="0">
                <a:solidFill>
                  <a:srgbClr val="F74030"/>
                </a:solidFill>
              </a:rPr>
              <a:t> indkøbsguiden  </a:t>
            </a:r>
            <a:endParaRPr lang="da-DK" sz="2400" b="1" dirty="0">
              <a:solidFill>
                <a:srgbClr val="400000"/>
              </a:solidFill>
            </a:endParaRPr>
          </a:p>
          <a:p>
            <a:pPr algn="ctr"/>
            <a:r>
              <a:rPr lang="da-DK" sz="2000" noProof="0" dirty="0">
                <a:solidFill>
                  <a:srgbClr val="400000"/>
                </a:solidFill>
              </a:rPr>
              <a:t>Få indkøbsguiden hos di</a:t>
            </a:r>
            <a:r>
              <a:rPr lang="da-DK" sz="2000" dirty="0">
                <a:solidFill>
                  <a:srgbClr val="400000"/>
                </a:solidFill>
              </a:rPr>
              <a:t>n diætist</a:t>
            </a:r>
            <a:endParaRPr lang="da-DK" sz="2000" noProof="0" dirty="0">
              <a:solidFill>
                <a:srgbClr val="400000"/>
              </a:solidFill>
            </a:endParaRPr>
          </a:p>
        </p:txBody>
      </p:sp>
      <p:pic>
        <p:nvPicPr>
          <p:cNvPr id="28" name="Grafik 27" descr="Indkøbskurv kontur">
            <a:extLst>
              <a:ext uri="{FF2B5EF4-FFF2-40B4-BE49-F238E27FC236}">
                <a16:creationId xmlns:a16="http://schemas.microsoft.com/office/drawing/2014/main" id="{C74230CC-3AF5-1FC9-BB35-8B1B3F1F62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1600" y="2018250"/>
            <a:ext cx="2658140" cy="2658140"/>
          </a:xfrm>
          <a:prstGeom prst="rect">
            <a:avLst/>
          </a:prstGeom>
        </p:spPr>
      </p:pic>
    </p:spTree>
    <p:extLst>
      <p:ext uri="{BB962C8B-B14F-4D97-AF65-F5344CB8AC3E}">
        <p14:creationId xmlns:p14="http://schemas.microsoft.com/office/powerpoint/2010/main" val="313541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1389B-6102-283B-90E8-D835C53AEF58}"/>
              </a:ext>
            </a:extLst>
          </p:cNvPr>
          <p:cNvSpPr>
            <a:spLocks noGrp="1"/>
          </p:cNvSpPr>
          <p:nvPr>
            <p:ph type="title"/>
          </p:nvPr>
        </p:nvSpPr>
        <p:spPr>
          <a:xfrm>
            <a:off x="540000" y="466344"/>
            <a:ext cx="6201042" cy="1171656"/>
          </a:xfrm>
        </p:spPr>
        <p:txBody>
          <a:bodyPr/>
          <a:lstStyle/>
          <a:p>
            <a:r>
              <a:rPr lang="da-DK"/>
              <a:t>Mærker du kan gå efter på indkøbsturen</a:t>
            </a:r>
            <a:endParaRPr lang="da-DK" dirty="0"/>
          </a:p>
        </p:txBody>
      </p:sp>
      <p:sp>
        <p:nvSpPr>
          <p:cNvPr id="3" name="Pladsholder til sidefod 2">
            <a:extLst>
              <a:ext uri="{FF2B5EF4-FFF2-40B4-BE49-F238E27FC236}">
                <a16:creationId xmlns:a16="http://schemas.microsoft.com/office/drawing/2014/main" id="{A11F1FC8-BC39-F5F4-2FD9-D64394142646}"/>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32108072-D102-3E42-88B0-244889AEFBDA}"/>
              </a:ext>
            </a:extLst>
          </p:cNvPr>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5" name="Billede 4">
            <a:extLst>
              <a:ext uri="{FF2B5EF4-FFF2-40B4-BE49-F238E27FC236}">
                <a16:creationId xmlns:a16="http://schemas.microsoft.com/office/drawing/2014/main" id="{36F672BC-BEF5-A3CF-1190-F627F4E760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80661" y="2974261"/>
            <a:ext cx="2530551" cy="2509284"/>
          </a:xfrm>
          <a:prstGeom prst="flowChartConnector">
            <a:avLst/>
          </a:prstGeom>
        </p:spPr>
      </p:pic>
      <p:pic>
        <p:nvPicPr>
          <p:cNvPr id="6" name="Billede 5">
            <a:extLst>
              <a:ext uri="{FF2B5EF4-FFF2-40B4-BE49-F238E27FC236}">
                <a16:creationId xmlns:a16="http://schemas.microsoft.com/office/drawing/2014/main" id="{206692A1-9108-FEEA-66A2-55613BA95C8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80789" y="2899833"/>
            <a:ext cx="2615611" cy="2583712"/>
          </a:xfrm>
          <a:prstGeom prst="flowChartConnector">
            <a:avLst/>
          </a:prstGeom>
        </p:spPr>
      </p:pic>
      <p:sp>
        <p:nvSpPr>
          <p:cNvPr id="7" name="Text Placeholder 5">
            <a:extLst>
              <a:ext uri="{FF2B5EF4-FFF2-40B4-BE49-F238E27FC236}">
                <a16:creationId xmlns:a16="http://schemas.microsoft.com/office/drawing/2014/main" id="{6075D964-DAFD-D2B3-233D-A0C6306EF991}"/>
              </a:ext>
            </a:extLst>
          </p:cNvPr>
          <p:cNvSpPr txBox="1">
            <a:spLocks/>
          </p:cNvSpPr>
          <p:nvPr/>
        </p:nvSpPr>
        <p:spPr bwMode="white">
          <a:xfrm>
            <a:off x="3908198" y="3882827"/>
            <a:ext cx="4560404" cy="54329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000" dirty="0">
                <a:solidFill>
                  <a:srgbClr val="F74030"/>
                </a:solidFill>
                <a:latin typeface="+mn-lt"/>
              </a:rPr>
              <a:t>Mærkerne gør det nemt for dig, at leve efter </a:t>
            </a:r>
            <a:r>
              <a:rPr lang="da-DK" sz="2000" b="1" dirty="0">
                <a:solidFill>
                  <a:srgbClr val="F74030"/>
                </a:solidFill>
                <a:latin typeface="+mn-lt"/>
              </a:rPr>
              <a:t>De Officielle Kostråd </a:t>
            </a:r>
          </a:p>
        </p:txBody>
      </p:sp>
      <p:sp>
        <p:nvSpPr>
          <p:cNvPr id="11" name="Tekstfelt 10">
            <a:extLst>
              <a:ext uri="{FF2B5EF4-FFF2-40B4-BE49-F238E27FC236}">
                <a16:creationId xmlns:a16="http://schemas.microsoft.com/office/drawing/2014/main" id="{9E3117BE-A3D1-7D79-924E-6FF40DC20B09}"/>
              </a:ext>
            </a:extLst>
          </p:cNvPr>
          <p:cNvSpPr txBox="1"/>
          <p:nvPr/>
        </p:nvSpPr>
        <p:spPr>
          <a:xfrm>
            <a:off x="1191836" y="5585145"/>
            <a:ext cx="2108200" cy="276999"/>
          </a:xfrm>
          <a:prstGeom prst="rect">
            <a:avLst/>
          </a:prstGeom>
          <a:noFill/>
        </p:spPr>
        <p:txBody>
          <a:bodyPr wrap="square" lIns="0" tIns="0" rIns="0" bIns="0" rtlCol="0">
            <a:spAutoFit/>
          </a:bodyPr>
          <a:lstStyle/>
          <a:p>
            <a:pPr algn="l"/>
            <a:r>
              <a:rPr lang="da-DK" dirty="0">
                <a:solidFill>
                  <a:srgbClr val="400000"/>
                </a:solidFill>
              </a:rPr>
              <a:t>Fuldkornsmærket</a:t>
            </a:r>
          </a:p>
        </p:txBody>
      </p:sp>
      <p:sp>
        <p:nvSpPr>
          <p:cNvPr id="13" name="Tekstfelt 12">
            <a:extLst>
              <a:ext uri="{FF2B5EF4-FFF2-40B4-BE49-F238E27FC236}">
                <a16:creationId xmlns:a16="http://schemas.microsoft.com/office/drawing/2014/main" id="{A0180209-B15E-7B98-77EE-7FCAEBEDC643}"/>
              </a:ext>
            </a:extLst>
          </p:cNvPr>
          <p:cNvSpPr txBox="1"/>
          <p:nvPr/>
        </p:nvSpPr>
        <p:spPr>
          <a:xfrm>
            <a:off x="8934494" y="5585144"/>
            <a:ext cx="2108200" cy="276999"/>
          </a:xfrm>
          <a:prstGeom prst="rect">
            <a:avLst/>
          </a:prstGeom>
          <a:noFill/>
        </p:spPr>
        <p:txBody>
          <a:bodyPr wrap="square" lIns="0" tIns="0" rIns="0" bIns="0" rtlCol="0">
            <a:spAutoFit/>
          </a:bodyPr>
          <a:lstStyle/>
          <a:p>
            <a:pPr algn="l"/>
            <a:r>
              <a:rPr lang="da-DK" dirty="0">
                <a:solidFill>
                  <a:srgbClr val="400000"/>
                </a:solidFill>
              </a:rPr>
              <a:t>Nøglehulsmærket</a:t>
            </a:r>
          </a:p>
        </p:txBody>
      </p:sp>
    </p:spTree>
    <p:extLst>
      <p:ext uri="{BB962C8B-B14F-4D97-AF65-F5344CB8AC3E}">
        <p14:creationId xmlns:p14="http://schemas.microsoft.com/office/powerpoint/2010/main" val="53192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F9742-16DC-760A-FB6C-7FBC46B59538}"/>
              </a:ext>
            </a:extLst>
          </p:cNvPr>
          <p:cNvSpPr>
            <a:spLocks noGrp="1"/>
          </p:cNvSpPr>
          <p:nvPr>
            <p:ph type="title"/>
          </p:nvPr>
        </p:nvSpPr>
        <p:spPr>
          <a:xfrm>
            <a:off x="486253" y="545868"/>
            <a:ext cx="5446800" cy="686530"/>
          </a:xfrm>
        </p:spPr>
        <p:txBody>
          <a:bodyPr/>
          <a:lstStyle/>
          <a:p>
            <a:r>
              <a:rPr lang="da-DK" dirty="0">
                <a:solidFill>
                  <a:srgbClr val="F74030"/>
                </a:solidFill>
              </a:rPr>
              <a:t>Den søde tand</a:t>
            </a:r>
          </a:p>
        </p:txBody>
      </p:sp>
      <p:sp>
        <p:nvSpPr>
          <p:cNvPr id="3" name="Pladsholder til dato 2">
            <a:extLst>
              <a:ext uri="{FF2B5EF4-FFF2-40B4-BE49-F238E27FC236}">
                <a16:creationId xmlns:a16="http://schemas.microsoft.com/office/drawing/2014/main" id="{30249104-5434-59BE-B0C0-133BC6DDA4A0}"/>
              </a:ext>
            </a:extLst>
          </p:cNvPr>
          <p:cNvSpPr>
            <a:spLocks noGrp="1"/>
          </p:cNvSpPr>
          <p:nvPr>
            <p:ph type="dt" sz="half" idx="10"/>
          </p:nvPr>
        </p:nvSpPr>
        <p:spPr/>
        <p:txBody>
          <a:bodyPr/>
          <a:lstStyle/>
          <a:p>
            <a:r>
              <a:rPr lang="da-DK"/>
              <a:t>22.04.2025</a:t>
            </a:r>
          </a:p>
        </p:txBody>
      </p:sp>
      <p:sp>
        <p:nvSpPr>
          <p:cNvPr id="4" name="Pladsholder til sidefod 3">
            <a:extLst>
              <a:ext uri="{FF2B5EF4-FFF2-40B4-BE49-F238E27FC236}">
                <a16:creationId xmlns:a16="http://schemas.microsoft.com/office/drawing/2014/main" id="{C9D0C0F1-9819-86C7-3F75-767EE4B84DA4}"/>
              </a:ext>
            </a:extLst>
          </p:cNvPr>
          <p:cNvSpPr>
            <a:spLocks noGrp="1"/>
          </p:cNvSpPr>
          <p:nvPr>
            <p:ph type="ftr" sz="quarter" idx="11"/>
          </p:nvPr>
        </p:nvSpPr>
        <p:spPr/>
        <p:txBody>
          <a:bodyPr/>
          <a:lstStyle/>
          <a:p>
            <a:r>
              <a:rPr lang="da-DK"/>
              <a:t>Hjerteforeningen</a:t>
            </a:r>
          </a:p>
        </p:txBody>
      </p:sp>
      <p:sp>
        <p:nvSpPr>
          <p:cNvPr id="5" name="Pladsholder til slidenummer 4">
            <a:extLst>
              <a:ext uri="{FF2B5EF4-FFF2-40B4-BE49-F238E27FC236}">
                <a16:creationId xmlns:a16="http://schemas.microsoft.com/office/drawing/2014/main" id="{689D9191-1B3D-1F17-BCC3-F99D50BA5260}"/>
              </a:ext>
            </a:extLst>
          </p:cNvPr>
          <p:cNvSpPr>
            <a:spLocks noGrp="1"/>
          </p:cNvSpPr>
          <p:nvPr>
            <p:ph type="sldNum" sz="quarter" idx="12"/>
          </p:nvPr>
        </p:nvSpPr>
        <p:spPr/>
        <p:txBody>
          <a:bodyPr/>
          <a:lstStyle/>
          <a:p>
            <a:fld id="{24C8C45C-947F-4981-8B3F-4F32E973C901}" type="slidenum">
              <a:rPr lang="da-DK" smtClean="0"/>
              <a:pPr/>
              <a:t>23</a:t>
            </a:fld>
            <a:endParaRPr lang="da-DK"/>
          </a:p>
        </p:txBody>
      </p:sp>
      <p:sp>
        <p:nvSpPr>
          <p:cNvPr id="8" name="Tekstfelt 7">
            <a:extLst>
              <a:ext uri="{FF2B5EF4-FFF2-40B4-BE49-F238E27FC236}">
                <a16:creationId xmlns:a16="http://schemas.microsoft.com/office/drawing/2014/main" id="{4C8C71CB-A18C-0C78-DBA9-CB4C19AEFF28}"/>
              </a:ext>
            </a:extLst>
          </p:cNvPr>
          <p:cNvSpPr txBox="1"/>
          <p:nvPr/>
        </p:nvSpPr>
        <p:spPr>
          <a:xfrm>
            <a:off x="3441612" y="2330905"/>
            <a:ext cx="230444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a:t>Gør det besværligt at vælge slik</a:t>
            </a:r>
          </a:p>
          <a:p>
            <a:endParaRPr lang="da-DK" sz="1400" dirty="0">
              <a:solidFill>
                <a:srgbClr val="F74030"/>
              </a:solidFill>
              <a:effectLst/>
              <a:latin typeface="Poppins SemiBold" pitchFamily="2" charset="77"/>
            </a:endParaRPr>
          </a:p>
        </p:txBody>
      </p:sp>
      <p:grpSp>
        <p:nvGrpSpPr>
          <p:cNvPr id="15" name="Gruppe 14">
            <a:extLst>
              <a:ext uri="{FF2B5EF4-FFF2-40B4-BE49-F238E27FC236}">
                <a16:creationId xmlns:a16="http://schemas.microsoft.com/office/drawing/2014/main" id="{2ADF577F-7356-69A7-219C-B4ED9D4F0CD5}"/>
              </a:ext>
            </a:extLst>
          </p:cNvPr>
          <p:cNvGrpSpPr/>
          <p:nvPr/>
        </p:nvGrpSpPr>
        <p:grpSpPr>
          <a:xfrm>
            <a:off x="486253" y="1732547"/>
            <a:ext cx="2590579" cy="4639172"/>
            <a:chOff x="486253" y="1253166"/>
            <a:chExt cx="2590579" cy="5118553"/>
          </a:xfrm>
        </p:grpSpPr>
        <p:sp>
          <p:nvSpPr>
            <p:cNvPr id="17" name="Tekstfelt 16">
              <a:extLst>
                <a:ext uri="{FF2B5EF4-FFF2-40B4-BE49-F238E27FC236}">
                  <a16:creationId xmlns:a16="http://schemas.microsoft.com/office/drawing/2014/main" id="{9806113F-7637-8360-F170-E4F742C06BD8}"/>
                </a:ext>
              </a:extLst>
            </p:cNvPr>
            <p:cNvSpPr txBox="1"/>
            <p:nvPr/>
          </p:nvSpPr>
          <p:spPr>
            <a:xfrm>
              <a:off x="486253" y="2624563"/>
              <a:ext cx="2278914" cy="20928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da-DK" sz="2800" dirty="0">
                  <a:solidFill>
                    <a:srgbClr val="400000"/>
                  </a:solidFill>
                </a:rPr>
                <a:t>Slik</a:t>
              </a:r>
            </a:p>
            <a:p>
              <a:endParaRPr lang="da-DK" sz="2000" dirty="0">
                <a:solidFill>
                  <a:srgbClr val="400000"/>
                </a:solidFill>
              </a:endParaRPr>
            </a:p>
            <a:p>
              <a:r>
                <a:rPr lang="da-DK" sz="2000" dirty="0">
                  <a:solidFill>
                    <a:srgbClr val="400000"/>
                  </a:solidFill>
                  <a:ea typeface="Cambria Math" panose="02040503050406030204" pitchFamily="18" charset="0"/>
                </a:rPr>
                <a:t>→</a:t>
              </a:r>
              <a:r>
                <a:rPr lang="da-DK" sz="2000" dirty="0">
                  <a:solidFill>
                    <a:srgbClr val="400000"/>
                  </a:solidFill>
                </a:rPr>
                <a:t> mange kalorier</a:t>
              </a:r>
            </a:p>
            <a:p>
              <a:endParaRPr lang="da-DK" sz="2000" dirty="0">
                <a:solidFill>
                  <a:srgbClr val="400000"/>
                </a:solidFill>
              </a:endParaRPr>
            </a:p>
            <a:p>
              <a:r>
                <a:rPr lang="da-DK" sz="2800" dirty="0">
                  <a:solidFill>
                    <a:srgbClr val="400000"/>
                  </a:solidFill>
                </a:rPr>
                <a:t>= overvægt </a:t>
              </a:r>
            </a:p>
            <a:p>
              <a:endParaRPr lang="da-DK" sz="2000" dirty="0">
                <a:solidFill>
                  <a:srgbClr val="F74030"/>
                </a:solidFill>
                <a:effectLst/>
                <a:latin typeface="+mj-lt"/>
                <a:cs typeface="Poppins SemiBold"/>
              </a:endParaRPr>
            </a:p>
          </p:txBody>
        </p:sp>
        <p:cxnSp>
          <p:nvCxnSpPr>
            <p:cNvPr id="27" name="Lige forbindelse 26">
              <a:extLst>
                <a:ext uri="{FF2B5EF4-FFF2-40B4-BE49-F238E27FC236}">
                  <a16:creationId xmlns:a16="http://schemas.microsoft.com/office/drawing/2014/main" id="{1E3E6EF7-A12D-A579-0F14-AE2ED8C156EF}"/>
                </a:ext>
              </a:extLst>
            </p:cNvPr>
            <p:cNvCxnSpPr>
              <a:cxnSpLocks/>
            </p:cNvCxnSpPr>
            <p:nvPr/>
          </p:nvCxnSpPr>
          <p:spPr>
            <a:xfrm>
              <a:off x="3076832" y="1253166"/>
              <a:ext cx="0" cy="511855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5EA5620E-6E1A-A31C-F3F2-AAD6BD7D7C28}"/>
              </a:ext>
            </a:extLst>
          </p:cNvPr>
          <p:cNvGrpSpPr/>
          <p:nvPr/>
        </p:nvGrpSpPr>
        <p:grpSpPr>
          <a:xfrm>
            <a:off x="5979077" y="1732546"/>
            <a:ext cx="2658239" cy="1696453"/>
            <a:chOff x="5979077" y="1253166"/>
            <a:chExt cx="2658239" cy="2175834"/>
          </a:xfrm>
        </p:grpSpPr>
        <p:sp>
          <p:nvSpPr>
            <p:cNvPr id="7" name="Tekstfelt 6">
              <a:extLst>
                <a:ext uri="{FF2B5EF4-FFF2-40B4-BE49-F238E27FC236}">
                  <a16:creationId xmlns:a16="http://schemas.microsoft.com/office/drawing/2014/main" id="{B97D19A4-AD3B-3720-A64F-8B07BFB306DF}"/>
                </a:ext>
              </a:extLst>
            </p:cNvPr>
            <p:cNvSpPr txBox="1"/>
            <p:nvPr/>
          </p:nvSpPr>
          <p:spPr>
            <a:xfrm>
              <a:off x="6233564" y="2020608"/>
              <a:ext cx="2403752"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a:t>Gør det oplagt og nemt at vælge grønt</a:t>
              </a:r>
            </a:p>
            <a:p>
              <a:pPr>
                <a:buNone/>
              </a:pPr>
              <a:endParaRPr lang="da-DK" sz="1400" dirty="0">
                <a:solidFill>
                  <a:srgbClr val="F74030"/>
                </a:solidFill>
                <a:effectLst/>
                <a:latin typeface="Poppins SemiBold" pitchFamily="2" charset="77"/>
              </a:endParaRPr>
            </a:p>
          </p:txBody>
        </p:sp>
        <p:cxnSp>
          <p:nvCxnSpPr>
            <p:cNvPr id="39" name="Lige forbindelse 38">
              <a:extLst>
                <a:ext uri="{FF2B5EF4-FFF2-40B4-BE49-F238E27FC236}">
                  <a16:creationId xmlns:a16="http://schemas.microsoft.com/office/drawing/2014/main" id="{A5E5433C-9618-7C10-0BB7-4C12BBFF108B}"/>
                </a:ext>
              </a:extLst>
            </p:cNvPr>
            <p:cNvCxnSpPr>
              <a:cxnSpLocks/>
            </p:cNvCxnSpPr>
            <p:nvPr/>
          </p:nvCxnSpPr>
          <p:spPr>
            <a:xfrm flipH="1">
              <a:off x="5979077"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6D79F68A-91D0-DA57-86B5-0135355702E7}"/>
              </a:ext>
            </a:extLst>
          </p:cNvPr>
          <p:cNvGrpSpPr/>
          <p:nvPr/>
        </p:nvGrpSpPr>
        <p:grpSpPr>
          <a:xfrm>
            <a:off x="8880683" y="1732546"/>
            <a:ext cx="2901606" cy="1696454"/>
            <a:chOff x="8880683" y="1253166"/>
            <a:chExt cx="2901606" cy="2175834"/>
          </a:xfrm>
        </p:grpSpPr>
        <p:sp>
          <p:nvSpPr>
            <p:cNvPr id="10" name="Tekstfelt 9">
              <a:extLst>
                <a:ext uri="{FF2B5EF4-FFF2-40B4-BE49-F238E27FC236}">
                  <a16:creationId xmlns:a16="http://schemas.microsoft.com/office/drawing/2014/main" id="{37A316F2-9C14-FE34-CA83-14194162E81D}"/>
                </a:ext>
              </a:extLst>
            </p:cNvPr>
            <p:cNvSpPr txBox="1"/>
            <p:nvPr/>
          </p:nvSpPr>
          <p:spPr>
            <a:xfrm>
              <a:off x="9124828" y="2020608"/>
              <a:ext cx="265746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rgbClr val="400000"/>
                </a:buClr>
                <a:buFont typeface="Wingdings" panose="05000000000000000000" pitchFamily="2" charset="2"/>
                <a:buChar char="ü"/>
              </a:pPr>
              <a:r>
                <a:rPr lang="da-DK" dirty="0" err="1"/>
                <a:t>Downsize</a:t>
              </a:r>
              <a:r>
                <a:rPr lang="da-DK" dirty="0"/>
                <a:t> – mindre poser / mindre stykker</a:t>
              </a:r>
            </a:p>
            <a:p>
              <a:endParaRPr lang="da-DK" sz="1400" dirty="0">
                <a:solidFill>
                  <a:srgbClr val="F74030"/>
                </a:solidFill>
                <a:effectLst/>
                <a:latin typeface="Poppins SemiBold" pitchFamily="2" charset="77"/>
              </a:endParaRPr>
            </a:p>
          </p:txBody>
        </p:sp>
        <p:cxnSp>
          <p:nvCxnSpPr>
            <p:cNvPr id="42" name="Lige forbindelse 41">
              <a:extLst>
                <a:ext uri="{FF2B5EF4-FFF2-40B4-BE49-F238E27FC236}">
                  <a16:creationId xmlns:a16="http://schemas.microsoft.com/office/drawing/2014/main" id="{24AC48A7-28C9-7D5A-492C-7EB57218F700}"/>
                </a:ext>
              </a:extLst>
            </p:cNvPr>
            <p:cNvCxnSpPr>
              <a:cxnSpLocks/>
            </p:cNvCxnSpPr>
            <p:nvPr/>
          </p:nvCxnSpPr>
          <p:spPr>
            <a:xfrm flipH="1">
              <a:off x="8880683"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6" name="Pladsholder til indhold 8">
            <a:extLst>
              <a:ext uri="{FF2B5EF4-FFF2-40B4-BE49-F238E27FC236}">
                <a16:creationId xmlns:a16="http://schemas.microsoft.com/office/drawing/2014/main" id="{AC50967D-6978-9D87-65CE-1EE1C38AED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8125" y="3936641"/>
            <a:ext cx="8095713" cy="2216367"/>
          </a:xfrm>
          <a:prstGeom prst="rect">
            <a:avLst/>
          </a:prstGeom>
        </p:spPr>
      </p:pic>
      <p:sp>
        <p:nvSpPr>
          <p:cNvPr id="9" name="Tekstfelt 8">
            <a:extLst>
              <a:ext uri="{FF2B5EF4-FFF2-40B4-BE49-F238E27FC236}">
                <a16:creationId xmlns:a16="http://schemas.microsoft.com/office/drawing/2014/main" id="{BD3FD6EA-10EE-0F01-5CFA-E1AC69709F77}"/>
              </a:ext>
            </a:extLst>
          </p:cNvPr>
          <p:cNvSpPr txBox="1"/>
          <p:nvPr/>
        </p:nvSpPr>
        <p:spPr>
          <a:xfrm>
            <a:off x="491868" y="1343973"/>
            <a:ext cx="4546597" cy="276999"/>
          </a:xfrm>
          <a:prstGeom prst="rect">
            <a:avLst/>
          </a:prstGeom>
          <a:noFill/>
        </p:spPr>
        <p:txBody>
          <a:bodyPr wrap="square" lIns="0" tIns="0" rIns="0" bIns="0" rtlCol="0">
            <a:spAutoFit/>
          </a:bodyPr>
          <a:lstStyle/>
          <a:p>
            <a:pPr algn="l"/>
            <a:r>
              <a:rPr lang="da-DK" dirty="0">
                <a:solidFill>
                  <a:srgbClr val="400000"/>
                </a:solidFill>
              </a:rPr>
              <a:t>Hvordan hjælper vi os bedst?</a:t>
            </a:r>
          </a:p>
        </p:txBody>
      </p:sp>
    </p:spTree>
    <p:extLst>
      <p:ext uri="{BB962C8B-B14F-4D97-AF65-F5344CB8AC3E}">
        <p14:creationId xmlns:p14="http://schemas.microsoft.com/office/powerpoint/2010/main" val="1641724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57FD0-AC1F-99A9-0FB0-448D786B727D}"/>
              </a:ext>
            </a:extLst>
          </p:cNvPr>
          <p:cNvSpPr>
            <a:spLocks noGrp="1"/>
          </p:cNvSpPr>
          <p:nvPr>
            <p:ph type="title"/>
          </p:nvPr>
        </p:nvSpPr>
        <p:spPr>
          <a:xfrm>
            <a:off x="540000" y="-119485"/>
            <a:ext cx="5446800" cy="1171656"/>
          </a:xfrm>
        </p:spPr>
        <p:txBody>
          <a:bodyPr vert="horz" lIns="0" tIns="0" rIns="0" bIns="0" rtlCol="0" anchor="b" anchorCtr="0">
            <a:normAutofit/>
          </a:bodyPr>
          <a:lstStyle/>
          <a:p>
            <a:r>
              <a:rPr lang="da-DK" kern="1200" dirty="0">
                <a:latin typeface="+mj-lt"/>
                <a:ea typeface="+mj-ea"/>
                <a:cs typeface="+mj-cs"/>
              </a:rPr>
              <a:t>Lakrids og blodtryk</a:t>
            </a:r>
          </a:p>
        </p:txBody>
      </p:sp>
      <p:pic>
        <p:nvPicPr>
          <p:cNvPr id="12" name="Billede 11">
            <a:extLst>
              <a:ext uri="{FF2B5EF4-FFF2-40B4-BE49-F238E27FC236}">
                <a16:creationId xmlns:a16="http://schemas.microsoft.com/office/drawing/2014/main" id="{0877F15E-B7FA-BA4F-EFDF-B15B1A4DBDD2}"/>
              </a:ext>
            </a:extLst>
          </p:cNvPr>
          <p:cNvPicPr>
            <a:picLocks noChangeAspect="1"/>
          </p:cNvPicPr>
          <p:nvPr/>
        </p:nvPicPr>
        <p:blipFill>
          <a:blip r:embed="rId3" cstate="email">
            <a:extLst>
              <a:ext uri="{28A0092B-C50C-407E-A947-70E740481C1C}">
                <a14:useLocalDpi xmlns:a14="http://schemas.microsoft.com/office/drawing/2010/main"/>
              </a:ext>
            </a:extLst>
          </a:blip>
          <a:srcRect l="1897" t="6274" r="2192" b="4356"/>
          <a:stretch>
            <a:fillRect/>
          </a:stretch>
        </p:blipFill>
        <p:spPr>
          <a:xfrm>
            <a:off x="6413500" y="2717800"/>
            <a:ext cx="5239700" cy="3136900"/>
          </a:xfrm>
          <a:prstGeom prst="rect">
            <a:avLst/>
          </a:prstGeom>
          <a:noFill/>
        </p:spPr>
      </p:pic>
      <p:sp>
        <p:nvSpPr>
          <p:cNvPr id="21" name="Text Placeholder 4">
            <a:extLst>
              <a:ext uri="{FF2B5EF4-FFF2-40B4-BE49-F238E27FC236}">
                <a16:creationId xmlns:a16="http://schemas.microsoft.com/office/drawing/2014/main" id="{BB415754-5466-7FD6-8232-0A4F53F7288D}"/>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AF71C2BE-0B60-4228-34B1-110BEC9CD9A1}"/>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ABE6700E-C6F0-3F56-C9B1-76FB2424630D}"/>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24</a:t>
            </a:fld>
            <a:endParaRPr lang="da-DK"/>
          </a:p>
        </p:txBody>
      </p:sp>
      <p:sp>
        <p:nvSpPr>
          <p:cNvPr id="14" name="Tekstfelt 13">
            <a:extLst>
              <a:ext uri="{FF2B5EF4-FFF2-40B4-BE49-F238E27FC236}">
                <a16:creationId xmlns:a16="http://schemas.microsoft.com/office/drawing/2014/main" id="{F40D2EE4-6006-4645-C051-C57B5B531505}"/>
              </a:ext>
            </a:extLst>
          </p:cNvPr>
          <p:cNvSpPr txBox="1"/>
          <p:nvPr/>
        </p:nvSpPr>
        <p:spPr>
          <a:xfrm>
            <a:off x="521037" y="2338849"/>
            <a:ext cx="5465763" cy="3827463"/>
          </a:xfrm>
          <a:prstGeom prst="rect">
            <a:avLst/>
          </a:prstGeom>
          <a:solidFill>
            <a:srgbClr val="EFE6DD"/>
          </a:solidFill>
        </p:spPr>
        <p:txBody>
          <a:bodyPr vert="horz" lIns="180000" tIns="180000" rIns="180000" bIns="180000" rtlCol="0">
            <a:normAutofit/>
          </a:bodyPr>
          <a:lstStyle/>
          <a:p>
            <a:pPr marL="285750" indent="-285750">
              <a:lnSpc>
                <a:spcPct val="160000"/>
              </a:lnSpc>
              <a:spcAft>
                <a:spcPts val="600"/>
              </a:spcAft>
              <a:buClr>
                <a:srgbClr val="F74030"/>
              </a:buClr>
              <a:buFont typeface="Arial" panose="020B0604020202020204" pitchFamily="34" charset="0"/>
              <a:buChar char="•"/>
            </a:pPr>
            <a:r>
              <a:rPr lang="da-DK" dirty="0">
                <a:solidFill>
                  <a:srgbClr val="400000"/>
                </a:solidFill>
              </a:rPr>
              <a:t>Ganske små mængder af lakrids kan øge blodtrykket</a:t>
            </a:r>
          </a:p>
          <a:p>
            <a:pPr marL="285750" indent="-285750">
              <a:spcAft>
                <a:spcPts val="600"/>
              </a:spcAft>
              <a:buClr>
                <a:srgbClr val="F74030"/>
              </a:buClr>
              <a:buFont typeface="Arial" panose="020B0604020202020204" pitchFamily="34" charset="0"/>
              <a:buChar char="•"/>
            </a:pPr>
            <a:endParaRPr lang="da-DK" dirty="0">
              <a:solidFill>
                <a:srgbClr val="400000"/>
              </a:solidFill>
            </a:endParaRPr>
          </a:p>
          <a:p>
            <a:pPr marL="285750" indent="-285750">
              <a:lnSpc>
                <a:spcPct val="150000"/>
              </a:lnSpc>
              <a:spcAft>
                <a:spcPts val="600"/>
              </a:spcAft>
              <a:buClr>
                <a:srgbClr val="F74030"/>
              </a:buClr>
              <a:buFont typeface="Arial" panose="020B0604020202020204" pitchFamily="34" charset="0"/>
              <a:buChar char="•"/>
            </a:pPr>
            <a:r>
              <a:rPr lang="da-DK" dirty="0">
                <a:solidFill>
                  <a:srgbClr val="400000"/>
                </a:solidFill>
              </a:rPr>
              <a:t>Fødevarestyrelsen siger </a:t>
            </a:r>
            <a:r>
              <a:rPr lang="da-DK" dirty="0">
                <a:solidFill>
                  <a:srgbClr val="F74030"/>
                </a:solidFill>
              </a:rPr>
              <a:t>max 50 g </a:t>
            </a:r>
            <a:r>
              <a:rPr lang="da-DK" dirty="0">
                <a:solidFill>
                  <a:srgbClr val="400000"/>
                </a:solidFill>
              </a:rPr>
              <a:t>dagligt, mens </a:t>
            </a:r>
            <a:r>
              <a:rPr lang="da-DK" dirty="0" err="1">
                <a:solidFill>
                  <a:srgbClr val="400000"/>
                </a:solidFill>
              </a:rPr>
              <a:t>rålakrids</a:t>
            </a:r>
            <a:r>
              <a:rPr lang="da-DK" dirty="0">
                <a:solidFill>
                  <a:srgbClr val="400000"/>
                </a:solidFill>
              </a:rPr>
              <a:t> begrænses til max 2 g</a:t>
            </a:r>
          </a:p>
          <a:p>
            <a:pPr>
              <a:spcAft>
                <a:spcPts val="600"/>
              </a:spcAft>
              <a:buClr>
                <a:srgbClr val="F74030"/>
              </a:buClr>
            </a:pPr>
            <a:endParaRPr lang="da-DK" dirty="0">
              <a:solidFill>
                <a:srgbClr val="400000"/>
              </a:solidFill>
            </a:endParaRPr>
          </a:p>
          <a:p>
            <a:pPr marL="285750" indent="-285750">
              <a:lnSpc>
                <a:spcPct val="150000"/>
              </a:lnSpc>
              <a:spcAft>
                <a:spcPts val="600"/>
              </a:spcAft>
              <a:buClr>
                <a:srgbClr val="F74030"/>
              </a:buClr>
              <a:buFont typeface="Arial" panose="020B0604020202020204" pitchFamily="34" charset="0"/>
              <a:buChar char="•"/>
            </a:pPr>
            <a:r>
              <a:rPr lang="da-DK" dirty="0">
                <a:solidFill>
                  <a:srgbClr val="400000"/>
                </a:solidFill>
              </a:rPr>
              <a:t>Har du højt blodtryk - undgå eller begræns lakrids</a:t>
            </a:r>
          </a:p>
        </p:txBody>
      </p:sp>
      <p:sp>
        <p:nvSpPr>
          <p:cNvPr id="15" name="Rutediagram: Forbindelse 14">
            <a:extLst>
              <a:ext uri="{FF2B5EF4-FFF2-40B4-BE49-F238E27FC236}">
                <a16:creationId xmlns:a16="http://schemas.microsoft.com/office/drawing/2014/main" id="{269ACC9E-ADA8-1F37-E3B3-7CD13B26593B}"/>
              </a:ext>
            </a:extLst>
          </p:cNvPr>
          <p:cNvSpPr/>
          <p:nvPr/>
        </p:nvSpPr>
        <p:spPr>
          <a:xfrm rot="423672">
            <a:off x="9115003" y="610275"/>
            <a:ext cx="2493981" cy="2468261"/>
          </a:xfrm>
          <a:prstGeom prst="flowChartConnector">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spcAft>
                <a:spcPts val="600"/>
              </a:spcAft>
            </a:pPr>
            <a:r>
              <a:rPr lang="da-DK" sz="1500" dirty="0">
                <a:solidFill>
                  <a:schemeClr val="bg1"/>
                </a:solidFill>
              </a:rPr>
              <a:t>Alle slags lakrids indeholder den lakridssyre, som påvirker blodtrykket</a:t>
            </a:r>
          </a:p>
        </p:txBody>
      </p:sp>
    </p:spTree>
    <p:extLst>
      <p:ext uri="{BB962C8B-B14F-4D97-AF65-F5344CB8AC3E}">
        <p14:creationId xmlns:p14="http://schemas.microsoft.com/office/powerpoint/2010/main" val="98887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person, vand, natur, drikkevand&#10;&#10;AI-genereret indhold kan være ukorrekt.">
            <a:extLst>
              <a:ext uri="{FF2B5EF4-FFF2-40B4-BE49-F238E27FC236}">
                <a16:creationId xmlns:a16="http://schemas.microsoft.com/office/drawing/2014/main" id="{7E7F537A-6B49-093B-890B-B1F2E750AA04}"/>
              </a:ext>
            </a:extLst>
          </p:cNvPr>
          <p:cNvPicPr>
            <a:picLocks noChangeAspect="1"/>
          </p:cNvPicPr>
          <p:nvPr/>
        </p:nvPicPr>
        <p:blipFill>
          <a:blip r:embed="rId3" cstate="email">
            <a:extLst>
              <a:ext uri="{28A0092B-C50C-407E-A947-70E740481C1C}">
                <a14:useLocalDpi xmlns:a14="http://schemas.microsoft.com/office/drawing/2010/main"/>
              </a:ext>
            </a:extLst>
          </a:blip>
          <a:srcRect r="-3" b="-2"/>
          <a:stretch>
            <a:fillRect/>
          </a:stretch>
        </p:blipFill>
        <p:spPr>
          <a:xfrm>
            <a:off x="6184900" y="539749"/>
            <a:ext cx="5465763" cy="5776913"/>
          </a:xfrm>
          <a:prstGeom prst="rect">
            <a:avLst/>
          </a:prstGeom>
          <a:noFill/>
        </p:spPr>
      </p:pic>
      <p:sp>
        <p:nvSpPr>
          <p:cNvPr id="2" name="Titel 1">
            <a:extLst>
              <a:ext uri="{FF2B5EF4-FFF2-40B4-BE49-F238E27FC236}">
                <a16:creationId xmlns:a16="http://schemas.microsoft.com/office/drawing/2014/main" id="{69317DC6-428A-4282-1154-EDAEDCCD4D00}"/>
              </a:ext>
            </a:extLst>
          </p:cNvPr>
          <p:cNvSpPr>
            <a:spLocks noGrp="1"/>
          </p:cNvSpPr>
          <p:nvPr>
            <p:ph type="title"/>
          </p:nvPr>
        </p:nvSpPr>
        <p:spPr>
          <a:xfrm>
            <a:off x="540000" y="466344"/>
            <a:ext cx="5446800" cy="1171656"/>
          </a:xfrm>
        </p:spPr>
        <p:txBody>
          <a:bodyPr vert="horz" lIns="0" tIns="0" rIns="0" bIns="0" rtlCol="0" anchor="t" anchorCtr="0">
            <a:normAutofit/>
          </a:bodyPr>
          <a:lstStyle/>
          <a:p>
            <a:r>
              <a:rPr lang="da-DK" kern="1200">
                <a:latin typeface="+mj-lt"/>
                <a:ea typeface="+mj-ea"/>
                <a:cs typeface="+mj-cs"/>
              </a:rPr>
              <a:t>Drikkevarer</a:t>
            </a:r>
          </a:p>
        </p:txBody>
      </p:sp>
      <p:sp>
        <p:nvSpPr>
          <p:cNvPr id="11" name="Tekstfelt 10">
            <a:extLst>
              <a:ext uri="{FF2B5EF4-FFF2-40B4-BE49-F238E27FC236}">
                <a16:creationId xmlns:a16="http://schemas.microsoft.com/office/drawing/2014/main" id="{B2B74779-731E-1DAB-6C8F-E16A72ACE10D}"/>
              </a:ext>
            </a:extLst>
          </p:cNvPr>
          <p:cNvSpPr txBox="1"/>
          <p:nvPr/>
        </p:nvSpPr>
        <p:spPr>
          <a:xfrm>
            <a:off x="425700" y="1866690"/>
            <a:ext cx="5463074" cy="4449972"/>
          </a:xfrm>
          <a:prstGeom prst="rect">
            <a:avLst/>
          </a:prstGeom>
        </p:spPr>
        <p:txBody>
          <a:bodyPr vert="horz" lIns="0" tIns="0" rIns="0" bIns="0" rtlCol="0">
            <a:noAutofit/>
          </a:bodyPr>
          <a:lstStyle/>
          <a:p>
            <a:pPr>
              <a:lnSpc>
                <a:spcPct val="150000"/>
              </a:lnSpc>
              <a:spcAft>
                <a:spcPts val="600"/>
              </a:spcAft>
              <a:buClr>
                <a:srgbClr val="4058F4"/>
              </a:buClr>
            </a:pPr>
            <a:r>
              <a:rPr lang="da-DK" b="1" kern="1200" baseline="0" dirty="0">
                <a:solidFill>
                  <a:srgbClr val="400000"/>
                </a:solidFill>
                <a:latin typeface="+mn-lt"/>
                <a:ea typeface="+mn-ea"/>
                <a:cs typeface="+mn-cs"/>
              </a:rPr>
              <a:t>De officielle anbefalinger: </a:t>
            </a:r>
            <a:r>
              <a:rPr lang="da-DK" kern="1200" baseline="0" dirty="0">
                <a:solidFill>
                  <a:srgbClr val="F74030"/>
                </a:solidFill>
                <a:latin typeface="+mn-lt"/>
                <a:ea typeface="+mn-ea"/>
                <a:cs typeface="+mn-cs"/>
              </a:rPr>
              <a:t>Sluk tørsten i vand</a:t>
            </a:r>
          </a:p>
          <a:p>
            <a:pPr marL="180000" indent="-180000">
              <a:lnSpc>
                <a:spcPct val="150000"/>
              </a:lnSpc>
              <a:spcAft>
                <a:spcPts val="600"/>
              </a:spcAft>
              <a:buClr>
                <a:srgbClr val="4058F4"/>
              </a:buClr>
              <a:buFont typeface="Arial" panose="020B0604020202020204" pitchFamily="34" charset="0"/>
              <a:buChar char="•"/>
            </a:pPr>
            <a:endParaRPr lang="da-DK" kern="1200" baseline="0" dirty="0">
              <a:solidFill>
                <a:srgbClr val="400000"/>
              </a:solidFill>
              <a:latin typeface="+mn-lt"/>
              <a:ea typeface="+mn-ea"/>
              <a:cs typeface="+mn-cs"/>
            </a:endParaRPr>
          </a:p>
          <a:p>
            <a:pPr>
              <a:lnSpc>
                <a:spcPct val="150000"/>
              </a:lnSpc>
              <a:spcAft>
                <a:spcPts val="600"/>
              </a:spcAft>
              <a:buClr>
                <a:srgbClr val="4058F4"/>
              </a:buClr>
            </a:pPr>
            <a:r>
              <a:rPr lang="da-DK" b="1" kern="1200" baseline="0" dirty="0">
                <a:solidFill>
                  <a:srgbClr val="400000"/>
                </a:solidFill>
                <a:latin typeface="+mn-lt"/>
                <a:ea typeface="+mn-ea"/>
                <a:cs typeface="+mn-cs"/>
              </a:rPr>
              <a:t>Hvad er hjertesunde drikkevarer?</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Juice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Kaffe og te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Sodavand og saft </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Mælk</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Kakao</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Energidrik</a:t>
            </a:r>
          </a:p>
        </p:txBody>
      </p:sp>
      <p:sp>
        <p:nvSpPr>
          <p:cNvPr id="14" name="Text Placeholder 5">
            <a:extLst>
              <a:ext uri="{FF2B5EF4-FFF2-40B4-BE49-F238E27FC236}">
                <a16:creationId xmlns:a16="http://schemas.microsoft.com/office/drawing/2014/main" id="{CB90FC9B-1C25-E321-B5A7-16313A4352B0}"/>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9F2EED56-7920-5A34-22FB-0C7D22ECC4DE}"/>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7" name="Pladsholder til slidenummer 6">
            <a:extLst>
              <a:ext uri="{FF2B5EF4-FFF2-40B4-BE49-F238E27FC236}">
                <a16:creationId xmlns:a16="http://schemas.microsoft.com/office/drawing/2014/main" id="{2FE6F6CE-A4B6-54DB-0512-0FF095E3D7A2}"/>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25</a:t>
            </a:fld>
            <a:endParaRPr lang="da-DK"/>
          </a:p>
        </p:txBody>
      </p:sp>
    </p:spTree>
    <p:extLst>
      <p:ext uri="{BB962C8B-B14F-4D97-AF65-F5344CB8AC3E}">
        <p14:creationId xmlns:p14="http://schemas.microsoft.com/office/powerpoint/2010/main" val="194993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descr="Et billede, der indeholder Vinglas, vin, Glas på stilk, drike&#10;&#10;AI-genereret indhold kan være ukorrekt.">
            <a:extLst>
              <a:ext uri="{FF2B5EF4-FFF2-40B4-BE49-F238E27FC236}">
                <a16:creationId xmlns:a16="http://schemas.microsoft.com/office/drawing/2014/main" id="{D1E3DABB-76A5-78CE-0803-0F287BD7B7DF}"/>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6751166" y="1052172"/>
            <a:ext cx="4520434" cy="5029200"/>
          </a:xfrm>
          <a:noFill/>
        </p:spPr>
      </p:pic>
      <p:sp>
        <p:nvSpPr>
          <p:cNvPr id="25" name="Title 2">
            <a:extLst>
              <a:ext uri="{FF2B5EF4-FFF2-40B4-BE49-F238E27FC236}">
                <a16:creationId xmlns:a16="http://schemas.microsoft.com/office/drawing/2014/main" id="{84F8765D-9323-D000-5176-AA7F5875376C}"/>
              </a:ext>
            </a:extLst>
          </p:cNvPr>
          <p:cNvSpPr>
            <a:spLocks noGrp="1"/>
          </p:cNvSpPr>
          <p:nvPr>
            <p:ph type="title"/>
          </p:nvPr>
        </p:nvSpPr>
        <p:spPr>
          <a:xfrm>
            <a:off x="540000" y="506496"/>
            <a:ext cx="5446800" cy="1171656"/>
          </a:xfrm>
        </p:spPr>
        <p:txBody>
          <a:bodyPr/>
          <a:lstStyle/>
          <a:p>
            <a:r>
              <a:rPr lang="da-DK" dirty="0">
                <a:solidFill>
                  <a:srgbClr val="400000"/>
                </a:solidFill>
              </a:rPr>
              <a:t>Alkohol</a:t>
            </a:r>
            <a:endParaRPr lang="en-US" dirty="0">
              <a:solidFill>
                <a:srgbClr val="400000"/>
              </a:solidFill>
            </a:endParaRPr>
          </a:p>
        </p:txBody>
      </p:sp>
      <p:sp>
        <p:nvSpPr>
          <p:cNvPr id="29" name="Content Placeholder 4">
            <a:extLst>
              <a:ext uri="{FF2B5EF4-FFF2-40B4-BE49-F238E27FC236}">
                <a16:creationId xmlns:a16="http://schemas.microsoft.com/office/drawing/2014/main" id="{6C438729-7F3F-2A5C-4800-C21BAB1C0FC6}"/>
              </a:ext>
            </a:extLst>
          </p:cNvPr>
          <p:cNvSpPr>
            <a:spLocks noGrp="1"/>
          </p:cNvSpPr>
          <p:nvPr>
            <p:ph idx="1"/>
          </p:nvPr>
        </p:nvSpPr>
        <p:spPr>
          <a:xfrm>
            <a:off x="551137" y="2668771"/>
            <a:ext cx="4889697" cy="3019647"/>
          </a:xfrm>
        </p:spPr>
        <p:txBody>
          <a:bodyPr anchor="t"/>
          <a:lstStyle/>
          <a:p>
            <a:pPr>
              <a:lnSpc>
                <a:spcPct val="150000"/>
              </a:lnSpc>
              <a:buClr>
                <a:srgbClr val="CFAAF6"/>
              </a:buClr>
            </a:pPr>
            <a:r>
              <a:rPr lang="da-DK" sz="1800" dirty="0">
                <a:solidFill>
                  <a:srgbClr val="400000"/>
                </a:solidFill>
              </a:rPr>
              <a:t>Begræns indtaget til </a:t>
            </a:r>
            <a:r>
              <a:rPr lang="da-DK" sz="1800" dirty="0">
                <a:solidFill>
                  <a:srgbClr val="F74030"/>
                </a:solidFill>
              </a:rPr>
              <a:t>max 10 genstande </a:t>
            </a:r>
            <a:r>
              <a:rPr lang="da-DK" sz="1800" dirty="0">
                <a:solidFill>
                  <a:srgbClr val="400000"/>
                </a:solidFill>
              </a:rPr>
              <a:t>om ugen og max 4 per gang.</a:t>
            </a:r>
          </a:p>
          <a:p>
            <a:pPr>
              <a:buClr>
                <a:srgbClr val="CFAAF6"/>
              </a:buClr>
            </a:pPr>
            <a:endParaRPr lang="da-DK" sz="1800" dirty="0">
              <a:solidFill>
                <a:srgbClr val="400000"/>
              </a:solidFill>
            </a:endParaRPr>
          </a:p>
          <a:p>
            <a:pPr>
              <a:lnSpc>
                <a:spcPct val="150000"/>
              </a:lnSpc>
              <a:buClr>
                <a:srgbClr val="CFAAF6"/>
              </a:buClr>
            </a:pPr>
            <a:r>
              <a:rPr lang="da-DK" sz="1800" dirty="0">
                <a:solidFill>
                  <a:srgbClr val="400000"/>
                </a:solidFill>
              </a:rPr>
              <a:t>Blodtrykket stiger, når en stor mængde alkohol indtages på én gang (binge </a:t>
            </a:r>
            <a:r>
              <a:rPr lang="da-DK" sz="1800" dirty="0" err="1">
                <a:solidFill>
                  <a:srgbClr val="400000"/>
                </a:solidFill>
              </a:rPr>
              <a:t>drinking</a:t>
            </a:r>
            <a:r>
              <a:rPr lang="da-DK" sz="1800" dirty="0">
                <a:solidFill>
                  <a:srgbClr val="400000"/>
                </a:solidFill>
              </a:rPr>
              <a:t>) </a:t>
            </a:r>
          </a:p>
          <a:p>
            <a:endParaRPr lang="en-US" dirty="0"/>
          </a:p>
        </p:txBody>
      </p:sp>
      <p:sp>
        <p:nvSpPr>
          <p:cNvPr id="31" name="Text Placeholder 5">
            <a:extLst>
              <a:ext uri="{FF2B5EF4-FFF2-40B4-BE49-F238E27FC236}">
                <a16:creationId xmlns:a16="http://schemas.microsoft.com/office/drawing/2014/main" id="{1809714E-8691-D423-3D97-1128477C9686}"/>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FEFB90D3-68BC-A6C1-0550-A6B238D55AEB}"/>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A48086E4-3EBF-34E1-6305-31CFA144F63F}"/>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26</a:t>
            </a:fld>
            <a:endParaRPr lang="da-DK"/>
          </a:p>
        </p:txBody>
      </p:sp>
      <p:sp>
        <p:nvSpPr>
          <p:cNvPr id="23" name="Ellipse 22">
            <a:extLst>
              <a:ext uri="{FF2B5EF4-FFF2-40B4-BE49-F238E27FC236}">
                <a16:creationId xmlns:a16="http://schemas.microsoft.com/office/drawing/2014/main" id="{899EA9EB-C20C-9C33-B080-E26114B65DC3}"/>
              </a:ext>
            </a:extLst>
          </p:cNvPr>
          <p:cNvSpPr/>
          <p:nvPr/>
        </p:nvSpPr>
        <p:spPr>
          <a:xfrm rot="581667">
            <a:off x="4966951" y="212948"/>
            <a:ext cx="2514566" cy="2504673"/>
          </a:xfrm>
          <a:prstGeom prst="ellipse">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dirty="0">
                <a:solidFill>
                  <a:srgbClr val="400000"/>
                </a:solidFill>
              </a:rPr>
              <a:t>Selv små mængder alkohol kan øge </a:t>
            </a:r>
            <a:br>
              <a:rPr lang="da-DK" sz="1600" dirty="0">
                <a:solidFill>
                  <a:srgbClr val="400000"/>
                </a:solidFill>
              </a:rPr>
            </a:br>
            <a:r>
              <a:rPr lang="da-DK" sz="1600" dirty="0">
                <a:solidFill>
                  <a:srgbClr val="400000"/>
                </a:solidFill>
              </a:rPr>
              <a:t>risikoen for hjerte-kar-sygdom</a:t>
            </a:r>
          </a:p>
        </p:txBody>
      </p:sp>
    </p:spTree>
    <p:extLst>
      <p:ext uri="{BB962C8B-B14F-4D97-AF65-F5344CB8AC3E}">
        <p14:creationId xmlns:p14="http://schemas.microsoft.com/office/powerpoint/2010/main" val="2507589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8224D-4755-6DC2-B20A-1FA3CFEAF46B}"/>
              </a:ext>
            </a:extLst>
          </p:cNvPr>
          <p:cNvSpPr>
            <a:spLocks noGrp="1"/>
          </p:cNvSpPr>
          <p:nvPr>
            <p:ph type="title"/>
          </p:nvPr>
        </p:nvSpPr>
        <p:spPr>
          <a:xfrm>
            <a:off x="540000" y="675972"/>
            <a:ext cx="5446800" cy="1171656"/>
          </a:xfrm>
        </p:spPr>
        <p:txBody>
          <a:bodyPr vert="horz" lIns="0" tIns="0" rIns="0" bIns="0" rtlCol="0" anchor="b" anchorCtr="0">
            <a:normAutofit/>
          </a:bodyPr>
          <a:lstStyle/>
          <a:p>
            <a:r>
              <a:rPr lang="da-DK" kern="1200" dirty="0">
                <a:latin typeface="+mj-lt"/>
                <a:ea typeface="+mj-ea"/>
                <a:cs typeface="+mj-cs"/>
              </a:rPr>
              <a:t>Motion og forhøjet blodtryk</a:t>
            </a:r>
          </a:p>
        </p:txBody>
      </p:sp>
      <p:sp>
        <p:nvSpPr>
          <p:cNvPr id="6" name="Tekstfelt 5">
            <a:extLst>
              <a:ext uri="{FF2B5EF4-FFF2-40B4-BE49-F238E27FC236}">
                <a16:creationId xmlns:a16="http://schemas.microsoft.com/office/drawing/2014/main" id="{36EA24C4-A156-9EB9-8BFE-08F9047D0904}"/>
              </a:ext>
            </a:extLst>
          </p:cNvPr>
          <p:cNvSpPr txBox="1"/>
          <p:nvPr/>
        </p:nvSpPr>
        <p:spPr>
          <a:xfrm>
            <a:off x="6184900" y="1307805"/>
            <a:ext cx="5465763" cy="5008858"/>
          </a:xfrm>
          <a:prstGeom prst="rect">
            <a:avLst/>
          </a:prstGeom>
          <a:solidFill>
            <a:srgbClr val="EFE6DD"/>
          </a:solidFill>
        </p:spPr>
        <p:txBody>
          <a:bodyPr vert="horz" lIns="180000" tIns="180000" rIns="180000" bIns="180000" rtlCol="0">
            <a:normAutofit lnSpcReduction="10000"/>
          </a:bodyPr>
          <a:lstStyle/>
          <a:p>
            <a:pPr>
              <a:spcAft>
                <a:spcPts val="600"/>
              </a:spcAft>
            </a:pPr>
            <a:r>
              <a:rPr lang="da-DK" b="1" dirty="0">
                <a:solidFill>
                  <a:srgbClr val="400000"/>
                </a:solidFill>
              </a:rPr>
              <a:t>De officielle anbefalinger:</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Mindst 30 min. om dagen</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Muskelstyrkende træning x 2 om ugen</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Begræns stillesiddende aktiviteter</a:t>
            </a:r>
          </a:p>
          <a:p>
            <a:pPr marL="180000" indent="-180000">
              <a:spcAft>
                <a:spcPts val="600"/>
              </a:spcAft>
              <a:buFont typeface="Arial" panose="020B0604020202020204" pitchFamily="34" charset="0"/>
              <a:buChar char="•"/>
            </a:pPr>
            <a:endParaRPr lang="da-DK" dirty="0">
              <a:solidFill>
                <a:srgbClr val="400000"/>
              </a:solidFill>
            </a:endParaRPr>
          </a:p>
          <a:p>
            <a:pPr>
              <a:spcAft>
                <a:spcPts val="600"/>
              </a:spcAft>
            </a:pPr>
            <a:r>
              <a:rPr lang="da-DK" b="1" dirty="0">
                <a:solidFill>
                  <a:srgbClr val="400000"/>
                </a:solidFill>
              </a:rPr>
              <a:t>Hvorfor skal vi være fysisk aktive?</a:t>
            </a:r>
            <a:br>
              <a:rPr lang="da-DK" b="1" dirty="0">
                <a:solidFill>
                  <a:srgbClr val="400000"/>
                </a:solidFill>
              </a:rPr>
            </a:br>
            <a:endParaRPr lang="da-DK" b="1" dirty="0">
              <a:solidFill>
                <a:srgbClr val="400000"/>
              </a:solidFill>
            </a:endParaRPr>
          </a:p>
          <a:p>
            <a:pPr>
              <a:spcAft>
                <a:spcPts val="600"/>
              </a:spcAft>
            </a:pPr>
            <a:r>
              <a:rPr lang="da-DK" b="1" dirty="0">
                <a:solidFill>
                  <a:srgbClr val="400000"/>
                </a:solidFill>
              </a:rPr>
              <a:t>Hvordan?</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Tag trappen i stedet for elevatoren</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Tag cyklen i stedet for bilen</a:t>
            </a:r>
          </a:p>
          <a:p>
            <a:pPr marL="180000" indent="-180000">
              <a:lnSpc>
                <a:spcPct val="150000"/>
              </a:lnSpc>
              <a:spcAft>
                <a:spcPts val="600"/>
              </a:spcAft>
              <a:buClr>
                <a:srgbClr val="4058F4"/>
              </a:buClr>
              <a:buFont typeface="Arial" panose="020B0604020202020204" pitchFamily="34" charset="0"/>
              <a:buChar char="•"/>
            </a:pPr>
            <a:r>
              <a:rPr lang="da-DK" dirty="0">
                <a:solidFill>
                  <a:srgbClr val="400000"/>
                </a:solidFill>
              </a:rPr>
              <a:t>Gåtur, cykeltur, havearbejde, løbetur, en sportsgren du kan lide</a:t>
            </a:r>
          </a:p>
        </p:txBody>
      </p:sp>
      <p:sp>
        <p:nvSpPr>
          <p:cNvPr id="31" name="Text Placeholder 5">
            <a:extLst>
              <a:ext uri="{FF2B5EF4-FFF2-40B4-BE49-F238E27FC236}">
                <a16:creationId xmlns:a16="http://schemas.microsoft.com/office/drawing/2014/main" id="{3D8DD653-39E2-8F69-5A08-D48A809DCAE0}"/>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FADAAA56-2845-0DBB-369B-A38B4982EF68}"/>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FF6A7231-0C46-6A2C-85F9-9A1C058827B9}"/>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27</a:t>
            </a:fld>
            <a:endParaRPr lang="da-DK"/>
          </a:p>
        </p:txBody>
      </p:sp>
      <p:pic>
        <p:nvPicPr>
          <p:cNvPr id="12" name="Billede 11" descr="Et billede, der indeholder fodtøj, person, sko, Ankel&#10;&#10;AI-genereret indhold kan være ukorrekt.">
            <a:extLst>
              <a:ext uri="{FF2B5EF4-FFF2-40B4-BE49-F238E27FC236}">
                <a16:creationId xmlns:a16="http://schemas.microsoft.com/office/drawing/2014/main" id="{E9835D46-A7E7-1A32-A89D-5DCFD06EE4B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028700" y="2309565"/>
            <a:ext cx="4203700" cy="3726498"/>
          </a:xfrm>
          <a:prstGeom prst="rect">
            <a:avLst/>
          </a:prstGeom>
        </p:spPr>
      </p:pic>
    </p:spTree>
    <p:extLst>
      <p:ext uri="{BB962C8B-B14F-4D97-AF65-F5344CB8AC3E}">
        <p14:creationId xmlns:p14="http://schemas.microsoft.com/office/powerpoint/2010/main" val="399354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67CCF-3691-9A25-8EB6-6F3B43FD50F1}"/>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sz="3400" kern="1200">
                <a:latin typeface="+mj-lt"/>
                <a:ea typeface="+mj-ea"/>
                <a:cs typeface="+mj-cs"/>
              </a:rPr>
              <a:t>Hvad du selv kan gøre for at sænke dit blodtryk</a:t>
            </a:r>
          </a:p>
        </p:txBody>
      </p:sp>
      <p:sp>
        <p:nvSpPr>
          <p:cNvPr id="14" name="Text Placeholder 4">
            <a:extLst>
              <a:ext uri="{FF2B5EF4-FFF2-40B4-BE49-F238E27FC236}">
                <a16:creationId xmlns:a16="http://schemas.microsoft.com/office/drawing/2014/main" id="{6DF7D7A4-5D7C-3933-89C2-077ABB4D1AEE}"/>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AC6D84CF-2074-7DA9-1E9F-9B01279DACF3}"/>
              </a:ext>
            </a:extLst>
          </p:cNvPr>
          <p:cNvSpPr>
            <a:spLocks noGrp="1"/>
          </p:cNvSpPr>
          <p:nvPr>
            <p:ph type="ftr" sz="quarter" idx="15"/>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23CD1DE0-25FB-350E-AF06-5A77C975E99D}"/>
              </a:ext>
            </a:extLst>
          </p:cNvPr>
          <p:cNvSpPr>
            <a:spLocks noGrp="1"/>
          </p:cNvSpPr>
          <p:nvPr>
            <p:ph type="sldNum" sz="quarter" idx="16"/>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28</a:t>
            </a:fld>
            <a:endParaRPr lang="da-DK"/>
          </a:p>
        </p:txBody>
      </p:sp>
      <p:graphicFrame>
        <p:nvGraphicFramePr>
          <p:cNvPr id="8" name="Tekstfelt 5">
            <a:extLst>
              <a:ext uri="{FF2B5EF4-FFF2-40B4-BE49-F238E27FC236}">
                <a16:creationId xmlns:a16="http://schemas.microsoft.com/office/drawing/2014/main" id="{468038B5-9540-AB59-9674-8EA9D491DC1F}"/>
              </a:ext>
            </a:extLst>
          </p:cNvPr>
          <p:cNvGraphicFramePr/>
          <p:nvPr/>
        </p:nvGraphicFramePr>
        <p:xfrm>
          <a:off x="539400" y="2407531"/>
          <a:ext cx="11113200" cy="379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26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ED57AF58-4051-2B11-4281-48557FC40265}"/>
              </a:ext>
            </a:extLst>
          </p:cNvPr>
          <p:cNvSpPr txBox="1"/>
          <p:nvPr/>
        </p:nvSpPr>
        <p:spPr>
          <a:xfrm>
            <a:off x="6210817" y="1485900"/>
            <a:ext cx="5328000" cy="4176000"/>
          </a:xfrm>
          <a:prstGeom prst="rect">
            <a:avLst/>
          </a:prstGeom>
          <a:solidFill>
            <a:srgbClr val="EFE6DD"/>
          </a:solidFill>
        </p:spPr>
        <p:txBody>
          <a:bodyPr wrap="square" lIns="0" tIns="0" rIns="0" bIns="0" rtlCol="0">
            <a:spAutoFit/>
          </a:bodyPr>
          <a:lstStyle/>
          <a:p>
            <a:pPr algn="l"/>
            <a:endParaRPr lang="da-DK" sz="1600" dirty="0" err="1">
              <a:solidFill>
                <a:schemeClr val="tx2"/>
              </a:solidFill>
            </a:endParaRPr>
          </a:p>
        </p:txBody>
      </p:sp>
      <p:sp>
        <p:nvSpPr>
          <p:cNvPr id="3" name="Pladsholder til sidefod 2">
            <a:extLst>
              <a:ext uri="{FF2B5EF4-FFF2-40B4-BE49-F238E27FC236}">
                <a16:creationId xmlns:a16="http://schemas.microsoft.com/office/drawing/2014/main" id="{A78AD9B5-B2F3-463D-1030-AE5D3C987EE9}"/>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8DD61DF-43B9-D5BA-2425-1587BC309782}"/>
              </a:ext>
            </a:extLst>
          </p:cNvPr>
          <p:cNvSpPr>
            <a:spLocks noGrp="1"/>
          </p:cNvSpPr>
          <p:nvPr>
            <p:ph type="sldNum" sz="quarter" idx="12"/>
          </p:nvPr>
        </p:nvSpPr>
        <p:spPr/>
        <p:txBody>
          <a:bodyPr/>
          <a:lstStyle/>
          <a:p>
            <a:fld id="{24C8C45C-947F-4981-8B3F-4F32E973C901}" type="slidenum">
              <a:rPr lang="da-DK" smtClean="0"/>
              <a:pPr/>
              <a:t>29</a:t>
            </a:fld>
            <a:endParaRPr lang="da-DK" dirty="0"/>
          </a:p>
        </p:txBody>
      </p:sp>
      <p:pic>
        <p:nvPicPr>
          <p:cNvPr id="5" name="Picture 2">
            <a:extLst>
              <a:ext uri="{FF2B5EF4-FFF2-40B4-BE49-F238E27FC236}">
                <a16:creationId xmlns:a16="http://schemas.microsoft.com/office/drawing/2014/main" id="{22129BB3-6824-5E53-5909-BB0867F9BF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0000" y="1636554"/>
            <a:ext cx="2685774" cy="206334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324370F8-D832-9A34-DD69-643935C03D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62700" y="3556056"/>
            <a:ext cx="2248529" cy="1987777"/>
          </a:xfrm>
          <a:prstGeom prst="rect">
            <a:avLst/>
          </a:prstGeom>
        </p:spPr>
      </p:pic>
      <p:pic>
        <p:nvPicPr>
          <p:cNvPr id="13" name="Billede 12">
            <a:extLst>
              <a:ext uri="{FF2B5EF4-FFF2-40B4-BE49-F238E27FC236}">
                <a16:creationId xmlns:a16="http://schemas.microsoft.com/office/drawing/2014/main" id="{39FB977B-702B-FAD0-F6B6-CFE52C38D2F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46145" y="1637029"/>
            <a:ext cx="2248529" cy="1787016"/>
          </a:xfrm>
          <a:prstGeom prst="rect">
            <a:avLst/>
          </a:prstGeom>
        </p:spPr>
      </p:pic>
      <p:pic>
        <p:nvPicPr>
          <p:cNvPr id="14" name="Picture 6">
            <a:extLst>
              <a:ext uri="{FF2B5EF4-FFF2-40B4-BE49-F238E27FC236}">
                <a16:creationId xmlns:a16="http://schemas.microsoft.com/office/drawing/2014/main" id="{C2C31713-6379-4A13-E5A8-958A8433F44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8719742" y="3815833"/>
            <a:ext cx="2696032"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605D3900-AB65-CAC9-8BF1-C418C9CFEFFC}"/>
              </a:ext>
            </a:extLst>
          </p:cNvPr>
          <p:cNvSpPr txBox="1"/>
          <p:nvPr/>
        </p:nvSpPr>
        <p:spPr>
          <a:xfrm>
            <a:off x="375616" y="2433494"/>
            <a:ext cx="5987084" cy="1754326"/>
          </a:xfrm>
          <a:prstGeom prst="rect">
            <a:avLst/>
          </a:prstGeom>
          <a:noFill/>
        </p:spPr>
        <p:txBody>
          <a:bodyPr wrap="square">
            <a:spAutoFit/>
          </a:bodyPr>
          <a:lstStyle/>
          <a:p>
            <a:r>
              <a:rPr lang="da-DK" sz="3200" dirty="0">
                <a:solidFill>
                  <a:srgbClr val="400000"/>
                </a:solidFill>
                <a:latin typeface="Poppins "/>
              </a:rPr>
              <a:t>Få ny inspiration og hjertesunde opskrifter på </a:t>
            </a:r>
            <a:r>
              <a:rPr lang="da-DK" sz="4000" dirty="0">
                <a:solidFill>
                  <a:srgbClr val="F74030"/>
                </a:solidFill>
                <a:latin typeface="+mj-lt"/>
              </a:rPr>
              <a:t>Hjerteforeningen.dk</a:t>
            </a:r>
          </a:p>
        </p:txBody>
      </p:sp>
    </p:spTree>
    <p:extLst>
      <p:ext uri="{BB962C8B-B14F-4D97-AF65-F5344CB8AC3E}">
        <p14:creationId xmlns:p14="http://schemas.microsoft.com/office/powerpoint/2010/main" val="295845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E8C18C7-F15B-0D53-9886-98655C157440}"/>
              </a:ext>
            </a:extLst>
          </p:cNvPr>
          <p:cNvSpPr>
            <a:spLocks noGrp="1"/>
          </p:cNvSpPr>
          <p:nvPr>
            <p:ph type="title"/>
          </p:nvPr>
        </p:nvSpPr>
        <p:spPr/>
        <p:txBody>
          <a:bodyPr/>
          <a:lstStyle/>
          <a:p>
            <a:r>
              <a:rPr lang="da-DK" dirty="0"/>
              <a:t>Hvad er </a:t>
            </a:r>
            <a:br>
              <a:rPr lang="da-DK" dirty="0"/>
            </a:br>
            <a:r>
              <a:rPr lang="da-DK" dirty="0"/>
              <a:t>DASH-diæten?</a:t>
            </a:r>
          </a:p>
        </p:txBody>
      </p:sp>
      <p:sp>
        <p:nvSpPr>
          <p:cNvPr id="4" name="Undertitel 3">
            <a:extLst>
              <a:ext uri="{FF2B5EF4-FFF2-40B4-BE49-F238E27FC236}">
                <a16:creationId xmlns:a16="http://schemas.microsoft.com/office/drawing/2014/main" id="{9A9E6758-EE93-A217-E4EF-F64283582821}"/>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27C78062-C6A7-CED5-51F1-C309CF6E3A5A}"/>
              </a:ext>
            </a:extLst>
          </p:cNvPr>
          <p:cNvSpPr>
            <a:spLocks noGrp="1"/>
          </p:cNvSpPr>
          <p:nvPr>
            <p:ph idx="1"/>
          </p:nvPr>
        </p:nvSpPr>
        <p:spPr>
          <a:xfrm>
            <a:off x="540000" y="2891791"/>
            <a:ext cx="5463074" cy="2594610"/>
          </a:xfrm>
        </p:spPr>
        <p:txBody>
          <a:bodyPr/>
          <a:lstStyle/>
          <a:p>
            <a:pPr>
              <a:lnSpc>
                <a:spcPct val="150000"/>
              </a:lnSpc>
              <a:buClr>
                <a:srgbClr val="F74030"/>
              </a:buClr>
            </a:pPr>
            <a:r>
              <a:rPr lang="da-DK" sz="1800" i="1" dirty="0"/>
              <a:t>”</a:t>
            </a:r>
            <a:r>
              <a:rPr lang="da-DK" sz="1800" b="1" i="1" dirty="0" err="1">
                <a:solidFill>
                  <a:srgbClr val="F74030"/>
                </a:solidFill>
              </a:rPr>
              <a:t>D</a:t>
            </a:r>
            <a:r>
              <a:rPr lang="da-DK" sz="1800" i="1" dirty="0" err="1"/>
              <a:t>ietary</a:t>
            </a:r>
            <a:r>
              <a:rPr lang="da-DK" sz="1800" i="1" dirty="0"/>
              <a:t> </a:t>
            </a:r>
            <a:r>
              <a:rPr lang="da-DK" sz="1800" b="1" i="1" dirty="0" err="1">
                <a:solidFill>
                  <a:srgbClr val="F74030"/>
                </a:solidFill>
              </a:rPr>
              <a:t>A</a:t>
            </a:r>
            <a:r>
              <a:rPr lang="da-DK" sz="1800" i="1" dirty="0" err="1"/>
              <a:t>pproaches</a:t>
            </a:r>
            <a:r>
              <a:rPr lang="da-DK" sz="1800" i="1" dirty="0"/>
              <a:t> to </a:t>
            </a:r>
            <a:r>
              <a:rPr lang="da-DK" sz="1800" b="1" i="1" dirty="0">
                <a:solidFill>
                  <a:srgbClr val="F74030"/>
                </a:solidFill>
              </a:rPr>
              <a:t>S</a:t>
            </a:r>
            <a:r>
              <a:rPr lang="da-DK" sz="1800" i="1" dirty="0"/>
              <a:t>top </a:t>
            </a:r>
            <a:r>
              <a:rPr lang="da-DK" sz="1800" b="1" i="1" dirty="0">
                <a:solidFill>
                  <a:srgbClr val="F74030"/>
                </a:solidFill>
              </a:rPr>
              <a:t>H</a:t>
            </a:r>
            <a:r>
              <a:rPr lang="da-DK" sz="1800" i="1" dirty="0"/>
              <a:t>ypertension” </a:t>
            </a:r>
          </a:p>
          <a:p>
            <a:pPr>
              <a:lnSpc>
                <a:spcPct val="150000"/>
              </a:lnSpc>
              <a:buClr>
                <a:srgbClr val="F74030"/>
              </a:buClr>
            </a:pPr>
            <a:endParaRPr lang="da-DK" sz="1800" i="1" dirty="0"/>
          </a:p>
          <a:p>
            <a:pPr>
              <a:lnSpc>
                <a:spcPct val="150000"/>
              </a:lnSpc>
              <a:buClr>
                <a:srgbClr val="F74030"/>
              </a:buClr>
            </a:pPr>
            <a:r>
              <a:rPr lang="da-DK" sz="1800" dirty="0"/>
              <a:t>På dansk:</a:t>
            </a:r>
          </a:p>
          <a:p>
            <a:pPr marL="177800" indent="0">
              <a:lnSpc>
                <a:spcPct val="150000"/>
              </a:lnSpc>
              <a:buClr>
                <a:srgbClr val="F74030"/>
              </a:buClr>
              <a:buNone/>
            </a:pPr>
            <a:r>
              <a:rPr lang="da-DK" sz="1800" dirty="0"/>
              <a:t>Diæt til sænkning af forhøjet blodtryk</a:t>
            </a:r>
          </a:p>
          <a:p>
            <a:pPr marL="0" indent="0">
              <a:buNone/>
            </a:pPr>
            <a:endParaRPr lang="da-DK" dirty="0"/>
          </a:p>
        </p:txBody>
      </p:sp>
      <p:sp>
        <p:nvSpPr>
          <p:cNvPr id="6" name="Pladsholder til tekst 5">
            <a:extLst>
              <a:ext uri="{FF2B5EF4-FFF2-40B4-BE49-F238E27FC236}">
                <a16:creationId xmlns:a16="http://schemas.microsoft.com/office/drawing/2014/main" id="{8FB876DE-E8EB-EBD3-EC48-11A9F0F54C84}"/>
              </a:ext>
            </a:extLst>
          </p:cNvPr>
          <p:cNvSpPr>
            <a:spLocks noGrp="1"/>
          </p:cNvSpPr>
          <p:nvPr>
            <p:ph type="body" sz="quarter" idx="17"/>
          </p:nvPr>
        </p:nvSpPr>
        <p:spPr/>
        <p:txBody>
          <a:bodyPr/>
          <a:lstStyle/>
          <a:p>
            <a:endParaRPr lang="da-DK"/>
          </a:p>
        </p:txBody>
      </p:sp>
      <p:sp>
        <p:nvSpPr>
          <p:cNvPr id="7" name="Pladsholder til sidefod 6">
            <a:extLst>
              <a:ext uri="{FF2B5EF4-FFF2-40B4-BE49-F238E27FC236}">
                <a16:creationId xmlns:a16="http://schemas.microsoft.com/office/drawing/2014/main" id="{C82EEA41-7DEA-BA46-22F9-F033EAC7F59F}"/>
              </a:ext>
            </a:extLst>
          </p:cNvPr>
          <p:cNvSpPr>
            <a:spLocks noGrp="1"/>
          </p:cNvSpPr>
          <p:nvPr>
            <p:ph type="ftr" sz="quarter" idx="11"/>
          </p:nvPr>
        </p:nvSpPr>
        <p:spPr/>
        <p:txBody>
          <a:bodyPr/>
          <a:lstStyle/>
          <a:p>
            <a:r>
              <a:rPr lang="da-DK"/>
              <a:t>Hjerteforeningen</a:t>
            </a:r>
            <a:endParaRPr lang="da-DK" dirty="0"/>
          </a:p>
        </p:txBody>
      </p:sp>
      <p:sp>
        <p:nvSpPr>
          <p:cNvPr id="8" name="Pladsholder til slidenummer 7">
            <a:extLst>
              <a:ext uri="{FF2B5EF4-FFF2-40B4-BE49-F238E27FC236}">
                <a16:creationId xmlns:a16="http://schemas.microsoft.com/office/drawing/2014/main" id="{8D0DAA65-EC7A-E362-FCE2-BEFA42BF3AC0}"/>
              </a:ext>
            </a:extLst>
          </p:cNvPr>
          <p:cNvSpPr>
            <a:spLocks noGrp="1"/>
          </p:cNvSpPr>
          <p:nvPr>
            <p:ph type="sldNum" sz="quarter" idx="12"/>
          </p:nvPr>
        </p:nvSpPr>
        <p:spPr/>
        <p:txBody>
          <a:bodyPr/>
          <a:lstStyle/>
          <a:p>
            <a:fld id="{24C8C45C-947F-4981-8B3F-4F32E973C901}" type="slidenum">
              <a:rPr lang="da-DK" smtClean="0"/>
              <a:pPr/>
              <a:t>3</a:t>
            </a:fld>
            <a:endParaRPr lang="da-DK" dirty="0"/>
          </a:p>
        </p:txBody>
      </p:sp>
      <p:pic>
        <p:nvPicPr>
          <p:cNvPr id="9" name="Pladsholder til billede 8" descr="Et billede, der indeholder mad, avokado&#10;&#10;AI-genereret indhold kan være ukorrekt.">
            <a:extLst>
              <a:ext uri="{FF2B5EF4-FFF2-40B4-BE49-F238E27FC236}">
                <a16:creationId xmlns:a16="http://schemas.microsoft.com/office/drawing/2014/main" id="{05DE1613-5B89-1EDD-CF3F-576C27300D22}"/>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6184900" y="539750"/>
            <a:ext cx="5465763" cy="5776913"/>
          </a:xfrm>
          <a:prstGeom prst="rect">
            <a:avLst/>
          </a:prstGeom>
          <a:noFill/>
        </p:spPr>
      </p:pic>
    </p:spTree>
    <p:extLst>
      <p:ext uri="{BB962C8B-B14F-4D97-AF65-F5344CB8AC3E}">
        <p14:creationId xmlns:p14="http://schemas.microsoft.com/office/powerpoint/2010/main" val="4126448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8A389CD3-E018-9F4B-9D24-BC62A02BEC68}"/>
              </a:ext>
            </a:extLst>
          </p:cNvPr>
          <p:cNvSpPr>
            <a:spLocks noGrp="1"/>
          </p:cNvSpPr>
          <p:nvPr>
            <p:ph type="ftr" sz="quarter" idx="16"/>
          </p:nvPr>
        </p:nvSpPr>
        <p:spPr/>
        <p:txBody>
          <a:bodyPr/>
          <a:lstStyle/>
          <a:p>
            <a:r>
              <a:rPr lang="da-DK" dirty="0"/>
              <a:t>Hjerteforeningen</a:t>
            </a:r>
          </a:p>
        </p:txBody>
      </p:sp>
      <p:sp>
        <p:nvSpPr>
          <p:cNvPr id="3" name="Pladsholder til slidenummer 2">
            <a:extLst>
              <a:ext uri="{FF2B5EF4-FFF2-40B4-BE49-F238E27FC236}">
                <a16:creationId xmlns:a16="http://schemas.microsoft.com/office/drawing/2014/main" id="{2F765916-6417-4649-C285-A8FD1DFB6C2B}"/>
              </a:ext>
            </a:extLst>
          </p:cNvPr>
          <p:cNvSpPr>
            <a:spLocks noGrp="1"/>
          </p:cNvSpPr>
          <p:nvPr>
            <p:ph type="sldNum" sz="quarter" idx="17"/>
          </p:nvPr>
        </p:nvSpPr>
        <p:spPr/>
        <p:txBody>
          <a:bodyPr/>
          <a:lstStyle/>
          <a:p>
            <a:fld id="{24C8C45C-947F-4981-8B3F-4F32E973C901}" type="slidenum">
              <a:rPr lang="da-DK" smtClean="0"/>
              <a:pPr/>
              <a:t>30</a:t>
            </a:fld>
            <a:endParaRPr lang="da-DK" dirty="0"/>
          </a:p>
        </p:txBody>
      </p:sp>
      <p:sp>
        <p:nvSpPr>
          <p:cNvPr id="6" name="Title 5">
            <a:extLst>
              <a:ext uri="{FF2B5EF4-FFF2-40B4-BE49-F238E27FC236}">
                <a16:creationId xmlns:a16="http://schemas.microsoft.com/office/drawing/2014/main" id="{D8C8A42C-F96A-F9B4-6F1D-6542B0C5D0C0}"/>
              </a:ext>
            </a:extLst>
          </p:cNvPr>
          <p:cNvSpPr>
            <a:spLocks noGrp="1"/>
          </p:cNvSpPr>
          <p:nvPr>
            <p:ph type="ctrTitle"/>
          </p:nvPr>
        </p:nvSpPr>
        <p:spPr>
          <a:xfrm>
            <a:off x="2288130" y="2097523"/>
            <a:ext cx="7400700" cy="1985964"/>
          </a:xfrm>
        </p:spPr>
        <p:txBody>
          <a:bodyPr/>
          <a:lstStyle/>
          <a:p>
            <a:pPr algn="ctr"/>
            <a:r>
              <a:rPr lang="da-DK" sz="4400" dirty="0"/>
              <a:t>Få mere information på:</a:t>
            </a:r>
            <a:br>
              <a:rPr lang="da-DK" sz="4000" dirty="0"/>
            </a:br>
            <a:r>
              <a:rPr lang="da-DK" sz="3600" dirty="0">
                <a:solidFill>
                  <a:srgbClr val="EFE6DD"/>
                </a:solidFill>
                <a:latin typeface="Poppins "/>
              </a:rPr>
              <a:t>Hjerteforeningen.dk</a:t>
            </a:r>
            <a:br>
              <a:rPr lang="da-DK" sz="3600" dirty="0">
                <a:solidFill>
                  <a:srgbClr val="EFE6DD"/>
                </a:solidFill>
                <a:latin typeface="Poppins "/>
              </a:rPr>
            </a:br>
            <a:r>
              <a:rPr lang="da-DK" sz="3600" dirty="0">
                <a:solidFill>
                  <a:srgbClr val="EFE6DD"/>
                </a:solidFill>
                <a:latin typeface="Poppins "/>
              </a:rPr>
              <a:t>Hjertelinjen 7025 0000</a:t>
            </a:r>
            <a:br>
              <a:rPr lang="da-DK" sz="4000" dirty="0"/>
            </a:br>
            <a:br>
              <a:rPr lang="da-DK" sz="4000" dirty="0"/>
            </a:br>
            <a:br>
              <a:rPr lang="da-DK" sz="4400" dirty="0"/>
            </a:br>
            <a:r>
              <a:rPr lang="da-DK" sz="4400" dirty="0">
                <a:solidFill>
                  <a:srgbClr val="CFAAF6"/>
                </a:solidFill>
              </a:rPr>
              <a:t>Spørgsmål?</a:t>
            </a:r>
          </a:p>
        </p:txBody>
      </p:sp>
      <p:sp>
        <p:nvSpPr>
          <p:cNvPr id="7" name="Text Placeholder 6">
            <a:extLst>
              <a:ext uri="{FF2B5EF4-FFF2-40B4-BE49-F238E27FC236}">
                <a16:creationId xmlns:a16="http://schemas.microsoft.com/office/drawing/2014/main" id="{AE5D74B9-A096-67FA-72CE-A5AF2E06996A}"/>
              </a:ext>
            </a:extLst>
          </p:cNvPr>
          <p:cNvSpPr>
            <a:spLocks noGrp="1"/>
          </p:cNvSpPr>
          <p:nvPr>
            <p:ph type="body" sz="quarter" idx="18"/>
          </p:nvPr>
        </p:nvSpPr>
        <p:spPr/>
        <p:txBody>
          <a:bodyPr/>
          <a:lstStyle/>
          <a:p>
            <a:endParaRPr lang="da-DK"/>
          </a:p>
        </p:txBody>
      </p:sp>
      <p:sp>
        <p:nvSpPr>
          <p:cNvPr id="8" name="Text Placeholder 7">
            <a:extLst>
              <a:ext uri="{FF2B5EF4-FFF2-40B4-BE49-F238E27FC236}">
                <a16:creationId xmlns:a16="http://schemas.microsoft.com/office/drawing/2014/main" id="{4CFEBD1E-8E8A-6613-BFF8-E85630A500BA}"/>
              </a:ext>
            </a:extLst>
          </p:cNvPr>
          <p:cNvSpPr>
            <a:spLocks noGrp="1"/>
          </p:cNvSpPr>
          <p:nvPr>
            <p:ph type="body" sz="quarter" idx="19"/>
          </p:nvPr>
        </p:nvSpPr>
        <p:spPr/>
        <p:txBody>
          <a:bodyPr/>
          <a:lstStyle/>
          <a:p>
            <a:endParaRPr lang="da-DK"/>
          </a:p>
        </p:txBody>
      </p:sp>
      <p:sp>
        <p:nvSpPr>
          <p:cNvPr id="9" name="Text Placeholder 8">
            <a:extLst>
              <a:ext uri="{FF2B5EF4-FFF2-40B4-BE49-F238E27FC236}">
                <a16:creationId xmlns:a16="http://schemas.microsoft.com/office/drawing/2014/main" id="{8EB41948-570D-0BF0-4598-EA1251579695}"/>
              </a:ext>
            </a:extLst>
          </p:cNvPr>
          <p:cNvSpPr>
            <a:spLocks noGrp="1"/>
          </p:cNvSpPr>
          <p:nvPr>
            <p:ph type="body" sz="quarter" idx="21"/>
          </p:nvPr>
        </p:nvSpPr>
        <p:spPr/>
        <p:txBody>
          <a:bodyPr/>
          <a:lstStyle/>
          <a:p>
            <a:endParaRPr lang="da-DK"/>
          </a:p>
        </p:txBody>
      </p:sp>
      <p:sp>
        <p:nvSpPr>
          <p:cNvPr id="11" name="Text Placeholder 10">
            <a:extLst>
              <a:ext uri="{FF2B5EF4-FFF2-40B4-BE49-F238E27FC236}">
                <a16:creationId xmlns:a16="http://schemas.microsoft.com/office/drawing/2014/main" id="{0F7290B3-64C5-EA8B-1D28-5F301B38428F}"/>
              </a:ext>
            </a:extLst>
          </p:cNvPr>
          <p:cNvSpPr>
            <a:spLocks noGrp="1"/>
          </p:cNvSpPr>
          <p:nvPr>
            <p:ph type="body" sz="quarter" idx="22"/>
          </p:nvPr>
        </p:nvSpPr>
        <p:spPr/>
        <p:txBody>
          <a:bodyPr/>
          <a:lstStyle/>
          <a:p>
            <a:endParaRPr lang="da-DK"/>
          </a:p>
        </p:txBody>
      </p:sp>
      <p:sp>
        <p:nvSpPr>
          <p:cNvPr id="10" name="Link">
            <a:hlinkClick r:id="rId2"/>
            <a:extLst>
              <a:ext uri="{FF2B5EF4-FFF2-40B4-BE49-F238E27FC236}">
                <a16:creationId xmlns:a16="http://schemas.microsoft.com/office/drawing/2014/main" id="{5B934A5B-2858-5BE8-28D5-8D759EC7E636}"/>
              </a:ext>
            </a:extLst>
          </p:cNvPr>
          <p:cNvSpPr>
            <a:spLocks noGrp="1" noRot="1" noMove="1" noResize="1" noEditPoints="1" noAdjustHandles="1" noChangeArrowheads="1" noChangeShapeType="1"/>
          </p:cNvSpPr>
          <p:nvPr/>
        </p:nvSpPr>
        <p:spPr>
          <a:xfrm>
            <a:off x="9948863" y="5791200"/>
            <a:ext cx="1900237"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97484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9D1CE-88B0-7AAE-B393-22B7E54550DD}"/>
              </a:ext>
            </a:extLst>
          </p:cNvPr>
          <p:cNvSpPr>
            <a:spLocks noGrp="1"/>
          </p:cNvSpPr>
          <p:nvPr>
            <p:ph type="title"/>
          </p:nvPr>
        </p:nvSpPr>
        <p:spPr>
          <a:xfrm>
            <a:off x="540000" y="572688"/>
            <a:ext cx="6434958" cy="1171656"/>
          </a:xfrm>
        </p:spPr>
        <p:txBody>
          <a:bodyPr anchor="b">
            <a:normAutofit fontScale="90000"/>
          </a:bodyPr>
          <a:lstStyle/>
          <a:p>
            <a:pPr lvl="0">
              <a:spcBef>
                <a:spcPts val="0"/>
              </a:spcBef>
              <a:defRPr/>
            </a:pPr>
            <a:r>
              <a:rPr lang="da-DK" dirty="0">
                <a:solidFill>
                  <a:srgbClr val="400000"/>
                </a:solidFill>
              </a:rPr>
              <a:t>Sådan sammensætter du </a:t>
            </a:r>
            <a:br>
              <a:rPr lang="da-DK" dirty="0">
                <a:solidFill>
                  <a:srgbClr val="400000"/>
                </a:solidFill>
              </a:rPr>
            </a:br>
            <a:r>
              <a:rPr lang="da-DK" dirty="0">
                <a:solidFill>
                  <a:srgbClr val="400000"/>
                </a:solidFill>
              </a:rPr>
              <a:t>DASH-diæten</a:t>
            </a:r>
            <a:br>
              <a:rPr lang="da-DK" sz="2500" dirty="0"/>
            </a:br>
            <a:endParaRPr lang="da-DK" sz="2500" dirty="0"/>
          </a:p>
        </p:txBody>
      </p:sp>
      <p:sp>
        <p:nvSpPr>
          <p:cNvPr id="3" name="Pladsholder til sidefod 2">
            <a:extLst>
              <a:ext uri="{FF2B5EF4-FFF2-40B4-BE49-F238E27FC236}">
                <a16:creationId xmlns:a16="http://schemas.microsoft.com/office/drawing/2014/main" id="{85F3DE52-B21A-302A-6A34-D42193F173A6}"/>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BEDB2CD2-F17D-483D-3A1E-1FE4708F7A1A}"/>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4</a:t>
            </a:fld>
            <a:endParaRPr lang="da-DK"/>
          </a:p>
        </p:txBody>
      </p:sp>
      <p:sp>
        <p:nvSpPr>
          <p:cNvPr id="6" name="Tekstfelt 5">
            <a:extLst>
              <a:ext uri="{FF2B5EF4-FFF2-40B4-BE49-F238E27FC236}">
                <a16:creationId xmlns:a16="http://schemas.microsoft.com/office/drawing/2014/main" id="{4D5542B3-B0F8-2CD2-C832-381268634FCB}"/>
              </a:ext>
            </a:extLst>
          </p:cNvPr>
          <p:cNvSpPr txBox="1"/>
          <p:nvPr/>
        </p:nvSpPr>
        <p:spPr>
          <a:xfrm>
            <a:off x="540000" y="1744344"/>
            <a:ext cx="3596065" cy="4401205"/>
          </a:xfrm>
          <a:prstGeom prst="rect">
            <a:avLst/>
          </a:prstGeom>
          <a:noFill/>
        </p:spPr>
        <p:txBody>
          <a:bodyPr wrap="square" lIns="0" tIns="0" rIns="0" bIns="0" numCol="1" rtlCol="0">
            <a:spAutoFit/>
          </a:bodyPr>
          <a:lstStyle/>
          <a:p>
            <a:pPr algn="l">
              <a:buClr>
                <a:srgbClr val="00B050"/>
              </a:buClr>
            </a:pPr>
            <a:r>
              <a:rPr lang="da-DK" sz="2000" dirty="0">
                <a:solidFill>
                  <a:srgbClr val="00B050"/>
                </a:solidFill>
                <a:latin typeface="+mj-lt"/>
              </a:rPr>
              <a:t>Spis mest af:</a:t>
            </a:r>
          </a:p>
          <a:p>
            <a:pPr algn="l">
              <a:buClr>
                <a:srgbClr val="00B050"/>
              </a:buClr>
            </a:pPr>
            <a:endParaRPr lang="da-DK" dirty="0">
              <a:solidFill>
                <a:schemeClr val="tx2"/>
              </a:solidFill>
              <a:latin typeface="+mj-lt"/>
            </a:endParaRPr>
          </a:p>
          <a:p>
            <a:pPr marL="285750" indent="-285750" algn="l">
              <a:buClr>
                <a:srgbClr val="00B050"/>
              </a:buClr>
              <a:buFont typeface="Wingdings" panose="05000000000000000000" pitchFamily="2" charset="2"/>
              <a:buChar char="ü"/>
            </a:pPr>
            <a:r>
              <a:rPr lang="da-DK" dirty="0">
                <a:solidFill>
                  <a:srgbClr val="400000"/>
                </a:solidFill>
              </a:rPr>
              <a:t>Frugt og grønt</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Fisk</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Fuldkorn</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Fedt fra planteriget</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Magre mejeriprodukter</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Nødder og kerner</a:t>
            </a:r>
          </a:p>
          <a:p>
            <a:pPr marL="285750" indent="-285750" algn="l">
              <a:buClr>
                <a:srgbClr val="00B050"/>
              </a:buClr>
              <a:buFont typeface="Wingdings" panose="05000000000000000000" pitchFamily="2" charset="2"/>
              <a:buChar char="ü"/>
            </a:pPr>
            <a:endParaRPr lang="da-DK" dirty="0">
              <a:solidFill>
                <a:srgbClr val="400000"/>
              </a:solidFill>
            </a:endParaRPr>
          </a:p>
          <a:p>
            <a:pPr marL="285750" indent="-285750" algn="l">
              <a:buClr>
                <a:srgbClr val="00B050"/>
              </a:buClr>
              <a:buFont typeface="Wingdings" panose="05000000000000000000" pitchFamily="2" charset="2"/>
              <a:buChar char="ü"/>
            </a:pPr>
            <a:r>
              <a:rPr lang="da-DK" dirty="0">
                <a:solidFill>
                  <a:srgbClr val="400000"/>
                </a:solidFill>
              </a:rPr>
              <a:t>Kikærter, linser og bønner</a:t>
            </a:r>
          </a:p>
          <a:p>
            <a:pPr marL="285750" indent="-285750" algn="l">
              <a:buClr>
                <a:srgbClr val="00B050"/>
              </a:buClr>
              <a:buFont typeface="Wingdings" panose="05000000000000000000" pitchFamily="2" charset="2"/>
              <a:buChar char="ü"/>
            </a:pPr>
            <a:endParaRPr lang="da-DK" sz="1600" dirty="0">
              <a:solidFill>
                <a:schemeClr val="tx2"/>
              </a:solidFill>
            </a:endParaRPr>
          </a:p>
        </p:txBody>
      </p:sp>
      <p:sp>
        <p:nvSpPr>
          <p:cNvPr id="7" name="Tekstfelt 6">
            <a:extLst>
              <a:ext uri="{FF2B5EF4-FFF2-40B4-BE49-F238E27FC236}">
                <a16:creationId xmlns:a16="http://schemas.microsoft.com/office/drawing/2014/main" id="{42A102E4-340B-2605-EFF2-C7668305391F}"/>
              </a:ext>
            </a:extLst>
          </p:cNvPr>
          <p:cNvSpPr txBox="1"/>
          <p:nvPr/>
        </p:nvSpPr>
        <p:spPr>
          <a:xfrm>
            <a:off x="6545009" y="1744344"/>
            <a:ext cx="4369982" cy="4154984"/>
          </a:xfrm>
          <a:prstGeom prst="rect">
            <a:avLst/>
          </a:prstGeom>
          <a:noFill/>
        </p:spPr>
        <p:txBody>
          <a:bodyPr wrap="square" lIns="0" tIns="0" rIns="0" bIns="0" rtlCol="0">
            <a:spAutoFit/>
          </a:bodyPr>
          <a:lstStyle/>
          <a:p>
            <a:pPr>
              <a:buClr>
                <a:srgbClr val="F74030"/>
              </a:buClr>
            </a:pPr>
            <a:r>
              <a:rPr lang="da-DK" sz="2000" dirty="0">
                <a:solidFill>
                  <a:srgbClr val="F74030"/>
                </a:solidFill>
                <a:latin typeface="+mj-lt"/>
              </a:rPr>
              <a:t>Spis mindst af:</a:t>
            </a:r>
          </a:p>
          <a:p>
            <a:pPr>
              <a:buClr>
                <a:srgbClr val="F74030"/>
              </a:buClr>
            </a:pPr>
            <a:endParaRPr lang="da-DK" dirty="0">
              <a:solidFill>
                <a:srgbClr val="400000"/>
              </a:solidFill>
              <a:latin typeface="+mj-lt"/>
            </a:endParaRPr>
          </a:p>
          <a:p>
            <a:pPr marL="285750" indent="-285750">
              <a:buClr>
                <a:srgbClr val="F74030"/>
              </a:buClr>
              <a:buFont typeface="Roboto Light" panose="02000000000000000000" pitchFamily="2" charset="0"/>
              <a:buChar char="ↆ"/>
            </a:pPr>
            <a:r>
              <a:rPr lang="da-DK" dirty="0">
                <a:solidFill>
                  <a:srgbClr val="400000"/>
                </a:solidFill>
              </a:rPr>
              <a:t>Salt og saltholdige produkter</a:t>
            </a:r>
          </a:p>
          <a:p>
            <a:pPr marL="285750" indent="-285750">
              <a:buClr>
                <a:srgbClr val="F74030"/>
              </a:buClr>
              <a:buFont typeface="Roboto Light" panose="02000000000000000000" pitchFamily="2" charset="0"/>
              <a:buChar char="ↆ"/>
            </a:pPr>
            <a:endParaRPr lang="da-DK" dirty="0">
              <a:solidFill>
                <a:srgbClr val="400000"/>
              </a:solidFill>
            </a:endParaRPr>
          </a:p>
          <a:p>
            <a:pPr marL="285750" indent="-285750">
              <a:buClr>
                <a:srgbClr val="F74030"/>
              </a:buClr>
              <a:buFont typeface="Roboto Light" panose="02000000000000000000" pitchFamily="2" charset="0"/>
              <a:buChar char="ↆ"/>
            </a:pPr>
            <a:r>
              <a:rPr lang="da-DK" dirty="0">
                <a:solidFill>
                  <a:srgbClr val="400000"/>
                </a:solidFill>
              </a:rPr>
              <a:t>Fastfood, færdigretter og chips</a:t>
            </a:r>
          </a:p>
          <a:p>
            <a:pPr marL="285750" indent="-285750">
              <a:buClr>
                <a:srgbClr val="F74030"/>
              </a:buClr>
              <a:buFont typeface="Roboto Light" panose="02000000000000000000" pitchFamily="2" charset="0"/>
              <a:buChar char="ↆ"/>
            </a:pPr>
            <a:endParaRPr lang="da-DK" dirty="0">
              <a:solidFill>
                <a:srgbClr val="400000"/>
              </a:solidFill>
            </a:endParaRPr>
          </a:p>
          <a:p>
            <a:pPr marL="285750" indent="-285750">
              <a:buClr>
                <a:srgbClr val="F74030"/>
              </a:buClr>
              <a:buFont typeface="Roboto Light" panose="02000000000000000000" pitchFamily="2" charset="0"/>
              <a:buChar char="ↆ"/>
            </a:pPr>
            <a:r>
              <a:rPr lang="da-DK" dirty="0">
                <a:solidFill>
                  <a:srgbClr val="400000"/>
                </a:solidFill>
              </a:rPr>
              <a:t>Sukker og sukkerholdige produkter</a:t>
            </a:r>
          </a:p>
          <a:p>
            <a:pPr marL="285750" indent="-285750">
              <a:buClr>
                <a:srgbClr val="F74030"/>
              </a:buClr>
              <a:buFont typeface="Roboto Light" panose="02000000000000000000" pitchFamily="2" charset="0"/>
              <a:buChar char="ↆ"/>
            </a:pPr>
            <a:endParaRPr lang="da-DK" dirty="0">
              <a:solidFill>
                <a:srgbClr val="400000"/>
              </a:solidFill>
            </a:endParaRPr>
          </a:p>
          <a:p>
            <a:pPr marL="285750" indent="-285750">
              <a:buClr>
                <a:srgbClr val="F74030"/>
              </a:buClr>
              <a:buFont typeface="Roboto Light" panose="02000000000000000000" pitchFamily="2" charset="0"/>
              <a:buChar char="ↆ"/>
            </a:pPr>
            <a:r>
              <a:rPr lang="da-DK" dirty="0">
                <a:solidFill>
                  <a:srgbClr val="400000"/>
                </a:solidFill>
              </a:rPr>
              <a:t>Slik, kage, is og sodavand</a:t>
            </a:r>
          </a:p>
          <a:p>
            <a:pPr marL="285750" indent="-285750">
              <a:buClr>
                <a:srgbClr val="F74030"/>
              </a:buClr>
              <a:buFont typeface="Roboto Light" panose="02000000000000000000" pitchFamily="2" charset="0"/>
              <a:buChar char="ↆ"/>
            </a:pPr>
            <a:endParaRPr lang="da-DK" dirty="0">
              <a:solidFill>
                <a:srgbClr val="400000"/>
              </a:solidFill>
            </a:endParaRPr>
          </a:p>
          <a:p>
            <a:pPr marL="285750" indent="-285750">
              <a:buClr>
                <a:srgbClr val="F74030"/>
              </a:buClr>
              <a:buFont typeface="Roboto Light" panose="02000000000000000000" pitchFamily="2" charset="0"/>
              <a:buChar char="ↆ"/>
            </a:pPr>
            <a:r>
              <a:rPr lang="da-DK" dirty="0">
                <a:solidFill>
                  <a:srgbClr val="400000"/>
                </a:solidFill>
              </a:rPr>
              <a:t>Fedt fra dyreriget, kød, kødpålæg, bacon, pølser og fede mejeriprodukter</a:t>
            </a:r>
          </a:p>
          <a:p>
            <a:pPr marL="285750" indent="-285750">
              <a:buClr>
                <a:srgbClr val="F74030"/>
              </a:buClr>
              <a:buFont typeface="Roboto Light" panose="02000000000000000000" pitchFamily="2" charset="0"/>
              <a:buChar char="ↆ"/>
            </a:pPr>
            <a:endParaRPr lang="da-DK" dirty="0">
              <a:solidFill>
                <a:srgbClr val="400000"/>
              </a:solidFill>
            </a:endParaRPr>
          </a:p>
          <a:p>
            <a:pPr marL="285750" indent="-285750">
              <a:buClr>
                <a:srgbClr val="F74030"/>
              </a:buClr>
              <a:buFont typeface="Roboto Light" panose="02000000000000000000" pitchFamily="2" charset="0"/>
              <a:buChar char="ↆ"/>
            </a:pPr>
            <a:r>
              <a:rPr lang="da-DK" dirty="0">
                <a:solidFill>
                  <a:srgbClr val="400000"/>
                </a:solidFill>
              </a:rPr>
              <a:t>Alkohol</a:t>
            </a:r>
          </a:p>
        </p:txBody>
      </p:sp>
      <p:cxnSp>
        <p:nvCxnSpPr>
          <p:cNvPr id="8" name="Lige forbindelse 7">
            <a:extLst>
              <a:ext uri="{FF2B5EF4-FFF2-40B4-BE49-F238E27FC236}">
                <a16:creationId xmlns:a16="http://schemas.microsoft.com/office/drawing/2014/main" id="{CA28E90F-C6E8-6C3B-BDA9-7BCCEF92F587}"/>
              </a:ext>
            </a:extLst>
          </p:cNvPr>
          <p:cNvCxnSpPr>
            <a:cxnSpLocks/>
          </p:cNvCxnSpPr>
          <p:nvPr/>
        </p:nvCxnSpPr>
        <p:spPr>
          <a:xfrm>
            <a:off x="6096000" y="1616753"/>
            <a:ext cx="0" cy="4528796"/>
          </a:xfrm>
          <a:prstGeom prst="line">
            <a:avLst/>
          </a:prstGeom>
          <a:ln w="12700">
            <a:solidFill>
              <a:srgbClr val="4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5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1D6DD7-98A6-4C17-A515-CF3A8A387FDC}"/>
              </a:ext>
            </a:extLst>
          </p:cNvPr>
          <p:cNvSpPr>
            <a:spLocks noGrp="1"/>
          </p:cNvSpPr>
          <p:nvPr>
            <p:ph type="title"/>
          </p:nvPr>
        </p:nvSpPr>
        <p:spPr/>
        <p:txBody>
          <a:bodyPr/>
          <a:lstStyle/>
          <a:p>
            <a:r>
              <a:rPr lang="da-DK" dirty="0"/>
              <a:t>DASH og saltreduktion</a:t>
            </a:r>
          </a:p>
        </p:txBody>
      </p:sp>
      <p:sp>
        <p:nvSpPr>
          <p:cNvPr id="4" name="Undertitel 3">
            <a:extLst>
              <a:ext uri="{FF2B5EF4-FFF2-40B4-BE49-F238E27FC236}">
                <a16:creationId xmlns:a16="http://schemas.microsoft.com/office/drawing/2014/main" id="{1ADCC766-CB77-2F8C-32EA-B0611F245AFB}"/>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6C2D1628-A64F-0A9A-743F-16F701ACCDCF}"/>
              </a:ext>
            </a:extLst>
          </p:cNvPr>
          <p:cNvSpPr>
            <a:spLocks noGrp="1"/>
          </p:cNvSpPr>
          <p:nvPr>
            <p:ph idx="1"/>
          </p:nvPr>
        </p:nvSpPr>
        <p:spPr/>
        <p:txBody>
          <a:bodyPr anchor="ctr"/>
          <a:lstStyle/>
          <a:p>
            <a:pPr lvl="0">
              <a:lnSpc>
                <a:spcPts val="2600"/>
              </a:lnSpc>
            </a:pPr>
            <a:r>
              <a:rPr lang="da-DK" sz="1800" dirty="0"/>
              <a:t>DASH diæten </a:t>
            </a:r>
            <a:r>
              <a:rPr lang="da-DK" sz="1800" dirty="0">
                <a:ea typeface="Calibri" panose="020F0502020204030204" pitchFamily="34" charset="0"/>
                <a:cs typeface="Times New Roman" panose="02020603050405020304" pitchFamily="18" charset="0"/>
              </a:rPr>
              <a:t>opnår </a:t>
            </a:r>
            <a:r>
              <a:rPr lang="da-DK" sz="1800" dirty="0">
                <a:solidFill>
                  <a:srgbClr val="F74030"/>
                </a:solidFill>
                <a:ea typeface="Calibri" panose="020F0502020204030204" pitchFamily="34" charset="0"/>
                <a:cs typeface="Times New Roman" panose="02020603050405020304" pitchFamily="18" charset="0"/>
              </a:rPr>
              <a:t>størst effekt </a:t>
            </a:r>
            <a:r>
              <a:rPr lang="da-DK" sz="1800" dirty="0">
                <a:ea typeface="Calibri" panose="020F0502020204030204" pitchFamily="34" charset="0"/>
                <a:cs typeface="Times New Roman" panose="02020603050405020304" pitchFamily="18" charset="0"/>
              </a:rPr>
              <a:t>på blodtryk, når den kombineres </a:t>
            </a:r>
            <a:r>
              <a:rPr lang="da-DK" sz="1800" dirty="0">
                <a:solidFill>
                  <a:srgbClr val="F74030"/>
                </a:solidFill>
                <a:ea typeface="Calibri" panose="020F0502020204030204" pitchFamily="34" charset="0"/>
                <a:cs typeface="Times New Roman" panose="02020603050405020304" pitchFamily="18" charset="0"/>
              </a:rPr>
              <a:t>med</a:t>
            </a:r>
            <a:r>
              <a:rPr lang="da-DK" sz="1800" dirty="0">
                <a:ea typeface="Calibri" panose="020F0502020204030204" pitchFamily="34" charset="0"/>
                <a:cs typeface="Times New Roman" panose="02020603050405020304" pitchFamily="18" charset="0"/>
              </a:rPr>
              <a:t> </a:t>
            </a:r>
            <a:r>
              <a:rPr lang="da-DK" sz="1800" dirty="0">
                <a:solidFill>
                  <a:srgbClr val="F74030"/>
                </a:solidFill>
                <a:ea typeface="Calibri" panose="020F0502020204030204" pitchFamily="34" charset="0"/>
                <a:cs typeface="Times New Roman" panose="02020603050405020304" pitchFamily="18" charset="0"/>
              </a:rPr>
              <a:t>saltreduktion</a:t>
            </a:r>
          </a:p>
          <a:p>
            <a:pPr marL="0" lvl="0" indent="0">
              <a:lnSpc>
                <a:spcPts val="2600"/>
              </a:lnSpc>
              <a:buNone/>
            </a:pPr>
            <a:endParaRPr lang="da-DK" sz="1800" b="1" dirty="0">
              <a:ea typeface="Calibri" panose="020F0502020204030204" pitchFamily="34" charset="0"/>
              <a:cs typeface="Times New Roman" panose="02020603050405020304" pitchFamily="18" charset="0"/>
            </a:endParaRPr>
          </a:p>
          <a:p>
            <a:pPr lvl="0">
              <a:lnSpc>
                <a:spcPts val="2600"/>
              </a:lnSpc>
            </a:pPr>
            <a:r>
              <a:rPr lang="da-DK" sz="1800" dirty="0">
                <a:ea typeface="Calibri" panose="020F0502020204030204" pitchFamily="34" charset="0"/>
                <a:cs typeface="Times New Roman" panose="02020603050405020304" pitchFamily="18" charset="0"/>
              </a:rPr>
              <a:t>Jo lavere saltniveau, desto bedre effekt på blodtryk. </a:t>
            </a:r>
          </a:p>
          <a:p>
            <a:endParaRPr lang="da-DK" dirty="0"/>
          </a:p>
        </p:txBody>
      </p:sp>
      <p:sp>
        <p:nvSpPr>
          <p:cNvPr id="6" name="Pladsholder til tekst 5">
            <a:extLst>
              <a:ext uri="{FF2B5EF4-FFF2-40B4-BE49-F238E27FC236}">
                <a16:creationId xmlns:a16="http://schemas.microsoft.com/office/drawing/2014/main" id="{3C7BC33E-D607-D70D-00ED-A5F36B611DE1}"/>
              </a:ext>
            </a:extLst>
          </p:cNvPr>
          <p:cNvSpPr>
            <a:spLocks noGrp="1"/>
          </p:cNvSpPr>
          <p:nvPr>
            <p:ph type="body" sz="quarter" idx="17"/>
          </p:nvPr>
        </p:nvSpPr>
        <p:spPr/>
        <p:txBody>
          <a:bodyPr/>
          <a:lstStyle/>
          <a:p>
            <a:endParaRPr lang="da-DK"/>
          </a:p>
        </p:txBody>
      </p:sp>
      <p:sp>
        <p:nvSpPr>
          <p:cNvPr id="7" name="Pladsholder til sidefod 6">
            <a:extLst>
              <a:ext uri="{FF2B5EF4-FFF2-40B4-BE49-F238E27FC236}">
                <a16:creationId xmlns:a16="http://schemas.microsoft.com/office/drawing/2014/main" id="{809A1C02-18EB-3BE3-735C-3169BA1C2273}"/>
              </a:ext>
            </a:extLst>
          </p:cNvPr>
          <p:cNvSpPr>
            <a:spLocks noGrp="1"/>
          </p:cNvSpPr>
          <p:nvPr>
            <p:ph type="ftr" sz="quarter" idx="11"/>
          </p:nvPr>
        </p:nvSpPr>
        <p:spPr/>
        <p:txBody>
          <a:bodyPr/>
          <a:lstStyle/>
          <a:p>
            <a:r>
              <a:rPr lang="da-DK"/>
              <a:t>Hjerteforeningen</a:t>
            </a:r>
            <a:endParaRPr lang="da-DK" dirty="0"/>
          </a:p>
        </p:txBody>
      </p:sp>
      <p:sp>
        <p:nvSpPr>
          <p:cNvPr id="8" name="Pladsholder til slidenummer 7">
            <a:extLst>
              <a:ext uri="{FF2B5EF4-FFF2-40B4-BE49-F238E27FC236}">
                <a16:creationId xmlns:a16="http://schemas.microsoft.com/office/drawing/2014/main" id="{0C490711-91EA-BB4D-746D-C563F6FDB0D4}"/>
              </a:ext>
            </a:extLst>
          </p:cNvPr>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9" name="Pladsholder til indhold 8" descr="Træske med lyserøde og hvide bad med saltkrystaller, der løber over på træoverfladen">
            <a:extLst>
              <a:ext uri="{FF2B5EF4-FFF2-40B4-BE49-F238E27FC236}">
                <a16:creationId xmlns:a16="http://schemas.microsoft.com/office/drawing/2014/main" id="{80537E94-C119-66E3-D30D-3A06F8876438}"/>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l="12794" r="12794"/>
          <a:stretch>
            <a:fillRect/>
          </a:stretch>
        </p:blipFill>
        <p:spPr>
          <a:xfrm>
            <a:off x="6874847" y="1456539"/>
            <a:ext cx="4598353" cy="4860124"/>
          </a:xfrm>
        </p:spPr>
      </p:pic>
    </p:spTree>
    <p:extLst>
      <p:ext uri="{BB962C8B-B14F-4D97-AF65-F5344CB8AC3E}">
        <p14:creationId xmlns:p14="http://schemas.microsoft.com/office/powerpoint/2010/main" val="264964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9396-3973-862E-1944-D85E69C076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5D0485-CC6D-131E-843D-67D626269CE6}"/>
              </a:ext>
            </a:extLst>
          </p:cNvPr>
          <p:cNvSpPr>
            <a:spLocks noGrp="1"/>
          </p:cNvSpPr>
          <p:nvPr>
            <p:ph type="title"/>
          </p:nvPr>
        </p:nvSpPr>
        <p:spPr>
          <a:xfrm>
            <a:off x="538800" y="270000"/>
            <a:ext cx="5446800" cy="1171656"/>
          </a:xfrm>
        </p:spPr>
        <p:txBody>
          <a:bodyPr/>
          <a:lstStyle/>
          <a:p>
            <a:r>
              <a:rPr lang="da-DK" dirty="0">
                <a:solidFill>
                  <a:srgbClr val="400000"/>
                </a:solidFill>
              </a:rPr>
              <a:t>Salt</a:t>
            </a:r>
          </a:p>
        </p:txBody>
      </p:sp>
      <p:sp>
        <p:nvSpPr>
          <p:cNvPr id="3" name="Pladsholder til sidefod 2">
            <a:extLst>
              <a:ext uri="{FF2B5EF4-FFF2-40B4-BE49-F238E27FC236}">
                <a16:creationId xmlns:a16="http://schemas.microsoft.com/office/drawing/2014/main" id="{BC720E56-912B-7E9B-41F1-F8D197B23B2F}"/>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1D6A746-DA5B-60F5-01B8-8C4F2716C3B3}"/>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6" name="Tekstfelt 5">
            <a:extLst>
              <a:ext uri="{FF2B5EF4-FFF2-40B4-BE49-F238E27FC236}">
                <a16:creationId xmlns:a16="http://schemas.microsoft.com/office/drawing/2014/main" id="{F98D11FB-E917-A7C1-1BA3-8839F631C629}"/>
              </a:ext>
            </a:extLst>
          </p:cNvPr>
          <p:cNvSpPr txBox="1"/>
          <p:nvPr/>
        </p:nvSpPr>
        <p:spPr>
          <a:xfrm>
            <a:off x="519426" y="1790220"/>
            <a:ext cx="5556000" cy="3351430"/>
          </a:xfrm>
          <a:prstGeom prst="rect">
            <a:avLst/>
          </a:prstGeom>
          <a:noFill/>
        </p:spPr>
        <p:txBody>
          <a:bodyPr wrap="square">
            <a:spAutoFit/>
          </a:bodyPr>
          <a:lstStyle/>
          <a:p>
            <a:endParaRPr lang="da-DK" b="1" dirty="0">
              <a:latin typeface="+mn-lt"/>
            </a:endParaRPr>
          </a:p>
          <a:p>
            <a:pPr>
              <a:lnSpc>
                <a:spcPts val="2600"/>
              </a:lnSpc>
            </a:pPr>
            <a:r>
              <a:rPr lang="da-DK" b="1" dirty="0">
                <a:solidFill>
                  <a:srgbClr val="400000"/>
                </a:solidFill>
                <a:latin typeface="+mn-lt"/>
              </a:rPr>
              <a:t>De officielle anbefalinger: </a:t>
            </a:r>
            <a:r>
              <a:rPr lang="da-DK" dirty="0">
                <a:solidFill>
                  <a:srgbClr val="F74030"/>
                </a:solidFill>
              </a:rPr>
              <a:t>5-6 gram salt</a:t>
            </a:r>
            <a:r>
              <a:rPr lang="da-DK" dirty="0">
                <a:solidFill>
                  <a:srgbClr val="400000"/>
                </a:solidFill>
              </a:rPr>
              <a:t> dagligt </a:t>
            </a:r>
          </a:p>
          <a:p>
            <a:pPr lvl="8">
              <a:lnSpc>
                <a:spcPts val="2600"/>
              </a:lnSpc>
            </a:pPr>
            <a:endParaRPr lang="da-DK" i="1" dirty="0"/>
          </a:p>
          <a:p>
            <a:pPr marL="285750" lvl="8" indent="-285750">
              <a:lnSpc>
                <a:spcPts val="2600"/>
              </a:lnSpc>
              <a:buClr>
                <a:srgbClr val="F74030"/>
              </a:buClr>
              <a:buFont typeface="Arial" panose="020B0604020202020204" pitchFamily="34" charset="0"/>
              <a:buChar char="•"/>
            </a:pPr>
            <a:r>
              <a:rPr lang="da-DK" dirty="0"/>
              <a:t>Begræns ultraforarbejdede og forarbejdede fødevarer – de er rige på salt</a:t>
            </a:r>
          </a:p>
          <a:p>
            <a:pPr marL="285750" indent="-285750">
              <a:lnSpc>
                <a:spcPts val="2600"/>
              </a:lnSpc>
              <a:buClr>
                <a:srgbClr val="F74030"/>
              </a:buClr>
              <a:buFont typeface="Arial" panose="020B0604020202020204" pitchFamily="34" charset="0"/>
              <a:buChar char="•"/>
            </a:pPr>
            <a:endParaRPr lang="da-DK" i="1" dirty="0"/>
          </a:p>
          <a:p>
            <a:pPr marL="285750" lvl="8" indent="-285750">
              <a:lnSpc>
                <a:spcPts val="2600"/>
              </a:lnSpc>
              <a:buClr>
                <a:srgbClr val="F74030"/>
              </a:buClr>
              <a:buFont typeface="Arial" panose="020B0604020202020204" pitchFamily="34" charset="0"/>
              <a:buChar char="•"/>
            </a:pPr>
            <a:r>
              <a:rPr lang="da-DK" dirty="0"/>
              <a:t>Brug andre smagsgivere end salt fx lime, chili, ingefær, koriander, spidskommen, citron, hvidløg eller krydderurter</a:t>
            </a:r>
          </a:p>
        </p:txBody>
      </p:sp>
      <p:sp>
        <p:nvSpPr>
          <p:cNvPr id="8" name="Rutediagram: Forbindelse 7">
            <a:extLst>
              <a:ext uri="{FF2B5EF4-FFF2-40B4-BE49-F238E27FC236}">
                <a16:creationId xmlns:a16="http://schemas.microsoft.com/office/drawing/2014/main" id="{0ABD6687-B788-E19B-F247-456C8AAEFD37}"/>
              </a:ext>
            </a:extLst>
          </p:cNvPr>
          <p:cNvSpPr/>
          <p:nvPr/>
        </p:nvSpPr>
        <p:spPr>
          <a:xfrm>
            <a:off x="8245642" y="705852"/>
            <a:ext cx="2948784" cy="2911407"/>
          </a:xfrm>
          <a:prstGeom prst="flowChartConnector">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5" name="Tekstfelt 4">
            <a:extLst>
              <a:ext uri="{FF2B5EF4-FFF2-40B4-BE49-F238E27FC236}">
                <a16:creationId xmlns:a16="http://schemas.microsoft.com/office/drawing/2014/main" id="{380B63B4-0528-F348-FAE0-CA89B99D86C1}"/>
              </a:ext>
            </a:extLst>
          </p:cNvPr>
          <p:cNvSpPr txBox="1"/>
          <p:nvPr/>
        </p:nvSpPr>
        <p:spPr>
          <a:xfrm>
            <a:off x="8461990" y="1659965"/>
            <a:ext cx="2516087" cy="1354217"/>
          </a:xfrm>
          <a:prstGeom prst="rect">
            <a:avLst/>
          </a:prstGeom>
          <a:noFill/>
          <a:ln>
            <a:noFill/>
          </a:ln>
        </p:spPr>
        <p:txBody>
          <a:bodyPr wrap="square" lIns="0" tIns="0" rIns="0" bIns="0" rtlCol="0">
            <a:spAutoFit/>
          </a:bodyPr>
          <a:lstStyle/>
          <a:p>
            <a:pPr algn="ctr"/>
            <a:r>
              <a:rPr lang="da-DK" dirty="0">
                <a:solidFill>
                  <a:schemeClr val="bg1"/>
                </a:solidFill>
              </a:rPr>
              <a:t>For meget salt kan øge dit blodtryk. Højt blodtryk kan aktivere atrieflimren</a:t>
            </a:r>
          </a:p>
          <a:p>
            <a:pPr algn="l"/>
            <a:endParaRPr lang="da-DK" sz="1600" dirty="0" err="1">
              <a:solidFill>
                <a:schemeClr val="tx2"/>
              </a:solidFill>
            </a:endParaRPr>
          </a:p>
        </p:txBody>
      </p:sp>
      <p:sp>
        <p:nvSpPr>
          <p:cNvPr id="9" name="Rutediagram: Forbindelse 8">
            <a:extLst>
              <a:ext uri="{FF2B5EF4-FFF2-40B4-BE49-F238E27FC236}">
                <a16:creationId xmlns:a16="http://schemas.microsoft.com/office/drawing/2014/main" id="{0D3D713A-1C15-0AAB-CC66-04D4BCE5A54A}"/>
              </a:ext>
            </a:extLst>
          </p:cNvPr>
          <p:cNvSpPr/>
          <p:nvPr/>
        </p:nvSpPr>
        <p:spPr>
          <a:xfrm>
            <a:off x="6772111" y="2663480"/>
            <a:ext cx="2516087" cy="2432253"/>
          </a:xfrm>
          <a:prstGeom prst="flowChartConnector">
            <a:avLst/>
          </a:prstGeom>
          <a:solidFill>
            <a:srgbClr val="4058F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600" dirty="0">
              <a:solidFill>
                <a:srgbClr val="F74030"/>
              </a:solidFill>
            </a:endParaRPr>
          </a:p>
        </p:txBody>
      </p:sp>
      <p:sp>
        <p:nvSpPr>
          <p:cNvPr id="10" name="Tekstfelt 9">
            <a:extLst>
              <a:ext uri="{FF2B5EF4-FFF2-40B4-BE49-F238E27FC236}">
                <a16:creationId xmlns:a16="http://schemas.microsoft.com/office/drawing/2014/main" id="{5A2E15F7-9851-0F28-8EA7-8C644037B835}"/>
              </a:ext>
            </a:extLst>
          </p:cNvPr>
          <p:cNvSpPr txBox="1"/>
          <p:nvPr/>
        </p:nvSpPr>
        <p:spPr>
          <a:xfrm>
            <a:off x="7036010" y="3187108"/>
            <a:ext cx="1988288" cy="1384995"/>
          </a:xfrm>
          <a:prstGeom prst="rect">
            <a:avLst/>
          </a:prstGeom>
          <a:noFill/>
        </p:spPr>
        <p:txBody>
          <a:bodyPr wrap="square" lIns="0" tIns="0" rIns="0" bIns="0" rtlCol="0">
            <a:spAutoFit/>
          </a:bodyPr>
          <a:lstStyle/>
          <a:p>
            <a:pPr algn="ctr"/>
            <a:r>
              <a:rPr lang="da-DK" dirty="0">
                <a:solidFill>
                  <a:schemeClr val="bg1"/>
                </a:solidFill>
              </a:rPr>
              <a:t>9 ud af 10 danskere spiser mere salt </a:t>
            </a:r>
            <a:br>
              <a:rPr lang="da-DK" dirty="0">
                <a:solidFill>
                  <a:schemeClr val="bg1"/>
                </a:solidFill>
              </a:rPr>
            </a:br>
            <a:r>
              <a:rPr lang="da-DK" dirty="0">
                <a:solidFill>
                  <a:schemeClr val="bg1"/>
                </a:solidFill>
              </a:rPr>
              <a:t>end de officielle anbefalinger</a:t>
            </a:r>
          </a:p>
        </p:txBody>
      </p:sp>
      <p:sp>
        <p:nvSpPr>
          <p:cNvPr id="11" name="Rutediagram: Forbindelse 10">
            <a:extLst>
              <a:ext uri="{FF2B5EF4-FFF2-40B4-BE49-F238E27FC236}">
                <a16:creationId xmlns:a16="http://schemas.microsoft.com/office/drawing/2014/main" id="{04BC215F-DE2C-7FD4-4B63-76E6DC6B67D7}"/>
              </a:ext>
            </a:extLst>
          </p:cNvPr>
          <p:cNvSpPr/>
          <p:nvPr/>
        </p:nvSpPr>
        <p:spPr>
          <a:xfrm>
            <a:off x="8165481" y="4572103"/>
            <a:ext cx="2075831" cy="2002673"/>
          </a:xfrm>
          <a:prstGeom prst="flowChartConnector">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600" dirty="0">
              <a:solidFill>
                <a:srgbClr val="F74030"/>
              </a:solidFill>
            </a:endParaRPr>
          </a:p>
        </p:txBody>
      </p:sp>
      <p:pic>
        <p:nvPicPr>
          <p:cNvPr id="12" name="Grafik 11" descr="Salt og peber kontur">
            <a:extLst>
              <a:ext uri="{FF2B5EF4-FFF2-40B4-BE49-F238E27FC236}">
                <a16:creationId xmlns:a16="http://schemas.microsoft.com/office/drawing/2014/main" id="{B7654856-9C12-6A60-EFF2-39F288A27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147" y="5164190"/>
            <a:ext cx="818497" cy="818497"/>
          </a:xfrm>
          <a:prstGeom prst="rect">
            <a:avLst/>
          </a:prstGeom>
        </p:spPr>
      </p:pic>
    </p:spTree>
    <p:extLst>
      <p:ext uri="{BB962C8B-B14F-4D97-AF65-F5344CB8AC3E}">
        <p14:creationId xmlns:p14="http://schemas.microsoft.com/office/powerpoint/2010/main" val="408867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338B-06D5-40B8-4E64-6451924C3D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81AC3A-1FE7-13CB-6D83-7ABE6D2FFECF}"/>
              </a:ext>
            </a:extLst>
          </p:cNvPr>
          <p:cNvSpPr>
            <a:spLocks noGrp="1"/>
          </p:cNvSpPr>
          <p:nvPr>
            <p:ph type="title"/>
          </p:nvPr>
        </p:nvSpPr>
        <p:spPr/>
        <p:txBody>
          <a:bodyPr/>
          <a:lstStyle/>
          <a:p>
            <a:r>
              <a:rPr lang="da-DK" dirty="0"/>
              <a:t>Hvor får du salt fra?</a:t>
            </a:r>
          </a:p>
        </p:txBody>
      </p:sp>
      <p:sp>
        <p:nvSpPr>
          <p:cNvPr id="3" name="Pladsholder til sidefod 2">
            <a:extLst>
              <a:ext uri="{FF2B5EF4-FFF2-40B4-BE49-F238E27FC236}">
                <a16:creationId xmlns:a16="http://schemas.microsoft.com/office/drawing/2014/main" id="{BCAF6407-7D5A-D061-3DDA-0D992DDE29EA}"/>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79AF389-7243-C5C6-FECD-6649056EED7B}"/>
              </a:ext>
            </a:extLst>
          </p:cNvPr>
          <p:cNvSpPr>
            <a:spLocks noGrp="1"/>
          </p:cNvSpPr>
          <p:nvPr>
            <p:ph type="sldNum" sz="quarter" idx="12"/>
          </p:nvPr>
        </p:nvSpPr>
        <p:spPr/>
        <p:txBody>
          <a:bodyPr/>
          <a:lstStyle/>
          <a:p>
            <a:fld id="{24C8C45C-947F-4981-8B3F-4F32E973C901}" type="slidenum">
              <a:rPr lang="da-DK" smtClean="0"/>
              <a:pPr/>
              <a:t>7</a:t>
            </a:fld>
            <a:endParaRPr lang="da-DK" dirty="0"/>
          </a:p>
        </p:txBody>
      </p:sp>
      <p:grpSp>
        <p:nvGrpSpPr>
          <p:cNvPr id="13" name="Gruppe 12">
            <a:extLst>
              <a:ext uri="{FF2B5EF4-FFF2-40B4-BE49-F238E27FC236}">
                <a16:creationId xmlns:a16="http://schemas.microsoft.com/office/drawing/2014/main" id="{5B5252B6-54A1-751F-44EF-F42460E630A3}"/>
              </a:ext>
            </a:extLst>
          </p:cNvPr>
          <p:cNvGrpSpPr/>
          <p:nvPr/>
        </p:nvGrpSpPr>
        <p:grpSpPr>
          <a:xfrm>
            <a:off x="5375428" y="1326961"/>
            <a:ext cx="6097772" cy="4893747"/>
            <a:chOff x="5023029" y="1467293"/>
            <a:chExt cx="6097772" cy="4893747"/>
          </a:xfrm>
        </p:grpSpPr>
        <p:sp>
          <p:nvSpPr>
            <p:cNvPr id="12" name="Rutediagram: Forbindelse 11">
              <a:extLst>
                <a:ext uri="{FF2B5EF4-FFF2-40B4-BE49-F238E27FC236}">
                  <a16:creationId xmlns:a16="http://schemas.microsoft.com/office/drawing/2014/main" id="{2DEDACE3-3B69-7721-5AF8-47AC397299E3}"/>
                </a:ext>
              </a:extLst>
            </p:cNvPr>
            <p:cNvSpPr/>
            <p:nvPr/>
          </p:nvSpPr>
          <p:spPr>
            <a:xfrm>
              <a:off x="6568800" y="1467293"/>
              <a:ext cx="4552001" cy="4598144"/>
            </a:xfrm>
            <a:prstGeom prst="flowChartConnector">
              <a:avLst/>
            </a:prstGeom>
            <a:solidFill>
              <a:srgbClr val="EFE6DD"/>
            </a:solidFill>
            <a:ln>
              <a:solidFill>
                <a:srgbClr val="EFE6D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5" name="Rutediagram: Forbindelse 4">
              <a:extLst>
                <a:ext uri="{FF2B5EF4-FFF2-40B4-BE49-F238E27FC236}">
                  <a16:creationId xmlns:a16="http://schemas.microsoft.com/office/drawing/2014/main" id="{B3FBA8E2-D67B-6CF4-C988-F45257A746EC}"/>
                </a:ext>
              </a:extLst>
            </p:cNvPr>
            <p:cNvSpPr/>
            <p:nvPr/>
          </p:nvSpPr>
          <p:spPr>
            <a:xfrm>
              <a:off x="5023029" y="2951841"/>
              <a:ext cx="3382119" cy="3409199"/>
            </a:xfrm>
            <a:prstGeom prst="flowChartConnector">
              <a:avLst/>
            </a:prstGeom>
            <a:solidFill>
              <a:srgbClr val="EFE6DD"/>
            </a:solidFill>
            <a:ln w="127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6" name="Picture 18" descr="Vector Fast food icons isolated burgers sandwiches  fastfood illustration stock illustrations">
              <a:extLst>
                <a:ext uri="{FF2B5EF4-FFF2-40B4-BE49-F238E27FC236}">
                  <a16:creationId xmlns:a16="http://schemas.microsoft.com/office/drawing/2014/main" id="{E3BCF86C-7EC7-A580-09BC-86A6740FEEF1}"/>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9848" b="93939" l="4918" r="90984">
                          <a14:foregroundMark x1="68033" y1="21212" x2="24590" y2="24242"/>
                          <a14:foregroundMark x1="24590" y1="24242" x2="6557" y2="67424"/>
                          <a14:foregroundMark x1="6557" y1="67424" x2="43443" y2="88636"/>
                          <a14:foregroundMark x1="43443" y1="88636" x2="84426" y2="69697"/>
                          <a14:foregroundMark x1="84426" y1="69697" x2="76230" y2="30303"/>
                          <a14:foregroundMark x1="76230" y1="30303" x2="67213" y2="21212"/>
                          <a14:foregroundMark x1="4918" y1="59848" x2="23770" y2="24242"/>
                          <a14:foregroundMark x1="23770" y1="24242" x2="63934" y2="13636"/>
                          <a14:foregroundMark x1="63934" y1="13636" x2="87705" y2="45455"/>
                          <a14:foregroundMark x1="87705" y1="45455" x2="78689" y2="87121"/>
                          <a14:foregroundMark x1="78689" y1="87121" x2="22131" y2="84848"/>
                          <a14:foregroundMark x1="22131" y1="84848" x2="4918" y2="61364"/>
                          <a14:foregroundMark x1="85246" y1="72727" x2="88525" y2="40152"/>
                          <a14:foregroundMark x1="90984" y1="69697" x2="90984" y2="43939"/>
                          <a14:foregroundMark x1="27049" y1="90152" x2="72951" y2="85606"/>
                          <a14:foregroundMark x1="34426" y1="90152" x2="74590" y2="85606"/>
                          <a14:foregroundMark x1="31148" y1="91667" x2="73770" y2="86364"/>
                          <a14:foregroundMark x1="73770" y1="86364" x2="73770" y2="86364"/>
                          <a14:foregroundMark x1="35246" y1="90909" x2="77049" y2="87879"/>
                          <a14:foregroundMark x1="77049" y1="87879" x2="77869" y2="86364"/>
                          <a14:foregroundMark x1="72951" y1="89394" x2="45902" y2="92424"/>
                          <a14:foregroundMark x1="59836" y1="93939" x2="40164" y2="93182"/>
                        </a14:backgroundRemoval>
                      </a14:imgEffect>
                    </a14:imgLayer>
                  </a14:imgProps>
                </a:ext>
                <a:ext uri="{28A0092B-C50C-407E-A947-70E740481C1C}">
                  <a14:useLocalDpi xmlns:a14="http://schemas.microsoft.com/office/drawing/2010/main" val="0"/>
                </a:ext>
              </a:extLst>
            </a:blip>
            <a:srcRect/>
            <a:stretch/>
          </p:blipFill>
          <p:spPr bwMode="auto">
            <a:xfrm rot="1119710">
              <a:off x="7854386" y="1936302"/>
              <a:ext cx="1101526" cy="11957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Fresh French Fries - incl. jpeg  fries illustration stock illustrations">
              <a:extLst>
                <a:ext uri="{FF2B5EF4-FFF2-40B4-BE49-F238E27FC236}">
                  <a16:creationId xmlns:a16="http://schemas.microsoft.com/office/drawing/2014/main" id="{1E9A8F65-90A0-A7B8-CE44-E245C871339A}"/>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3105" b="96569" l="4819" r="95422">
                          <a14:foregroundMark x1="40000" y1="49346" x2="30843" y2="62092"/>
                          <a14:foregroundMark x1="30843" y1="62092" x2="56145" y2="69118"/>
                          <a14:foregroundMark x1="56145" y1="69118" x2="67229" y2="46242"/>
                          <a14:foregroundMark x1="67229" y1="46242" x2="65542" y2="45425"/>
                          <a14:foregroundMark x1="16627" y1="46895" x2="29157" y2="90686"/>
                          <a14:foregroundMark x1="29157" y1="90686" x2="61446" y2="86765"/>
                          <a14:foregroundMark x1="61446" y1="86765" x2="76386" y2="77778"/>
                          <a14:foregroundMark x1="76386" y1="77778" x2="82651" y2="40850"/>
                          <a14:foregroundMark x1="19277" y1="90850" x2="35663" y2="96895"/>
                          <a14:foregroundMark x1="35663" y1="96895" x2="50361" y2="98693"/>
                          <a14:foregroundMark x1="50361" y1="98693" x2="66747" y2="96895"/>
                          <a14:foregroundMark x1="66747" y1="96895" x2="74458" y2="83333"/>
                          <a14:foregroundMark x1="74458" y1="83333" x2="74699" y2="82026"/>
                          <a14:foregroundMark x1="14217" y1="26961" x2="9880" y2="34477"/>
                          <a14:foregroundMark x1="9880" y1="34477" x2="13253" y2="39216"/>
                          <a14:foregroundMark x1="10361" y1="20588" x2="12771" y2="16667"/>
                          <a14:foregroundMark x1="8675" y1="25490" x2="5301" y2="35948"/>
                          <a14:foregroundMark x1="5301" y1="35948" x2="6747" y2="37745"/>
                          <a14:foregroundMark x1="22892" y1="12092" x2="18795" y2="3105"/>
                          <a14:foregroundMark x1="18795" y1="3105" x2="25301" y2="12908"/>
                          <a14:foregroundMark x1="25301" y1="12908" x2="25301" y2="13072"/>
                          <a14:foregroundMark x1="59759" y1="4739" x2="55663" y2="3105"/>
                          <a14:foregroundMark x1="86747" y1="22876" x2="95422" y2="15523"/>
                          <a14:foregroundMark x1="95422" y1="15523" x2="88434" y2="38235"/>
                          <a14:foregroundMark x1="88434" y1="38235" x2="88434" y2="38562"/>
                          <a14:foregroundMark x1="5542" y1="26961" x2="6024" y2="33497"/>
                          <a14:foregroundMark x1="6024" y1="33497" x2="7952" y2="26961"/>
                        </a14:backgroundRemoval>
                      </a14:imgEffect>
                    </a14:imgLayer>
                  </a14:imgProps>
                </a:ext>
                <a:ext uri="{28A0092B-C50C-407E-A947-70E740481C1C}">
                  <a14:useLocalDpi xmlns:a14="http://schemas.microsoft.com/office/drawing/2010/main"/>
                </a:ext>
              </a:extLst>
            </a:blip>
            <a:srcRect/>
            <a:stretch>
              <a:fillRect/>
            </a:stretch>
          </p:blipFill>
          <p:spPr bwMode="auto">
            <a:xfrm rot="1744347">
              <a:off x="9210170" y="2842646"/>
              <a:ext cx="856026" cy="1262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Cookie and candy  candy illustration stock illustrations">
              <a:extLst>
                <a:ext uri="{FF2B5EF4-FFF2-40B4-BE49-F238E27FC236}">
                  <a16:creationId xmlns:a16="http://schemas.microsoft.com/office/drawing/2014/main" id="{3A6A3D7F-5903-4EA1-7B12-7CB6A9CD52D1}"/>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10000" b="88889" l="4854" r="89806">
                          <a14:foregroundMark x1="89320" y1="40000" x2="89320" y2="40000"/>
                          <a14:foregroundMark x1="29612" y1="35556" x2="29612" y2="35556"/>
                          <a14:foregroundMark x1="26699" y1="11111" x2="21359" y2="32222"/>
                          <a14:foregroundMark x1="27184" y1="17778" x2="24272" y2="12222"/>
                          <a14:foregroundMark x1="30097" y1="64444" x2="36408" y2="60000"/>
                          <a14:foregroundMark x1="28155" y1="65556" x2="29612" y2="64444"/>
                          <a14:foregroundMark x1="9709" y1="77778" x2="24272" y2="67778"/>
                          <a14:foregroundMark x1="36408" y1="60000" x2="36408" y2="60000"/>
                          <a14:foregroundMark x1="15534" y1="16667" x2="16019" y2="12222"/>
                          <a14:foregroundMark x1="13592" y1="41111" x2="15534" y2="21111"/>
                          <a14:foregroundMark x1="12621" y1="54444" x2="13107" y2="50000"/>
                          <a14:foregroundMark x1="11650" y1="66667" x2="12136" y2="61111"/>
                          <a14:foregroundMark x1="28155" y1="26667" x2="36408" y2="36667"/>
                          <a14:foregroundMark x1="16019" y1="12222" x2="25243" y2="23333"/>
                          <a14:foregroundMark x1="5340" y1="43333" x2="15049" y2="23333"/>
                          <a14:foregroundMark x1="63592" y1="25556" x2="63592" y2="25556"/>
                          <a14:foregroundMark x1="76699" y1="46667" x2="64078" y2="27778"/>
                          <a14:foregroundMark x1="62621" y1="63333" x2="73786" y2="33333"/>
                          <a14:backgroundMark x1="19417" y1="45556" x2="19417" y2="45556"/>
                          <a14:backgroundMark x1="19417" y1="45556" x2="17961" y2="54444"/>
                          <a14:backgroundMark x1="21845" y1="45556" x2="17961" y2="46667"/>
                          <a14:backgroundMark x1="21845" y1="45556" x2="18932" y2="40000"/>
                          <a14:backgroundMark x1="21845" y1="41111" x2="19417" y2="40000"/>
                          <a14:backgroundMark x1="18932" y1="38889" x2="21845" y2="42222"/>
                          <a14:backgroundMark x1="16990" y1="51111" x2="18447" y2="52222"/>
                        </a14:backgroundRemoval>
                      </a14:imgEffect>
                    </a14:imgLayer>
                  </a14:imgProps>
                </a:ext>
                <a:ext uri="{28A0092B-C50C-407E-A947-70E740481C1C}">
                  <a14:useLocalDpi xmlns:a14="http://schemas.microsoft.com/office/drawing/2010/main" val="0"/>
                </a:ext>
              </a:extLst>
            </a:blip>
            <a:srcRect/>
            <a:stretch/>
          </p:blipFill>
          <p:spPr bwMode="auto">
            <a:xfrm rot="1623958">
              <a:off x="6240921" y="3614604"/>
              <a:ext cx="1822732" cy="795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Fresh and cooked chicken pork and cow beef meat cut sliced sausage supermarket assortment product elements collection isolated icon. Gastronomy grocery bacon steak leg concept  meat illustration stock illustrations">
              <a:extLst>
                <a:ext uri="{FF2B5EF4-FFF2-40B4-BE49-F238E27FC236}">
                  <a16:creationId xmlns:a16="http://schemas.microsoft.com/office/drawing/2014/main" id="{74BA3A04-6886-255D-6BD2-6D921B223CB9}"/>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9859" b="89437" l="5136" r="94562">
                          <a14:foregroundMark x1="36254" y1="66197" x2="53474" y2="69014"/>
                          <a14:foregroundMark x1="16012" y1="67606" x2="16012" y2="67606"/>
                          <a14:foregroundMark x1="5136" y1="78169" x2="5136" y2="78169"/>
                          <a14:foregroundMark x1="81571" y1="71831" x2="81571" y2="71831"/>
                          <a14:foregroundMark x1="89728" y1="71831" x2="91843" y2="73239"/>
                          <a14:foregroundMark x1="93051" y1="61268" x2="69789" y2="62676"/>
                          <a14:foregroundMark x1="93958" y1="28169" x2="70695" y2="26056"/>
                          <a14:foregroundMark x1="94562" y1="18310" x2="72810" y2="18310"/>
                          <a14:foregroundMark x1="72508" y1="57042" x2="93958" y2="59859"/>
                        </a14:backgroundRemoval>
                      </a14:imgEffect>
                    </a14:imgLayer>
                  </a14:imgProps>
                </a:ext>
                <a:ext uri="{28A0092B-C50C-407E-A947-70E740481C1C}">
                  <a14:useLocalDpi xmlns:a14="http://schemas.microsoft.com/office/drawing/2010/main" val="0"/>
                </a:ext>
              </a:extLst>
            </a:blip>
            <a:srcRect/>
            <a:stretch/>
          </p:blipFill>
          <p:spPr bwMode="auto">
            <a:xfrm rot="1424750">
              <a:off x="5335790" y="4511795"/>
              <a:ext cx="2220603" cy="9537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4" descr="Set fast food icon. Cup cola, hamburger, pizza fried chicken legs  soda illustration stock illustrations">
              <a:extLst>
                <a:ext uri="{FF2B5EF4-FFF2-40B4-BE49-F238E27FC236}">
                  <a16:creationId xmlns:a16="http://schemas.microsoft.com/office/drawing/2014/main" id="{D39B9CAB-09DB-422D-579F-4E357F783F22}"/>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10169" b="89831" l="9740" r="89610"/>
                      </a14:imgEffect>
                    </a14:imgLayer>
                  </a14:imgProps>
                </a:ext>
                <a:ext uri="{28A0092B-C50C-407E-A947-70E740481C1C}">
                  <a14:useLocalDpi xmlns:a14="http://schemas.microsoft.com/office/drawing/2010/main" val="0"/>
                </a:ext>
              </a:extLst>
            </a:blip>
            <a:srcRect/>
            <a:stretch/>
          </p:blipFill>
          <p:spPr bwMode="auto">
            <a:xfrm rot="1296330">
              <a:off x="8780078" y="4455978"/>
              <a:ext cx="1391630" cy="106542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kstfelt 19">
            <a:extLst>
              <a:ext uri="{FF2B5EF4-FFF2-40B4-BE49-F238E27FC236}">
                <a16:creationId xmlns:a16="http://schemas.microsoft.com/office/drawing/2014/main" id="{8000B869-E0B7-63DB-63BD-6E0C55D4D85E}"/>
              </a:ext>
            </a:extLst>
          </p:cNvPr>
          <p:cNvSpPr txBox="1"/>
          <p:nvPr/>
        </p:nvSpPr>
        <p:spPr>
          <a:xfrm>
            <a:off x="540000" y="2293045"/>
            <a:ext cx="6097772" cy="2961580"/>
          </a:xfrm>
          <a:prstGeom prst="rect">
            <a:avLst/>
          </a:prstGeom>
          <a:noFill/>
        </p:spPr>
        <p:txBody>
          <a:bodyPr wrap="square">
            <a:spAutoFit/>
          </a:bodyPr>
          <a:lstStyle/>
          <a:p>
            <a:pPr>
              <a:lnSpc>
                <a:spcPct val="150000"/>
              </a:lnSpc>
              <a:buClr>
                <a:srgbClr val="F74030"/>
              </a:buClr>
            </a:pPr>
            <a:r>
              <a:rPr lang="da-DK" dirty="0">
                <a:solidFill>
                  <a:srgbClr val="F74030"/>
                </a:solidFill>
                <a:latin typeface="+mj-lt"/>
                <a:ea typeface="Roboto Light" panose="02000000000000000000" pitchFamily="2" charset="0"/>
              </a:rPr>
              <a:t>Størstedelen af salt fås fra:  </a:t>
            </a:r>
          </a:p>
          <a:p>
            <a:pPr marL="285750" indent="-285750">
              <a:lnSpc>
                <a:spcPct val="150000"/>
              </a:lnSpc>
              <a:buClr>
                <a:srgbClr val="F74030"/>
              </a:buClr>
              <a:buFont typeface="Arial" panose="020B0604020202020204" pitchFamily="34" charset="0"/>
              <a:buChar char="•"/>
            </a:pPr>
            <a:endParaRPr lang="da-DK" dirty="0">
              <a:ea typeface="Roboto Light" panose="02000000000000000000" pitchFamily="2" charset="0"/>
            </a:endParaRPr>
          </a:p>
          <a:p>
            <a:pPr marL="342900" indent="-342900">
              <a:lnSpc>
                <a:spcPct val="150000"/>
              </a:lnSpc>
              <a:buClr>
                <a:srgbClr val="F74030"/>
              </a:buClr>
              <a:buFont typeface="Arial" panose="020B0604020202020204" pitchFamily="34" charset="0"/>
              <a:buChar char="•"/>
            </a:pPr>
            <a:r>
              <a:rPr lang="da-DK" dirty="0">
                <a:ea typeface="Roboto Light" panose="02000000000000000000" pitchFamily="2" charset="0"/>
              </a:rPr>
              <a:t>Færdigfremstillede fødevarer</a:t>
            </a:r>
          </a:p>
          <a:p>
            <a:pPr marL="285750" indent="-285750">
              <a:lnSpc>
                <a:spcPct val="150000"/>
              </a:lnSpc>
              <a:buClr>
                <a:srgbClr val="F74030"/>
              </a:buClr>
              <a:buFont typeface="Arial" panose="020B0604020202020204" pitchFamily="34" charset="0"/>
              <a:buChar char="•"/>
            </a:pPr>
            <a:endParaRPr lang="da-DK" dirty="0">
              <a:ea typeface="Roboto Light" panose="02000000000000000000" pitchFamily="2" charset="0"/>
            </a:endParaRPr>
          </a:p>
          <a:p>
            <a:pPr marL="342900" indent="-342900">
              <a:lnSpc>
                <a:spcPct val="150000"/>
              </a:lnSpc>
              <a:buClr>
                <a:srgbClr val="F74030"/>
              </a:buClr>
              <a:buFont typeface="Arial" panose="020B0604020202020204" pitchFamily="34" charset="0"/>
              <a:buChar char="•"/>
            </a:pPr>
            <a:r>
              <a:rPr lang="da-DK" dirty="0">
                <a:ea typeface="Roboto Light" panose="02000000000000000000" pitchFamily="2" charset="0"/>
              </a:rPr>
              <a:t>Kantiner</a:t>
            </a:r>
          </a:p>
          <a:p>
            <a:pPr marL="285750" indent="-285750">
              <a:lnSpc>
                <a:spcPct val="150000"/>
              </a:lnSpc>
              <a:buClr>
                <a:srgbClr val="F74030"/>
              </a:buClr>
              <a:buFont typeface="Arial" panose="020B0604020202020204" pitchFamily="34" charset="0"/>
              <a:buChar char="•"/>
            </a:pPr>
            <a:endParaRPr lang="da-DK" dirty="0">
              <a:ea typeface="Roboto Light" panose="02000000000000000000" pitchFamily="2" charset="0"/>
            </a:endParaRPr>
          </a:p>
          <a:p>
            <a:pPr marL="342900" indent="-342900">
              <a:lnSpc>
                <a:spcPct val="150000"/>
              </a:lnSpc>
              <a:buClr>
                <a:srgbClr val="F74030"/>
              </a:buClr>
              <a:buFont typeface="Arial" panose="020B0604020202020204" pitchFamily="34" charset="0"/>
              <a:buChar char="•"/>
            </a:pPr>
            <a:r>
              <a:rPr lang="da-DK" dirty="0">
                <a:ea typeface="Roboto Light" panose="02000000000000000000" pitchFamily="2" charset="0"/>
              </a:rPr>
              <a:t>Restaurantbesøg</a:t>
            </a:r>
          </a:p>
        </p:txBody>
      </p:sp>
    </p:spTree>
    <p:extLst>
      <p:ext uri="{BB962C8B-B14F-4D97-AF65-F5344CB8AC3E}">
        <p14:creationId xmlns:p14="http://schemas.microsoft.com/office/powerpoint/2010/main" val="187889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C9F2-213C-D734-6EAE-8D0C7C2E1A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A5075E-E1E3-0DA1-DCB1-A61182B1EC0A}"/>
              </a:ext>
            </a:extLst>
          </p:cNvPr>
          <p:cNvSpPr>
            <a:spLocks noGrp="1"/>
          </p:cNvSpPr>
          <p:nvPr>
            <p:ph type="title"/>
          </p:nvPr>
        </p:nvSpPr>
        <p:spPr/>
        <p:txBody>
          <a:bodyPr/>
          <a:lstStyle/>
          <a:p>
            <a:r>
              <a:rPr lang="da-DK" dirty="0"/>
              <a:t>Morgenmad</a:t>
            </a:r>
          </a:p>
        </p:txBody>
      </p:sp>
      <p:sp>
        <p:nvSpPr>
          <p:cNvPr id="3" name="Pladsholder til sidefod 2">
            <a:extLst>
              <a:ext uri="{FF2B5EF4-FFF2-40B4-BE49-F238E27FC236}">
                <a16:creationId xmlns:a16="http://schemas.microsoft.com/office/drawing/2014/main" id="{A0830482-4103-0FBC-13B9-E939FF4D50EE}"/>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E2310EC4-C23B-E739-6B6F-522B181659A3}"/>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5" name="Billede 4">
            <a:extLst>
              <a:ext uri="{FF2B5EF4-FFF2-40B4-BE49-F238E27FC236}">
                <a16:creationId xmlns:a16="http://schemas.microsoft.com/office/drawing/2014/main" id="{B150B687-79F5-EAAA-70C5-4B0563F42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493" y="1958612"/>
            <a:ext cx="3838575" cy="3857625"/>
          </a:xfrm>
          <a:prstGeom prst="rect">
            <a:avLst/>
          </a:prstGeom>
        </p:spPr>
      </p:pic>
      <p:sp>
        <p:nvSpPr>
          <p:cNvPr id="12" name="Rutediagram: Forbindelse 11">
            <a:extLst>
              <a:ext uri="{FF2B5EF4-FFF2-40B4-BE49-F238E27FC236}">
                <a16:creationId xmlns:a16="http://schemas.microsoft.com/office/drawing/2014/main" id="{B50957BF-68A1-62E2-4832-B4CE72588127}"/>
              </a:ext>
            </a:extLst>
          </p:cNvPr>
          <p:cNvSpPr/>
          <p:nvPr/>
        </p:nvSpPr>
        <p:spPr>
          <a:xfrm>
            <a:off x="469852" y="4151468"/>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4" name="Rektangel 13">
            <a:extLst>
              <a:ext uri="{FF2B5EF4-FFF2-40B4-BE49-F238E27FC236}">
                <a16:creationId xmlns:a16="http://schemas.microsoft.com/office/drawing/2014/main" id="{9539B2C3-34DA-4D98-38AA-B76102ABD2C6}"/>
              </a:ext>
            </a:extLst>
          </p:cNvPr>
          <p:cNvSpPr/>
          <p:nvPr/>
        </p:nvSpPr>
        <p:spPr>
          <a:xfrm>
            <a:off x="-635907" y="4573052"/>
            <a:ext cx="3670438" cy="707886"/>
          </a:xfrm>
          <a:prstGeom prst="rect">
            <a:avLst/>
          </a:prstGeom>
          <a:noFill/>
        </p:spPr>
        <p:txBody>
          <a:bodyPr wrap="square" lIns="91440" tIns="45720" rIns="91440" bIns="45720">
            <a:spAutoFit/>
          </a:bodyPr>
          <a:lstStyle/>
          <a:p>
            <a:pPr algn="ctr"/>
            <a:r>
              <a:rPr lang="da-DK" sz="2000" noProof="0" dirty="0">
                <a:ln w="0"/>
                <a:solidFill>
                  <a:srgbClr val="400000"/>
                </a:solidFill>
                <a:effectLst>
                  <a:outerShdw blurRad="38100" dist="19050" dir="2700000" algn="tl" rotWithShape="0">
                    <a:schemeClr val="dk1">
                      <a:alpha val="40000"/>
                    </a:schemeClr>
                  </a:outerShdw>
                </a:effectLst>
              </a:rPr>
              <a:t>2,7 gram</a:t>
            </a:r>
          </a:p>
          <a:p>
            <a:pPr algn="ctr"/>
            <a:r>
              <a:rPr lang="da-DK" sz="2000" noProof="0" dirty="0">
                <a:ln w="0"/>
                <a:solidFill>
                  <a:srgbClr val="400000"/>
                </a:solidFill>
                <a:effectLst>
                  <a:outerShdw blurRad="38100" dist="19050" dir="2700000" algn="tl" rotWithShape="0">
                    <a:schemeClr val="dk1">
                      <a:alpha val="40000"/>
                    </a:schemeClr>
                  </a:outerShdw>
                </a:effectLst>
              </a:rPr>
              <a:t>salt</a:t>
            </a:r>
            <a:endParaRPr lang="da-DK" sz="2000" dirty="0">
              <a:ln w="0"/>
              <a:solidFill>
                <a:srgbClr val="400000"/>
              </a:solidFill>
              <a:effectLst>
                <a:outerShdw blurRad="38100" dist="19050" dir="2700000" algn="tl" rotWithShape="0">
                  <a:schemeClr val="dk1">
                    <a:alpha val="40000"/>
                  </a:schemeClr>
                </a:outerShdw>
              </a:effectLst>
            </a:endParaRPr>
          </a:p>
        </p:txBody>
      </p:sp>
      <p:pic>
        <p:nvPicPr>
          <p:cNvPr id="7" name="Billede 6">
            <a:extLst>
              <a:ext uri="{FF2B5EF4-FFF2-40B4-BE49-F238E27FC236}">
                <a16:creationId xmlns:a16="http://schemas.microsoft.com/office/drawing/2014/main" id="{66A42D63-14A5-0B84-12B3-157027705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932" y="1958612"/>
            <a:ext cx="3838575" cy="3829050"/>
          </a:xfrm>
          <a:prstGeom prst="rect">
            <a:avLst/>
          </a:prstGeom>
        </p:spPr>
      </p:pic>
      <p:sp>
        <p:nvSpPr>
          <p:cNvPr id="13" name="Rutediagram: Forbindelse 12">
            <a:extLst>
              <a:ext uri="{FF2B5EF4-FFF2-40B4-BE49-F238E27FC236}">
                <a16:creationId xmlns:a16="http://schemas.microsoft.com/office/drawing/2014/main" id="{34C8852F-AC21-4555-3614-F20086CA1818}"/>
              </a:ext>
            </a:extLst>
          </p:cNvPr>
          <p:cNvSpPr/>
          <p:nvPr/>
        </p:nvSpPr>
        <p:spPr>
          <a:xfrm>
            <a:off x="5677420" y="4151468"/>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ln w="0"/>
              <a:solidFill>
                <a:srgbClr val="400000"/>
              </a:solidFill>
              <a:effectLst>
                <a:outerShdw blurRad="38100" dist="19050" dir="2700000" algn="tl" rotWithShape="0">
                  <a:schemeClr val="dk1">
                    <a:alpha val="40000"/>
                  </a:schemeClr>
                </a:outerShdw>
              </a:effectLst>
            </a:endParaRPr>
          </a:p>
        </p:txBody>
      </p:sp>
      <p:sp>
        <p:nvSpPr>
          <p:cNvPr id="17" name="Tekstfelt 16">
            <a:extLst>
              <a:ext uri="{FF2B5EF4-FFF2-40B4-BE49-F238E27FC236}">
                <a16:creationId xmlns:a16="http://schemas.microsoft.com/office/drawing/2014/main" id="{7CFF2B70-624C-AD57-0E8D-EE065E1A521A}"/>
              </a:ext>
            </a:extLst>
          </p:cNvPr>
          <p:cNvSpPr txBox="1"/>
          <p:nvPr/>
        </p:nvSpPr>
        <p:spPr>
          <a:xfrm>
            <a:off x="5465898" y="4619218"/>
            <a:ext cx="1881963" cy="615553"/>
          </a:xfrm>
          <a:prstGeom prst="rect">
            <a:avLst/>
          </a:prstGeom>
          <a:noFill/>
        </p:spPr>
        <p:txBody>
          <a:bodyPr wrap="square" lIns="0" tIns="0" rIns="0" bIns="0" rtlCol="0">
            <a:spAutoFit/>
          </a:bodyPr>
          <a:lstStyle/>
          <a:p>
            <a:pPr algn="ctr"/>
            <a:r>
              <a:rPr lang="da-DK" sz="2000" dirty="0">
                <a:ln w="0"/>
                <a:solidFill>
                  <a:srgbClr val="400000"/>
                </a:solidFill>
                <a:effectLst>
                  <a:outerShdw blurRad="38100" dist="19050" dir="2700000" algn="tl" rotWithShape="0">
                    <a:schemeClr val="dk1">
                      <a:alpha val="40000"/>
                    </a:schemeClr>
                  </a:outerShdw>
                </a:effectLst>
              </a:rPr>
              <a:t>0,3 gram</a:t>
            </a:r>
          </a:p>
          <a:p>
            <a:pPr algn="ctr"/>
            <a:r>
              <a:rPr lang="da-DK" sz="2000" dirty="0">
                <a:ln w="0"/>
                <a:solidFill>
                  <a:srgbClr val="400000"/>
                </a:solidFill>
                <a:effectLst>
                  <a:outerShdw blurRad="38100" dist="19050" dir="2700000" algn="tl" rotWithShape="0">
                    <a:schemeClr val="dk1">
                      <a:alpha val="40000"/>
                    </a:schemeClr>
                  </a:outerShdw>
                </a:effectLst>
              </a:rPr>
              <a:t>salt</a:t>
            </a:r>
          </a:p>
        </p:txBody>
      </p:sp>
      <p:sp>
        <p:nvSpPr>
          <p:cNvPr id="11" name="Tekstfelt 10">
            <a:extLst>
              <a:ext uri="{FF2B5EF4-FFF2-40B4-BE49-F238E27FC236}">
                <a16:creationId xmlns:a16="http://schemas.microsoft.com/office/drawing/2014/main" id="{D88227DA-2BD0-64DE-137B-6BB7267BF77C}"/>
              </a:ext>
            </a:extLst>
          </p:cNvPr>
          <p:cNvSpPr txBox="1"/>
          <p:nvPr/>
        </p:nvSpPr>
        <p:spPr>
          <a:xfrm>
            <a:off x="6902931" y="2043673"/>
            <a:ext cx="2499332" cy="492443"/>
          </a:xfrm>
          <a:prstGeom prst="rect">
            <a:avLst/>
          </a:prstGeom>
          <a:noFill/>
          <a:ln cap="rnd">
            <a:noFill/>
          </a:ln>
        </p:spPr>
        <p:txBody>
          <a:bodyPr wrap="square" lIns="0" tIns="0" rIns="0" bIns="0" rtlCol="0">
            <a:spAutoFit/>
          </a:bodyPr>
          <a:lstStyle/>
          <a:p>
            <a:r>
              <a:rPr lang="da-DK" sz="1600" dirty="0">
                <a:solidFill>
                  <a:srgbClr val="400000"/>
                </a:solidFill>
                <a:cs typeface="Aharoni" panose="020B0604020202020204" pitchFamily="2" charset="-79"/>
              </a:rPr>
              <a:t>Skyr med havregryn, hasselnødder og frugt </a:t>
            </a:r>
          </a:p>
        </p:txBody>
      </p:sp>
      <p:sp>
        <p:nvSpPr>
          <p:cNvPr id="8" name="Tekstfelt 7">
            <a:extLst>
              <a:ext uri="{FF2B5EF4-FFF2-40B4-BE49-F238E27FC236}">
                <a16:creationId xmlns:a16="http://schemas.microsoft.com/office/drawing/2014/main" id="{6F3C2552-ABCA-296C-1527-2025F34C7F38}"/>
              </a:ext>
            </a:extLst>
          </p:cNvPr>
          <p:cNvSpPr txBox="1"/>
          <p:nvPr/>
        </p:nvSpPr>
        <p:spPr>
          <a:xfrm>
            <a:off x="3507993" y="2043673"/>
            <a:ext cx="1850065" cy="492443"/>
          </a:xfrm>
          <a:prstGeom prst="rect">
            <a:avLst/>
          </a:prstGeom>
          <a:noFill/>
          <a:ln cap="rnd">
            <a:noFill/>
          </a:ln>
        </p:spPr>
        <p:txBody>
          <a:bodyPr wrap="square" lIns="0" tIns="0" rIns="0" bIns="0" rtlCol="0">
            <a:spAutoFit/>
          </a:bodyPr>
          <a:lstStyle/>
          <a:p>
            <a:pPr algn="ctr"/>
            <a:r>
              <a:rPr lang="da-DK" sz="1600" dirty="0">
                <a:solidFill>
                  <a:srgbClr val="400000"/>
                </a:solidFill>
                <a:latin typeface="Poppins "/>
                <a:cs typeface="Aharoni" panose="020B0604020202020204" pitchFamily="2" charset="-79"/>
              </a:rPr>
              <a:t>Brød med både ost og skinke</a:t>
            </a:r>
          </a:p>
        </p:txBody>
      </p:sp>
    </p:spTree>
    <p:extLst>
      <p:ext uri="{BB962C8B-B14F-4D97-AF65-F5344CB8AC3E}">
        <p14:creationId xmlns:p14="http://schemas.microsoft.com/office/powerpoint/2010/main" val="306041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C0D68-D1CE-324A-7DDD-C3E4F8275B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631324-193B-DA13-10D9-A31A86CC4472}"/>
              </a:ext>
            </a:extLst>
          </p:cNvPr>
          <p:cNvSpPr>
            <a:spLocks noGrp="1"/>
          </p:cNvSpPr>
          <p:nvPr>
            <p:ph type="title"/>
          </p:nvPr>
        </p:nvSpPr>
        <p:spPr/>
        <p:txBody>
          <a:bodyPr/>
          <a:lstStyle/>
          <a:p>
            <a:r>
              <a:rPr lang="da-DK" dirty="0"/>
              <a:t>Frokost</a:t>
            </a:r>
          </a:p>
        </p:txBody>
      </p:sp>
      <p:sp>
        <p:nvSpPr>
          <p:cNvPr id="3" name="Pladsholder til sidefod 2">
            <a:extLst>
              <a:ext uri="{FF2B5EF4-FFF2-40B4-BE49-F238E27FC236}">
                <a16:creationId xmlns:a16="http://schemas.microsoft.com/office/drawing/2014/main" id="{7E7799DB-F3E5-A291-EBC5-31BBE81E17A1}"/>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F0070342-5E42-F0B3-8054-69E0347DBF93}"/>
              </a:ext>
            </a:extLst>
          </p:cNvPr>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6" name="Billede 5">
            <a:extLst>
              <a:ext uri="{FF2B5EF4-FFF2-40B4-BE49-F238E27FC236}">
                <a16:creationId xmlns:a16="http://schemas.microsoft.com/office/drawing/2014/main" id="{57389679-A876-B0C1-FA82-4F157C69B82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34" t="3795" r="2615" b="8963"/>
          <a:stretch/>
        </p:blipFill>
        <p:spPr>
          <a:xfrm>
            <a:off x="1521265" y="2317893"/>
            <a:ext cx="3883133" cy="3265714"/>
          </a:xfrm>
          <a:prstGeom prst="rect">
            <a:avLst/>
          </a:prstGeom>
        </p:spPr>
      </p:pic>
      <p:pic>
        <p:nvPicPr>
          <p:cNvPr id="9" name="Billede 8">
            <a:extLst>
              <a:ext uri="{FF2B5EF4-FFF2-40B4-BE49-F238E27FC236}">
                <a16:creationId xmlns:a16="http://schemas.microsoft.com/office/drawing/2014/main" id="{5DB4F5A0-E0B0-66D6-B1DE-AA4328214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960" y="2297482"/>
            <a:ext cx="3914775" cy="3286125"/>
          </a:xfrm>
          <a:prstGeom prst="rect">
            <a:avLst/>
          </a:prstGeom>
        </p:spPr>
      </p:pic>
      <p:sp>
        <p:nvSpPr>
          <p:cNvPr id="13" name="Rutediagram: Forbindelse 12">
            <a:extLst>
              <a:ext uri="{FF2B5EF4-FFF2-40B4-BE49-F238E27FC236}">
                <a16:creationId xmlns:a16="http://schemas.microsoft.com/office/drawing/2014/main" id="{18794ECE-DD93-1D64-F4FD-EE49D10A5504}"/>
              </a:ext>
            </a:extLst>
          </p:cNvPr>
          <p:cNvSpPr/>
          <p:nvPr/>
        </p:nvSpPr>
        <p:spPr>
          <a:xfrm>
            <a:off x="5634200" y="4470445"/>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ln w="0"/>
              <a:solidFill>
                <a:srgbClr val="400000"/>
              </a:solidFill>
              <a:effectLst>
                <a:outerShdw blurRad="38100" dist="19050" dir="2700000" algn="tl" rotWithShape="0">
                  <a:schemeClr val="dk1">
                    <a:alpha val="40000"/>
                  </a:schemeClr>
                </a:outerShdw>
              </a:effectLst>
            </a:endParaRPr>
          </a:p>
        </p:txBody>
      </p:sp>
      <p:sp>
        <p:nvSpPr>
          <p:cNvPr id="12" name="Rutediagram: Forbindelse 11">
            <a:extLst>
              <a:ext uri="{FF2B5EF4-FFF2-40B4-BE49-F238E27FC236}">
                <a16:creationId xmlns:a16="http://schemas.microsoft.com/office/drawing/2014/main" id="{CDE33AC6-4769-43A6-B4E8-31D60ABA39F9}"/>
              </a:ext>
            </a:extLst>
          </p:cNvPr>
          <p:cNvSpPr/>
          <p:nvPr/>
        </p:nvSpPr>
        <p:spPr>
          <a:xfrm>
            <a:off x="331629" y="4470445"/>
            <a:ext cx="1458921" cy="1458720"/>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7" name="Tekstfelt 16">
            <a:extLst>
              <a:ext uri="{FF2B5EF4-FFF2-40B4-BE49-F238E27FC236}">
                <a16:creationId xmlns:a16="http://schemas.microsoft.com/office/drawing/2014/main" id="{DB6A4006-8DC2-FDCD-2E5B-FE1121A5B282}"/>
              </a:ext>
            </a:extLst>
          </p:cNvPr>
          <p:cNvSpPr txBox="1"/>
          <p:nvPr/>
        </p:nvSpPr>
        <p:spPr>
          <a:xfrm>
            <a:off x="5436041" y="4892028"/>
            <a:ext cx="1881963" cy="615553"/>
          </a:xfrm>
          <a:prstGeom prst="rect">
            <a:avLst/>
          </a:prstGeom>
          <a:noFill/>
        </p:spPr>
        <p:txBody>
          <a:bodyPr wrap="square" lIns="0" tIns="0" rIns="0" bIns="0" rtlCol="0">
            <a:spAutoFit/>
          </a:bodyPr>
          <a:lstStyle/>
          <a:p>
            <a:pPr algn="ctr"/>
            <a:r>
              <a:rPr lang="da-DK" sz="2000" dirty="0">
                <a:ln w="0"/>
                <a:solidFill>
                  <a:srgbClr val="400000"/>
                </a:solidFill>
                <a:effectLst>
                  <a:outerShdw blurRad="38100" dist="19050" dir="2700000" algn="tl" rotWithShape="0">
                    <a:schemeClr val="dk1">
                      <a:alpha val="40000"/>
                    </a:schemeClr>
                  </a:outerShdw>
                </a:effectLst>
              </a:rPr>
              <a:t>2,8 gram</a:t>
            </a:r>
          </a:p>
          <a:p>
            <a:pPr algn="ctr"/>
            <a:r>
              <a:rPr lang="da-DK" sz="2000" dirty="0">
                <a:ln w="0"/>
                <a:solidFill>
                  <a:srgbClr val="400000"/>
                </a:solidFill>
                <a:effectLst>
                  <a:outerShdw blurRad="38100" dist="19050" dir="2700000" algn="tl" rotWithShape="0">
                    <a:schemeClr val="dk1">
                      <a:alpha val="40000"/>
                    </a:schemeClr>
                  </a:outerShdw>
                </a:effectLst>
              </a:rPr>
              <a:t>salt</a:t>
            </a:r>
          </a:p>
        </p:txBody>
      </p:sp>
      <p:sp>
        <p:nvSpPr>
          <p:cNvPr id="14" name="Rektangel 13">
            <a:extLst>
              <a:ext uri="{FF2B5EF4-FFF2-40B4-BE49-F238E27FC236}">
                <a16:creationId xmlns:a16="http://schemas.microsoft.com/office/drawing/2014/main" id="{EB246F2D-2189-0E13-FDE0-998A25697A53}"/>
              </a:ext>
            </a:extLst>
          </p:cNvPr>
          <p:cNvSpPr/>
          <p:nvPr/>
        </p:nvSpPr>
        <p:spPr>
          <a:xfrm>
            <a:off x="0" y="4845861"/>
            <a:ext cx="2098866" cy="707886"/>
          </a:xfrm>
          <a:prstGeom prst="rect">
            <a:avLst/>
          </a:prstGeom>
          <a:noFill/>
        </p:spPr>
        <p:txBody>
          <a:bodyPr wrap="square" lIns="91440" tIns="45720" rIns="91440" bIns="45720">
            <a:spAutoFit/>
          </a:bodyPr>
          <a:lstStyle/>
          <a:p>
            <a:pPr algn="ctr"/>
            <a:r>
              <a:rPr lang="da-DK" sz="2000" dirty="0">
                <a:ln w="0"/>
                <a:solidFill>
                  <a:srgbClr val="400000"/>
                </a:solidFill>
                <a:effectLst>
                  <a:outerShdw blurRad="38100" dist="19050" dir="2700000" algn="tl" rotWithShape="0">
                    <a:schemeClr val="dk1">
                      <a:alpha val="40000"/>
                    </a:schemeClr>
                  </a:outerShdw>
                </a:effectLst>
              </a:rPr>
              <a:t>4,5 </a:t>
            </a:r>
            <a:r>
              <a:rPr lang="da-DK" sz="2000" noProof="0" dirty="0">
                <a:ln w="0"/>
                <a:solidFill>
                  <a:srgbClr val="400000"/>
                </a:solidFill>
                <a:effectLst>
                  <a:outerShdw blurRad="38100" dist="19050" dir="2700000" algn="tl" rotWithShape="0">
                    <a:schemeClr val="dk1">
                      <a:alpha val="40000"/>
                    </a:schemeClr>
                  </a:outerShdw>
                </a:effectLst>
              </a:rPr>
              <a:t>gram</a:t>
            </a:r>
          </a:p>
          <a:p>
            <a:pPr algn="ctr"/>
            <a:r>
              <a:rPr lang="da-DK" sz="2000" noProof="0" dirty="0">
                <a:ln w="0"/>
                <a:solidFill>
                  <a:srgbClr val="400000"/>
                </a:solidFill>
                <a:effectLst>
                  <a:outerShdw blurRad="38100" dist="19050" dir="2700000" algn="tl" rotWithShape="0">
                    <a:schemeClr val="dk1">
                      <a:alpha val="40000"/>
                    </a:schemeClr>
                  </a:outerShdw>
                </a:effectLst>
              </a:rPr>
              <a:t>salt</a:t>
            </a:r>
            <a:endParaRPr lang="da-DK" sz="2000" dirty="0">
              <a:ln w="0"/>
              <a:solidFill>
                <a:srgbClr val="400000"/>
              </a:solidFill>
              <a:effectLst>
                <a:outerShdw blurRad="38100" dist="19050" dir="2700000" algn="tl" rotWithShape="0">
                  <a:schemeClr val="dk1">
                    <a:alpha val="40000"/>
                  </a:schemeClr>
                </a:outerShdw>
              </a:effectLst>
            </a:endParaRPr>
          </a:p>
        </p:txBody>
      </p:sp>
      <p:sp>
        <p:nvSpPr>
          <p:cNvPr id="8" name="Tekstfelt 7">
            <a:extLst>
              <a:ext uri="{FF2B5EF4-FFF2-40B4-BE49-F238E27FC236}">
                <a16:creationId xmlns:a16="http://schemas.microsoft.com/office/drawing/2014/main" id="{DB3F1EAA-E796-4CBB-6378-0731A805B25B}"/>
              </a:ext>
            </a:extLst>
          </p:cNvPr>
          <p:cNvSpPr txBox="1"/>
          <p:nvPr/>
        </p:nvSpPr>
        <p:spPr>
          <a:xfrm>
            <a:off x="1612766" y="2376471"/>
            <a:ext cx="1850065" cy="492443"/>
          </a:xfrm>
          <a:prstGeom prst="rect">
            <a:avLst/>
          </a:prstGeom>
          <a:noFill/>
          <a:ln cap="rnd">
            <a:noFill/>
          </a:ln>
        </p:spPr>
        <p:txBody>
          <a:bodyPr wrap="square" lIns="0" tIns="0" rIns="0" bIns="0" rtlCol="0">
            <a:spAutoFit/>
          </a:bodyPr>
          <a:lstStyle/>
          <a:p>
            <a:r>
              <a:rPr lang="da-DK" sz="1600" dirty="0">
                <a:solidFill>
                  <a:srgbClr val="400000"/>
                </a:solidFill>
                <a:latin typeface="Poppins "/>
                <a:cs typeface="Aharoni" panose="020B0604020202020204" pitchFamily="2" charset="-79"/>
              </a:rPr>
              <a:t>Rugbrød med traditionelt pålæg</a:t>
            </a:r>
          </a:p>
        </p:txBody>
      </p:sp>
      <p:sp>
        <p:nvSpPr>
          <p:cNvPr id="11" name="Tekstfelt 10">
            <a:extLst>
              <a:ext uri="{FF2B5EF4-FFF2-40B4-BE49-F238E27FC236}">
                <a16:creationId xmlns:a16="http://schemas.microsoft.com/office/drawing/2014/main" id="{2A9B091F-B9B8-B5CD-BF24-E76E9ABD9747}"/>
              </a:ext>
            </a:extLst>
          </p:cNvPr>
          <p:cNvSpPr txBox="1"/>
          <p:nvPr/>
        </p:nvSpPr>
        <p:spPr>
          <a:xfrm>
            <a:off x="6839136" y="2315559"/>
            <a:ext cx="3261794" cy="492443"/>
          </a:xfrm>
          <a:prstGeom prst="rect">
            <a:avLst/>
          </a:prstGeom>
          <a:noFill/>
          <a:ln cap="rnd">
            <a:noFill/>
          </a:ln>
        </p:spPr>
        <p:txBody>
          <a:bodyPr wrap="square" lIns="0" tIns="0" rIns="0" bIns="0" rtlCol="0">
            <a:spAutoFit/>
          </a:bodyPr>
          <a:lstStyle/>
          <a:p>
            <a:r>
              <a:rPr lang="da-DK" sz="1600" dirty="0">
                <a:solidFill>
                  <a:srgbClr val="400000"/>
                </a:solidFill>
                <a:latin typeface="Poppins "/>
                <a:cs typeface="Aharoni" panose="020B0604020202020204" pitchFamily="2" charset="-79"/>
              </a:rPr>
              <a:t>Rugbrød med grønt og rester fra aftensmaden som pålæg</a:t>
            </a:r>
          </a:p>
        </p:txBody>
      </p:sp>
    </p:spTree>
    <p:extLst>
      <p:ext uri="{BB962C8B-B14F-4D97-AF65-F5344CB8AC3E}">
        <p14:creationId xmlns:p14="http://schemas.microsoft.com/office/powerpoint/2010/main" val="3838521279"/>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Hjerteforeningen PowerPoint Skabelon 2025" id="{1709480E-CF11-45A6-9AEA-0EACF45AD80D}" vid="{140D08E5-9D59-4B92-8470-0C688D011446}"/>
    </a:ext>
  </a:extLst>
</a:theme>
</file>

<file path=ppt/theme/theme2.xml><?xml version="1.0" encoding="utf-8"?>
<a:theme xmlns:a="http://schemas.openxmlformats.org/drawingml/2006/main" name="Office-tema">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04AE7D4F441594CAB178A369798E129" ma:contentTypeVersion="4" ma:contentTypeDescription="Opret et nyt dokument." ma:contentTypeScope="" ma:versionID="079de0953aad1601b099d54f9711967c">
  <xsd:schema xmlns:xsd="http://www.w3.org/2001/XMLSchema" xmlns:xs="http://www.w3.org/2001/XMLSchema" xmlns:p="http://schemas.microsoft.com/office/2006/metadata/properties" xmlns:ns2="8239ca68-f416-4c19-a7f6-8e823cbe0829" targetNamespace="http://schemas.microsoft.com/office/2006/metadata/properties" ma:root="true" ma:fieldsID="2d2612c354d06d05d77a348213b8e921" ns2:_="">
    <xsd:import namespace="8239ca68-f416-4c19-a7f6-8e823cbe0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ca68-f416-4c19-a7f6-8e823cbe0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51FB9B-B36F-4ED2-840C-9FC564ECABC8}">
  <ds:schemaRefs>
    <ds:schemaRef ds:uri="http://purl.org/dc/dcmitype/"/>
    <ds:schemaRef ds:uri="http://purl.org/dc/elements/1.1/"/>
    <ds:schemaRef ds:uri="http://schemas.microsoft.com/office/infopath/2007/PartnerControls"/>
    <ds:schemaRef ds:uri="8239ca68-f416-4c19-a7f6-8e823cbe0829"/>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8118CA88-ABAA-401D-9F6A-13F05FDE910E}">
  <ds:schemaRefs>
    <ds:schemaRef ds:uri="http://schemas.microsoft.com/sharepoint/v3/contenttype/forms"/>
  </ds:schemaRefs>
</ds:datastoreItem>
</file>

<file path=customXml/itemProps3.xml><?xml version="1.0" encoding="utf-8"?>
<ds:datastoreItem xmlns:ds="http://schemas.openxmlformats.org/officeDocument/2006/customXml" ds:itemID="{56899869-B310-4FE6-829B-3CBCC16C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ca68-f416-4c19-a7f6-8e823cbe0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fe13fe-91f8-4625-826d-8b11d0d57852}" enabled="0" method="" siteId="{d7fe13fe-91f8-4625-826d-8b11d0d57852}" removed="1"/>
</clbl:labelList>
</file>

<file path=docProps/app.xml><?xml version="1.0" encoding="utf-8"?>
<Properties xmlns="http://schemas.openxmlformats.org/officeDocument/2006/extended-properties" xmlns:vt="http://schemas.openxmlformats.org/officeDocument/2006/docPropsVTypes">
  <Template>Hjerteforeningen PowerPoint Skabelon 2025</Template>
  <TotalTime>1473</TotalTime>
  <Words>3475</Words>
  <Application>Microsoft Office PowerPoint</Application>
  <PresentationFormat>Widescreen</PresentationFormat>
  <Paragraphs>502</Paragraphs>
  <Slides>30</Slides>
  <Notes>29</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30</vt:i4>
      </vt:variant>
    </vt:vector>
  </HeadingPairs>
  <TitlesOfParts>
    <vt:vector size="42" baseType="lpstr">
      <vt:lpstr>Aharoni</vt:lpstr>
      <vt:lpstr>Arial</vt:lpstr>
      <vt:lpstr>Calibri</vt:lpstr>
      <vt:lpstr>Cambria Math</vt:lpstr>
      <vt:lpstr>Poppins</vt:lpstr>
      <vt:lpstr>Poppins </vt:lpstr>
      <vt:lpstr>Poppins SemiBold</vt:lpstr>
      <vt:lpstr>Roboto Light</vt:lpstr>
      <vt:lpstr>Segoe UI</vt:lpstr>
      <vt:lpstr>Symbol</vt:lpstr>
      <vt:lpstr>Wingdings</vt:lpstr>
      <vt:lpstr>Hjerteforeningen</vt:lpstr>
      <vt:lpstr>DASH-diæt  ved forhøjet blodtryk</vt:lpstr>
      <vt:lpstr>Nøgletal</vt:lpstr>
      <vt:lpstr>Hvad er  DASH-diæten?</vt:lpstr>
      <vt:lpstr>Sådan sammensætter du  DASH-diæten </vt:lpstr>
      <vt:lpstr>DASH og saltreduktion</vt:lpstr>
      <vt:lpstr>Salt</vt:lpstr>
      <vt:lpstr>Hvor får du salt fra?</vt:lpstr>
      <vt:lpstr>Morgenmad</vt:lpstr>
      <vt:lpstr>Frokost</vt:lpstr>
      <vt:lpstr>Aftensmad</vt:lpstr>
      <vt:lpstr>De officielle kostråd = DASH</vt:lpstr>
      <vt:lpstr>PowerPoint-præsentation</vt:lpstr>
      <vt:lpstr>Frugt og grønt </vt:lpstr>
      <vt:lpstr>Fisk</vt:lpstr>
      <vt:lpstr>Fuldkorn</vt:lpstr>
      <vt:lpstr>Fuldkorn</vt:lpstr>
      <vt:lpstr>Mejeriprodukter </vt:lpstr>
      <vt:lpstr>Sænk blodtrykket – spis mindre</vt:lpstr>
      <vt:lpstr>Udskift mættet fedt med umættet fedt </vt:lpstr>
      <vt:lpstr>Vælg umættet fedt </vt:lpstr>
      <vt:lpstr>Få de rigtige varer i indkøbskurven</vt:lpstr>
      <vt:lpstr>Mærker du kan gå efter på indkøbsturen</vt:lpstr>
      <vt:lpstr>Den søde tand</vt:lpstr>
      <vt:lpstr>Lakrids og blodtryk</vt:lpstr>
      <vt:lpstr>Drikkevarer</vt:lpstr>
      <vt:lpstr>Alkohol</vt:lpstr>
      <vt:lpstr>Motion og forhøjet blodtryk</vt:lpstr>
      <vt:lpstr>Hvad du selv kan gøre for at sænke dit blodtryk</vt:lpstr>
      <vt:lpstr>PowerPoint-præsentation</vt:lpstr>
      <vt:lpstr>Få mere information på: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Melina Autrup Christoffersen</dc:creator>
  <cp:lastModifiedBy>Lotte Juul</cp:lastModifiedBy>
  <cp:revision>2</cp:revision>
  <dcterms:created xsi:type="dcterms:W3CDTF">2025-08-20T19:34:46Z</dcterms:created>
  <dcterms:modified xsi:type="dcterms:W3CDTF">2025-08-22T12:44:16Z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y fmtid="{D5CDD505-2E9C-101B-9397-08002B2CF9AE}" pid="4" name="ContentTypeId">
    <vt:lpwstr>0x010100804AE7D4F441594CAB178A369798E129</vt:lpwstr>
  </property>
  <property fmtid="{D5CDD505-2E9C-101B-9397-08002B2CF9AE}" pid="5" name="MediaServiceImageTags">
    <vt:lpwstr/>
  </property>
</Properties>
</file>