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1"/>
  </p:notesMasterIdLst>
  <p:handoutMasterIdLst>
    <p:handoutMasterId r:id="rId32"/>
  </p:handoutMasterIdLst>
  <p:sldIdLst>
    <p:sldId id="262" r:id="rId5"/>
    <p:sldId id="320" r:id="rId6"/>
    <p:sldId id="269" r:id="rId7"/>
    <p:sldId id="281" r:id="rId8"/>
    <p:sldId id="288" r:id="rId9"/>
    <p:sldId id="325" r:id="rId10"/>
    <p:sldId id="271" r:id="rId11"/>
    <p:sldId id="272" r:id="rId12"/>
    <p:sldId id="270" r:id="rId13"/>
    <p:sldId id="326" r:id="rId14"/>
    <p:sldId id="279" r:id="rId15"/>
    <p:sldId id="284" r:id="rId16"/>
    <p:sldId id="286" r:id="rId17"/>
    <p:sldId id="280" r:id="rId18"/>
    <p:sldId id="283" r:id="rId19"/>
    <p:sldId id="274" r:id="rId20"/>
    <p:sldId id="282" r:id="rId21"/>
    <p:sldId id="273" r:id="rId22"/>
    <p:sldId id="290" r:id="rId23"/>
    <p:sldId id="289" r:id="rId24"/>
    <p:sldId id="291" r:id="rId25"/>
    <p:sldId id="322" r:id="rId26"/>
    <p:sldId id="318" r:id="rId27"/>
    <p:sldId id="285" r:id="rId28"/>
    <p:sldId id="287" r:id="rId29"/>
    <p:sldId id="257" r:id="rId30"/>
  </p:sldIdLst>
  <p:sldSz cx="12192000" cy="6858000"/>
  <p:notesSz cx="6858000" cy="9144000"/>
  <p:embeddedFontLst>
    <p:embeddedFont>
      <p:font typeface="Poppins" panose="00000500000000000000" pitchFamily="2" charset="0"/>
      <p:regular r:id="rId33"/>
      <p:bold r:id="rId34"/>
      <p:italic r:id="rId35"/>
      <p:boldItalic r:id="rId36"/>
    </p:embeddedFont>
    <p:embeddedFont>
      <p:font typeface="Roboto Condensed" panose="02000000000000000000" pitchFamily="2" charset="0"/>
      <p:regular r:id="rId37"/>
      <p:bold r:id="rId38"/>
      <p:italic r:id="rId39"/>
      <p:boldItalic r:id="rId40"/>
    </p:embeddedFont>
    <p:embeddedFont>
      <p:font typeface="Roboto Light" panose="02000000000000000000" pitchFamily="2"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1C9"/>
    <a:srgbClr val="D3D4CF"/>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yst layout 3 - Marker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5" autoAdjust="0"/>
    <p:restoredTop sz="64372" autoAdjust="0"/>
  </p:normalViewPr>
  <p:slideViewPr>
    <p:cSldViewPr snapToGrid="0" showGuides="1">
      <p:cViewPr varScale="1">
        <p:scale>
          <a:sx n="40" d="100"/>
          <a:sy n="40" d="100"/>
        </p:scale>
        <p:origin x="1700" y="2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ul" userId="794d9b65-439c-4dfe-aeed-2e9e7b6ead94" providerId="ADAL" clId="{5224F9F1-36CB-46B1-ABDB-88B5669B6619}"/>
    <pc:docChg chg="delSld modSld">
      <pc:chgData name="Lotte Juul" userId="794d9b65-439c-4dfe-aeed-2e9e7b6ead94" providerId="ADAL" clId="{5224F9F1-36CB-46B1-ABDB-88B5669B6619}" dt="2024-09-11T08:17:45.545" v="7" actId="47"/>
      <pc:docMkLst>
        <pc:docMk/>
      </pc:docMkLst>
      <pc:sldChg chg="del">
        <pc:chgData name="Lotte Juul" userId="794d9b65-439c-4dfe-aeed-2e9e7b6ead94" providerId="ADAL" clId="{5224F9F1-36CB-46B1-ABDB-88B5669B6619}" dt="2024-09-11T08:17:45.545" v="7" actId="47"/>
        <pc:sldMkLst>
          <pc:docMk/>
          <pc:sldMk cId="2507239591" sldId="275"/>
        </pc:sldMkLst>
      </pc:sldChg>
      <pc:sldChg chg="del">
        <pc:chgData name="Lotte Juul" userId="794d9b65-439c-4dfe-aeed-2e9e7b6ead94" providerId="ADAL" clId="{5224F9F1-36CB-46B1-ABDB-88B5669B6619}" dt="2024-09-11T08:17:40.014" v="5" actId="47"/>
        <pc:sldMkLst>
          <pc:docMk/>
          <pc:sldMk cId="3902959960" sldId="323"/>
        </pc:sldMkLst>
      </pc:sldChg>
      <pc:sldChg chg="del">
        <pc:chgData name="Lotte Juul" userId="794d9b65-439c-4dfe-aeed-2e9e7b6ead94" providerId="ADAL" clId="{5224F9F1-36CB-46B1-ABDB-88B5669B6619}" dt="2024-09-11T08:17:43.150" v="6" actId="47"/>
        <pc:sldMkLst>
          <pc:docMk/>
          <pc:sldMk cId="2424460072" sldId="324"/>
        </pc:sldMkLst>
      </pc:sldChg>
      <pc:sldChg chg="modSp mod">
        <pc:chgData name="Lotte Juul" userId="794d9b65-439c-4dfe-aeed-2e9e7b6ead94" providerId="ADAL" clId="{5224F9F1-36CB-46B1-ABDB-88B5669B6619}" dt="2024-09-11T08:13:55.983" v="2" actId="1076"/>
        <pc:sldMkLst>
          <pc:docMk/>
          <pc:sldMk cId="306641410" sldId="325"/>
        </pc:sldMkLst>
        <pc:graphicFrameChg chg="mod modGraphic">
          <ac:chgData name="Lotte Juul" userId="794d9b65-439c-4dfe-aeed-2e9e7b6ead94" providerId="ADAL" clId="{5224F9F1-36CB-46B1-ABDB-88B5669B6619}" dt="2024-09-11T08:13:55.983" v="2" actId="1076"/>
          <ac:graphicFrameMkLst>
            <pc:docMk/>
            <pc:sldMk cId="306641410" sldId="325"/>
            <ac:graphicFrameMk id="7" creationId="{CC5C105B-024C-3267-5737-4AD67460F8D8}"/>
          </ac:graphicFrameMkLst>
        </pc:graphicFrameChg>
      </pc:sldChg>
      <pc:sldChg chg="modSp mod">
        <pc:chgData name="Lotte Juul" userId="794d9b65-439c-4dfe-aeed-2e9e7b6ead94" providerId="ADAL" clId="{5224F9F1-36CB-46B1-ABDB-88B5669B6619}" dt="2024-09-11T08:14:57.063" v="4" actId="1076"/>
        <pc:sldMkLst>
          <pc:docMk/>
          <pc:sldMk cId="2719573845" sldId="326"/>
        </pc:sldMkLst>
        <pc:graphicFrameChg chg="mod modGraphic">
          <ac:chgData name="Lotte Juul" userId="794d9b65-439c-4dfe-aeed-2e9e7b6ead94" providerId="ADAL" clId="{5224F9F1-36CB-46B1-ABDB-88B5669B6619}" dt="2024-09-11T08:14:57.063" v="4" actId="1076"/>
          <ac:graphicFrameMkLst>
            <pc:docMk/>
            <pc:sldMk cId="2719573845" sldId="326"/>
            <ac:graphicFrameMk id="7" creationId="{C0257377-E49A-CB16-5BD7-E231B3E54E53}"/>
          </ac:graphicFrameMkLst>
        </pc:graphicFrame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da-DK" dirty="0"/>
              <a:t>Opdateret juli 2024 / klinisk diætist Lotte Juul</a:t>
            </a:r>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rgbClr val="000000"/>
                </a:solidFill>
                <a:effectLst/>
                <a:latin typeface="Arial" panose="020B0604020202020204" pitchFamily="34" charset="0"/>
                <a:ea typeface="Times New Roman" panose="02020603050405020304" pitchFamily="18" charset="0"/>
              </a:rPr>
              <a:t>Aktuel forskning viser, at både et lavt indtag af komplekse kulhydrater og et meget højt indtag af simple kulhydrater kan øge dødeligheden af hjerte-kar-sygdom. Derimod vil et højt indtag af komplekse kulhydrater reducere dødeligheden. De komplekse kulhydrater skal derfor øges på bekostning af simple kulhydrater og mættet fedt. Altså at simple kulhydrater substitueres (ombyttes) med komplekse kulhydrater</a:t>
            </a:r>
            <a:endParaRPr lang="da-DK" sz="1200" dirty="0">
              <a:effectLst/>
              <a:latin typeface="Times New Roman" panose="02020603050405020304" pitchFamily="18" charset="0"/>
              <a:ea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280938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BAGGRUND: </a:t>
            </a:r>
            <a:r>
              <a:rPr lang="da-DK" b="1" dirty="0"/>
              <a:t>Fuldkorn.dk</a:t>
            </a:r>
          </a:p>
          <a:p>
            <a:r>
              <a:rPr lang="da-DK" dirty="0"/>
              <a:t>Eksemplerne hentet fra fuldkorn.dk på siden https://fuldkorn.dk/pr-og-nyheder/ - 3 eksempler på 90 g fuldkorn om dagen</a:t>
            </a:r>
          </a:p>
          <a:p>
            <a:endParaRPr lang="da-DK" dirty="0"/>
          </a:p>
          <a:p>
            <a:r>
              <a:rPr lang="da-DK" b="1" dirty="0"/>
              <a:t>Hvordan</a:t>
            </a:r>
            <a:r>
              <a:rPr lang="da-DK" dirty="0"/>
              <a:t> </a:t>
            </a:r>
          </a:p>
          <a:p>
            <a:r>
              <a:rPr lang="da-DK" dirty="0"/>
              <a:t>Går efter fuldkornsmærket når du handler ind.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354778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tæller for 100 g i kategorien frugt og grønt om dagen. </a:t>
            </a:r>
          </a:p>
          <a:p>
            <a:r>
              <a:rPr lang="da-DK" i="1" dirty="0"/>
              <a:t>Kaffe og te </a:t>
            </a:r>
            <a:r>
              <a:rPr lang="da-DK" dirty="0"/>
              <a:t>– et moderat indtag af filterkaffe er ikke forbundet med negative konsekvenser.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og hører med i råderummet med de 5 håndfulde. Sodavand bidrager ikke til andet end hurtig energi og kan i større mængde føre til forhøjet triglycerid. Max 1 af de 5 håndfulde må bruges til søde drikke.</a:t>
            </a:r>
          </a:p>
          <a:p>
            <a:r>
              <a:rPr lang="da-DK" i="1" dirty="0"/>
              <a:t>Mælk </a:t>
            </a:r>
            <a:r>
              <a:rPr lang="da-DK" dirty="0"/>
              <a:t>er sundt og en vigtig kilde til kalk til vores knogler. Til den hjertesunde mad anbefales fedtfattig mælk; skummetmælk, minimælk og kærnemælk i en mængde på 350-500 ml. dagligt (NNR 2023). </a:t>
            </a:r>
          </a:p>
          <a:p>
            <a:r>
              <a:rPr lang="da-DK" i="1" dirty="0"/>
              <a:t>Kakao og drikkeyoghurt</a:t>
            </a:r>
            <a:r>
              <a:rPr lang="da-DK" dirty="0"/>
              <a:t> er mælkeprodukter, som ofte er tilsat sukker. Vær opmærksom på at disse flydende kalorier kan fylde godt på kaloriekontoen.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Alkohol</a:t>
            </a:r>
            <a:r>
              <a:rPr lang="da-DK" dirty="0"/>
              <a:t> - Drik ikke alkohol for din sundheds skyld. Selv et mindre indtag af alkohol er forbundet med en risiko. Triglycerid stiger når alkoholindtaget er for stort. Alkohol synes at kunne forværre triglycerid, blodtryk og atrieflimren samt påvirker virkningen af en del medicin. Nyd øl, vin eller alkohol ved særlige lejligheden men ikke for hjertesundhedens skyld. </a:t>
            </a:r>
          </a:p>
          <a:p>
            <a:endParaRPr lang="da-DK" dirty="0"/>
          </a:p>
          <a:p>
            <a:r>
              <a:rPr lang="da-DK" dirty="0"/>
              <a:t>Drikke mætter ikke i samme grad som mad, derfor er det nemt at drikke sig til en stor mængde kalorier. Både sukkersødede drikkevarer og alkohol kan ved et højt indtag bidrage med mange kalorier.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408087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Udover de 5 F’er, så spiller søde sager en stor rolle i danskernes kost og hermed også for dit kolesteroltal.</a:t>
            </a:r>
          </a:p>
          <a:p>
            <a:endParaRPr lang="da-DK" b="1" dirty="0"/>
          </a:p>
          <a:p>
            <a:r>
              <a:rPr lang="da-DK" b="1" dirty="0"/>
              <a:t>De officielle anbefalinger</a:t>
            </a:r>
          </a:p>
          <a:p>
            <a:r>
              <a:rPr lang="da-DK" dirty="0"/>
              <a:t>Spis mindre af det søde, salte og fede.  </a:t>
            </a:r>
          </a:p>
          <a:p>
            <a:endParaRPr lang="da-DK" dirty="0"/>
          </a:p>
          <a:p>
            <a:r>
              <a:rPr lang="da-DK" b="1" dirty="0"/>
              <a:t>Hvor meget sukker har min krop godt?</a:t>
            </a:r>
          </a:p>
          <a:p>
            <a:r>
              <a:rPr lang="da-DK" dirty="0"/>
              <a:t>Der er intet farligt ved sukker, så længe vi begrænser mængden. Lidt, men godt og ikke for tit. Det handler om mængder og hyppighed. Et kalorieoverskud over tid vil føre til overvægt. </a:t>
            </a:r>
          </a:p>
          <a:p>
            <a:endParaRPr lang="da-DK" dirty="0"/>
          </a:p>
          <a:p>
            <a:r>
              <a:rPr lang="da-DK" dirty="0"/>
              <a:t>Ved at begrænse dit indtag af tilsat sukker kan du nedsætte risikoen for hjerte-kar-sygdomme. Højst 5 % E bør komme fra nydelsesmidler såsom chokolade, chips, kage, sodavand, øl og vin. Kaldet råderum på max 5 %E og hånden er dit måleredskab – max 5 håndfulde om ugen</a:t>
            </a:r>
          </a:p>
          <a:p>
            <a:endParaRPr lang="da-DK" dirty="0"/>
          </a:p>
          <a:p>
            <a:r>
              <a:rPr lang="da-DK" b="1" dirty="0"/>
              <a:t>Risiko for hjerte-kar-sygdom</a:t>
            </a:r>
          </a:p>
          <a:p>
            <a:r>
              <a:rPr lang="da-DK" dirty="0"/>
              <a:t>Meget høje niveauer af sukker kan påvirke din risiko for hjerte-kar-sygdom. Niveauet af </a:t>
            </a:r>
            <a:r>
              <a:rPr lang="da-DK" b="1" dirty="0"/>
              <a:t>triglycerid</a:t>
            </a:r>
            <a:r>
              <a:rPr lang="da-DK" dirty="0"/>
              <a:t> stiger ved et overdrevent indtag af sukker og for meget alkohol. Triglycerid, der er en del af det samlede kolesteroltal, og er sat i sammenhæng med risikoen for hjerte-kar-sygdom. </a:t>
            </a:r>
          </a:p>
          <a:p>
            <a:endParaRPr lang="da-DK" dirty="0"/>
          </a:p>
          <a:p>
            <a:r>
              <a:rPr lang="da-DK" b="1" dirty="0"/>
              <a:t>Chokolade </a:t>
            </a:r>
          </a:p>
          <a:p>
            <a:r>
              <a:rPr lang="da-DK" dirty="0"/>
              <a:t>Chokolade med et kakaoindhold på over 70% har dokumenteret en neutral effekt på LDL-kolesterol og derfor kan spise af personer med forhøjet kolesterol. Det skyldes et højt indhold af fedtsyren stearinsyre – en type af mættet fedt, som her neutral effekt på hjertet. Igen handler det om mængder, for chokolade indeholder kalorier. Det er ikke hensigtsmæssigt at indtage en hel plade mørk chokolade, men et enkelt stykke til kaffe/teen skader ikke.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317259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 er med at finde metoder, som gør hverdagen nemmere. Gør den sunde løsning til den lette løsning.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496330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Brug </a:t>
            </a:r>
            <a:r>
              <a:rPr lang="da-DK" dirty="0" err="1"/>
              <a:t>Hjerteforeningens</a:t>
            </a:r>
            <a:r>
              <a:rPr lang="da-DK" dirty="0"/>
              <a:t> indkøbsguide til at vælge fedtfattige alternativer.</a:t>
            </a:r>
          </a:p>
          <a:p>
            <a:r>
              <a:rPr lang="da-DK" dirty="0"/>
              <a:t>Indkøbsguiden findes inde på www.hjerteforeningen.dk under emnet ”indkøb”</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168501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Gå efter mærkerne: Fuldkornslogoet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Fuldkornslogoet stiller krav til indholdet af fedt, sukker, salt og kostfibre. </a:t>
            </a:r>
          </a:p>
          <a:p>
            <a:endParaRPr lang="da-DK" dirty="0"/>
          </a:p>
          <a:p>
            <a:r>
              <a:rPr lang="da-DK" dirty="0"/>
              <a:t>Nøglehulsmærket er også et mærke som gør det nemmere for forbrugeren når de handler ind. </a:t>
            </a:r>
          </a:p>
          <a:p>
            <a:r>
              <a:rPr lang="da-DK" dirty="0"/>
              <a:t>Nøglehulsmærket er en ernæringsanprisning, der angiver en bedre samlet ernæringsmæssig sammensætning. </a:t>
            </a:r>
          </a:p>
          <a:p>
            <a:pPr marL="0" indent="0">
              <a:buFontTx/>
              <a:buNone/>
            </a:pPr>
            <a:r>
              <a:rPr lang="da-DK" dirty="0"/>
              <a:t>Produkter som er nøglehulsmærket lever op til følgende krav: </a:t>
            </a:r>
          </a:p>
          <a:p>
            <a:pPr marL="171450" indent="-171450">
              <a:buFontTx/>
              <a:buChar char="-"/>
            </a:pPr>
            <a:r>
              <a:rPr lang="da-DK" dirty="0"/>
              <a:t>Mindre og sundere fedt</a:t>
            </a:r>
          </a:p>
          <a:p>
            <a:pPr marL="171450" indent="-171450">
              <a:buFontTx/>
              <a:buChar char="-"/>
            </a:pPr>
            <a:r>
              <a:rPr lang="da-DK" dirty="0"/>
              <a:t>Mindre sukker</a:t>
            </a:r>
          </a:p>
          <a:p>
            <a:pPr marL="171450" indent="-171450">
              <a:buFontTx/>
              <a:buChar char="-"/>
            </a:pPr>
            <a:r>
              <a:rPr lang="da-DK" dirty="0"/>
              <a:t>Mindre salt </a:t>
            </a:r>
          </a:p>
          <a:p>
            <a:pPr marL="171450" indent="-171450">
              <a:buFontTx/>
              <a:buChar char="-"/>
            </a:pPr>
            <a:r>
              <a:rPr lang="da-DK" dirty="0"/>
              <a:t>Flere kostfibre og fuldkorn </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dirty="0"/>
          </a:p>
        </p:txBody>
      </p:sp>
    </p:spTree>
    <p:extLst>
      <p:ext uri="{BB962C8B-B14F-4D97-AF65-F5344CB8AC3E}">
        <p14:creationId xmlns:p14="http://schemas.microsoft.com/office/powerpoint/2010/main" val="9295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Dette er et eksempel på hvordan kostrådene kan omsættes til en dagskost.  </a:t>
            </a:r>
          </a:p>
          <a:p>
            <a:r>
              <a:rPr lang="da-DK" dirty="0"/>
              <a:t>Ca. 2000-2200 kcal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11891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former for motion virker kolesterolsænkende. </a:t>
            </a:r>
          </a:p>
          <a:p>
            <a:endParaRPr lang="da-DK" b="1" dirty="0"/>
          </a:p>
          <a:p>
            <a:r>
              <a:rPr lang="da-DK" b="1" dirty="0"/>
              <a:t>De officielle anbefalinger: </a:t>
            </a:r>
          </a:p>
          <a:p>
            <a:r>
              <a:rPr lang="da-DK" dirty="0"/>
              <a:t>Der anbefales 30 minutters motion om dagen, samt muskelstyrkende motion 2 gange om ugen. </a:t>
            </a:r>
          </a:p>
          <a:p>
            <a:r>
              <a:rPr lang="da-DK" b="1" dirty="0"/>
              <a:t>Hvorfor skal vi være fysisk aktive? </a:t>
            </a:r>
          </a:p>
          <a:p>
            <a:r>
              <a:rPr lang="da-DK" dirty="0"/>
              <a:t>Regelmæssig motion sænker dit LDL-kolesterol og mindsker din risiko for hjerte-kar-sygdomme. </a:t>
            </a:r>
          </a:p>
          <a:p>
            <a:r>
              <a:rPr lang="da-DK" dirty="0"/>
              <a:t>Motion styrker dit hjerte, sænker blodtrykket og det mindsker din risiko for at dø tidligt. Det har også en positiv effekt på livskvaliteten, mentale helbred, dit sociale liv og dit daglige humør. </a:t>
            </a:r>
          </a:p>
          <a:p>
            <a:endParaRPr lang="da-DK" dirty="0"/>
          </a:p>
          <a:p>
            <a:r>
              <a:rPr lang="da-DK" b="1" dirty="0"/>
              <a:t>Hvordan?</a:t>
            </a:r>
          </a:p>
          <a:p>
            <a:r>
              <a:rPr lang="da-DK" dirty="0"/>
              <a:t>Der er mange måder at bevæge sig på, og alle mennesker har godt af at røre sig i løbet af dagen. Fysisk aktivitet dækker over al bevægelse, der øger din forbrænding. Det kan være: </a:t>
            </a:r>
          </a:p>
          <a:p>
            <a:r>
              <a:rPr lang="da-DK" dirty="0"/>
              <a:t>Hverdagens gøremål såsom hus- og havearbejde</a:t>
            </a:r>
          </a:p>
          <a:p>
            <a:r>
              <a:rPr lang="da-DK" dirty="0"/>
              <a:t>At tage trapperne på stationen og arbejdspladsen. </a:t>
            </a:r>
          </a:p>
          <a:p>
            <a:r>
              <a:rPr lang="da-DK" dirty="0"/>
              <a:t>Fangeleg med dine børnebørn</a:t>
            </a:r>
          </a:p>
          <a:p>
            <a:endParaRPr lang="da-DK" dirty="0"/>
          </a:p>
          <a:p>
            <a:r>
              <a:rPr lang="da-DK" dirty="0"/>
              <a:t>Husk at det skal være sjovt! Her er nogle råd til hvordan motivationen holdes oppe: </a:t>
            </a:r>
          </a:p>
          <a:p>
            <a:r>
              <a:rPr lang="da-DK" dirty="0"/>
              <a:t>Find en træningsmakker</a:t>
            </a:r>
          </a:p>
          <a:p>
            <a:r>
              <a:rPr lang="da-DK" dirty="0"/>
              <a:t>Lyt til musik, lydbøger, podcast</a:t>
            </a:r>
          </a:p>
          <a:p>
            <a:r>
              <a:rPr lang="da-DK" dirty="0"/>
              <a:t>Skab plads til din træning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423696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Der hersker fortsat mange myter omkring kost og kolesterol. Den hyppigste myte er, at man ikke må spise æg pga. indholdet af kolesterol i æg. Det må man gerne, idet LDL-kolesterol afhænger af kostens indhold af mættet fedt og ikke af madens indhold af kolesterol. Det er vigtig at få dette understreget.</a:t>
            </a:r>
          </a:p>
          <a:p>
            <a:r>
              <a:rPr lang="da-DK" dirty="0"/>
              <a:t>Der er også andre kostfaktorer, som har betydning for kolesteroltallet. Fødevarer vi skal spise mere af; fisk, fuldkorn, frugt og grønt samt nødder og mandler</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386572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2024</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306707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Mange ønsker at tabe i vægt i forbindelse med sænkning af kolesteroltallet, men hvad siger videnskaben i denne sammenhæng.</a:t>
            </a:r>
          </a:p>
          <a:p>
            <a:r>
              <a:rPr lang="da-DK" dirty="0"/>
              <a:t>Rigtig nok sænkes kolesteroltallet i forbindelse med vægttab, men kigger vi ind bag tallene, så ses det at vægttab ikke forbedre risikoen for hverken dødelighed eller kardiovaskulære hændelser – så budskabet er: fokus på hjertesund kost for sundhedens skyld - og ikke for badevægten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3418203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Mættet fedt: </a:t>
            </a:r>
            <a:r>
              <a:rPr lang="da-DK" b="0" dirty="0"/>
              <a:t>Der har i de seneste år været en del mindre studier, som har antydet at mættet fedt ikke sættes i sammenhæng med hjerte-kar-sygdom. Dette er små og korte studier, som ikke understøttes af den tunge videnskabelige dokumentation som findes i de store guidelines fra AHA og ESC samt i NNR2023. Mættet fedt anses fortsat som årsag til forhøjet kolesterol og sættes i sammenhæng med risiko for hjerte-kar-sygdom fx åreforkalkning og blodprop</a:t>
            </a:r>
          </a:p>
          <a:p>
            <a:endParaRPr lang="da-DK" b="0" dirty="0"/>
          </a:p>
          <a:p>
            <a:r>
              <a:rPr lang="da-DK" b="1" dirty="0"/>
              <a:t>Det vi spiser i stedet: </a:t>
            </a:r>
            <a:r>
              <a:rPr lang="da-DK" b="0" dirty="0"/>
              <a:t>Når vi skærer ned på mættet fedt, så spiser vi noget andet i stedet. Dette ”andet” har stor betydning for påvirkningen af kolesteroltallet, som enten stiger eller falder afhængigt af, hvad det erstattes med. Forskningen viser at den bedste effekt på sænkning af LDL-kolesterol opnås, når mættet fedt erstattes med umættet fedt og fuldkorn. Forskningen kaldes substitution hvor mættet fedt substitueres med umættet fedt.</a:t>
            </a:r>
          </a:p>
          <a:p>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Kulhydrat: </a:t>
            </a:r>
            <a:r>
              <a:rPr lang="da-DK" sz="1800" kern="1200" dirty="0">
                <a:solidFill>
                  <a:srgbClr val="000000"/>
                </a:solidFill>
                <a:effectLst/>
                <a:latin typeface="Arial" panose="020B0604020202020204" pitchFamily="34" charset="0"/>
                <a:ea typeface="Times New Roman" panose="02020603050405020304" pitchFamily="18" charset="0"/>
              </a:rPr>
              <a:t>konklusionen på aktuel forskning viser, at både et lavt indtag af komplekse kulhydrater og et meget højt indtag af simple kulhydrater kan øge dødeligheden af hjerte-kar-sygdom. Derimod vil et højt indtag af komplekse kulhydrater reducere dødeligheden. De komplekse kulhydrater skal derfor øges på bekostning af simple kulhydrater og mættet fedt. Altså at simple kulhydrater substitueres med komplekse kulhydrater</a:t>
            </a:r>
            <a:endParaRPr lang="da-DK" sz="1800" dirty="0">
              <a:effectLst/>
              <a:latin typeface="Times New Roman" panose="02020603050405020304" pitchFamily="18" charset="0"/>
              <a:ea typeface="Times New Roman" panose="02020603050405020304" pitchFamily="18" charset="0"/>
            </a:endParaRPr>
          </a:p>
          <a:p>
            <a:endParaRPr lang="da-DK" b="1" dirty="0"/>
          </a:p>
          <a:p>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3400740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 af hjertesund kost mhp. sænkning af LDL-kolesterol</a:t>
            </a:r>
          </a:p>
          <a:p>
            <a:r>
              <a:rPr lang="da-DK" dirty="0"/>
              <a:t>NNR 2023 mængdeangivelser for; fisk 300-450 g/uge, frugt og grønt 800 g/dag og fuldkorn 90 g/dag er baseret på studier netop til forebyggelse af hjertesygdom og derfor mere relevante en de officielle kostråd, i denne sammenhæng.</a:t>
            </a:r>
          </a:p>
          <a:p>
            <a:r>
              <a:rPr lang="da-DK" b="1" dirty="0"/>
              <a:t>Triglycerid</a:t>
            </a:r>
            <a:r>
              <a:rPr lang="da-DK" b="0" dirty="0"/>
              <a:t> spiller også en rolle for udvikling af hjerte-kar-sygdom, derfor skal sukker og alkohol begrænses</a:t>
            </a:r>
          </a:p>
          <a:p>
            <a:r>
              <a:rPr lang="da-DK" b="1" dirty="0"/>
              <a:t>Højt blodtryk: </a:t>
            </a:r>
            <a:r>
              <a:rPr lang="da-DK" b="0" dirty="0"/>
              <a:t>kombinationen af højt kolesterol og højt blodtryk er en skidt cocktail. Begræns derfor salt</a:t>
            </a:r>
            <a:endParaRPr lang="da-DK" b="1"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83142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Få ny inspiration til kolesterolsænkende kost på Hjerteforeningen.dk. </a:t>
            </a:r>
          </a:p>
          <a:p>
            <a:r>
              <a:rPr lang="da-DK" dirty="0"/>
              <a:t>Alle </a:t>
            </a:r>
            <a:r>
              <a:rPr lang="da-DK" dirty="0" err="1"/>
              <a:t>Hjerteforeningens</a:t>
            </a:r>
            <a:r>
              <a:rPr lang="da-DK" dirty="0"/>
              <a:t> opskrifter er godkendt i forhold til Nøglehullets retningslinjer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Mange benytter sig af kosttilskud i håb om en genvej til lavt kolesteroltal. </a:t>
            </a:r>
          </a:p>
          <a:p>
            <a:endParaRPr lang="da-DK" dirty="0">
              <a:latin typeface="+mn-lt"/>
            </a:endParaRPr>
          </a:p>
          <a:p>
            <a:r>
              <a:rPr lang="da-DK" b="0" i="0" dirty="0">
                <a:solidFill>
                  <a:srgbClr val="002A3A"/>
                </a:solidFill>
                <a:effectLst/>
                <a:latin typeface="+mn-lt"/>
              </a:rPr>
              <a:t>Konsulterer altid lægen, inden opstart på naturlægemidler eller kosttilskud. Det kan potentielt nedsætte virkningen af den hjertemedicin du tager.</a:t>
            </a:r>
          </a:p>
          <a:p>
            <a:endParaRPr lang="da-DK" b="0" i="0" dirty="0">
              <a:solidFill>
                <a:srgbClr val="002A3A"/>
              </a:solidFill>
              <a:effectLst/>
              <a:latin typeface="+mn-lt"/>
            </a:endParaRPr>
          </a:p>
          <a:p>
            <a:r>
              <a:rPr lang="da-DK" b="0" i="0" dirty="0">
                <a:solidFill>
                  <a:srgbClr val="002A3A"/>
                </a:solidFill>
                <a:effectLst/>
                <a:latin typeface="+mn-lt"/>
              </a:rPr>
              <a:t>BAGGRUND: </a:t>
            </a:r>
            <a:r>
              <a:rPr lang="da-DK" b="1" i="0" dirty="0">
                <a:solidFill>
                  <a:srgbClr val="002A3A"/>
                </a:solidFill>
                <a:effectLst/>
                <a:latin typeface="+mn-lt"/>
              </a:rPr>
              <a:t>Forskellen på kosttilskud og naturlægemiddel: </a:t>
            </a:r>
          </a:p>
          <a:p>
            <a:r>
              <a:rPr lang="da-DK" b="0" i="1"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 Kosttilskud hører under fødevarelovgivningen og der stilles ikke krav om at disse hverken kan forebygge eller behandle hjertesygdom. </a:t>
            </a:r>
          </a:p>
          <a:p>
            <a:endParaRPr lang="da-DK" b="0" i="1" dirty="0">
              <a:solidFill>
                <a:srgbClr val="002A3A"/>
              </a:solidFill>
              <a:effectLst/>
              <a:latin typeface="+mn-lt"/>
            </a:endParaRPr>
          </a:p>
          <a:p>
            <a:endParaRPr lang="da-DK" b="0" i="0" dirty="0">
              <a:solidFill>
                <a:srgbClr val="002A3A"/>
              </a:solidFill>
              <a:effectLst/>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24</a:t>
            </a:fld>
            <a:endParaRPr lang="en-GB" sz="800"/>
          </a:p>
        </p:txBody>
      </p:sp>
    </p:spTree>
    <p:extLst>
      <p:ext uri="{BB962C8B-B14F-4D97-AF65-F5344CB8AC3E}">
        <p14:creationId xmlns:p14="http://schemas.microsoft.com/office/powerpoint/2010/main" val="2423518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Nye studier viser at omega-3-fedtsyrer i form af kosttilskud ikke har nogen betydelig forebyggende eller behandlende effekt på hjerte-kar-sygdom. </a:t>
            </a:r>
          </a:p>
          <a:p>
            <a:r>
              <a:rPr lang="da-DK" b="0" i="0" dirty="0">
                <a:solidFill>
                  <a:srgbClr val="002A3A"/>
                </a:solidFill>
                <a:effectLst/>
                <a:latin typeface="+mn-lt"/>
              </a:rPr>
              <a:t>I behandlingen af forhøjet triglycerid, har fiskeolie en effekt. Flere læger bruger fiskeolie i behandlingen af forhøjet triglycerid i dosis på 2-4 g. En høj dosis kan sænke triglycerid, men også medføre en stigning i LDL-kolesterolet.</a:t>
            </a:r>
          </a:p>
          <a:p>
            <a:endParaRPr lang="da-DK" b="0" i="0" dirty="0">
              <a:solidFill>
                <a:srgbClr val="002A3A"/>
              </a:solidFill>
              <a:effectLst/>
              <a:latin typeface="+mn-lt"/>
            </a:endParaRPr>
          </a:p>
          <a:p>
            <a:r>
              <a:rPr lang="da-DK" b="1" dirty="0">
                <a:latin typeface="+mn-lt"/>
              </a:rPr>
              <a:t>Røde </a:t>
            </a:r>
            <a:r>
              <a:rPr lang="da-DK" b="1" dirty="0" err="1">
                <a:latin typeface="+mn-lt"/>
              </a:rPr>
              <a:t>gærris</a:t>
            </a:r>
            <a:r>
              <a:rPr lang="da-DK" b="1" dirty="0">
                <a:latin typeface="+mn-lt"/>
              </a:rPr>
              <a:t> </a:t>
            </a:r>
          </a:p>
          <a:p>
            <a:pPr algn="l"/>
            <a:r>
              <a:rPr lang="da-DK" b="0" i="0" dirty="0">
                <a:solidFill>
                  <a:srgbClr val="002A3A"/>
                </a:solidFill>
                <a:effectLst/>
                <a:latin typeface="+mn-lt"/>
              </a:rPr>
              <a:t>Røde </a:t>
            </a:r>
            <a:r>
              <a:rPr lang="da-DK" b="0" i="0" dirty="0" err="1">
                <a:solidFill>
                  <a:srgbClr val="002A3A"/>
                </a:solidFill>
                <a:effectLst/>
                <a:latin typeface="+mn-lt"/>
              </a:rPr>
              <a:t>gærris</a:t>
            </a:r>
            <a:r>
              <a:rPr lang="da-DK" b="0" i="0" dirty="0">
                <a:solidFill>
                  <a:srgbClr val="002A3A"/>
                </a:solidFill>
                <a:effectLst/>
                <a:latin typeface="+mn-lt"/>
              </a:rPr>
              <a:t> er et traditionelt kinesisk lægemiddel, som er fermenteret med skimmelsvampen </a:t>
            </a:r>
            <a:r>
              <a:rPr lang="da-DK" b="0" i="0" dirty="0" err="1">
                <a:solidFill>
                  <a:srgbClr val="002A3A"/>
                </a:solidFill>
                <a:effectLst/>
                <a:latin typeface="+mn-lt"/>
              </a:rPr>
              <a:t>Monascus</a:t>
            </a:r>
            <a:r>
              <a:rPr lang="da-DK" b="0" i="0" dirty="0">
                <a:solidFill>
                  <a:srgbClr val="002A3A"/>
                </a:solidFill>
                <a:effectLst/>
                <a:latin typeface="+mn-lt"/>
              </a:rPr>
              <a:t> </a:t>
            </a:r>
            <a:r>
              <a:rPr lang="da-DK" b="0" i="0" dirty="0" err="1">
                <a:solidFill>
                  <a:srgbClr val="002A3A"/>
                </a:solidFill>
                <a:effectLst/>
                <a:latin typeface="+mn-lt"/>
              </a:rPr>
              <a:t>purpureus</a:t>
            </a:r>
            <a:r>
              <a:rPr lang="da-DK" b="0" i="0" dirty="0">
                <a:solidFill>
                  <a:srgbClr val="002A3A"/>
                </a:solidFill>
                <a:effectLst/>
                <a:latin typeface="+mn-lt"/>
              </a:rPr>
              <a:t>. Røde </a:t>
            </a:r>
            <a:r>
              <a:rPr lang="da-DK" b="0" i="0" dirty="0" err="1">
                <a:solidFill>
                  <a:srgbClr val="002A3A"/>
                </a:solidFill>
                <a:effectLst/>
                <a:latin typeface="+mn-lt"/>
              </a:rPr>
              <a:t>gærris</a:t>
            </a:r>
            <a:r>
              <a:rPr lang="da-DK" b="0" i="0" dirty="0">
                <a:solidFill>
                  <a:srgbClr val="002A3A"/>
                </a:solidFill>
                <a:effectLst/>
                <a:latin typeface="+mn-lt"/>
              </a:rPr>
              <a:t> er et naturlægemiddel i kapselform, som indeholder ”naturlige </a:t>
            </a:r>
            <a:r>
              <a:rPr lang="da-DK" b="0" i="0" dirty="0" err="1">
                <a:solidFill>
                  <a:srgbClr val="002A3A"/>
                </a:solidFill>
                <a:effectLst/>
                <a:latin typeface="+mn-lt"/>
              </a:rPr>
              <a:t>statiner</a:t>
            </a:r>
            <a:r>
              <a:rPr lang="da-DK" b="0" i="0" dirty="0">
                <a:solidFill>
                  <a:srgbClr val="002A3A"/>
                </a:solidFill>
                <a:effectLst/>
                <a:latin typeface="+mn-lt"/>
              </a:rPr>
              <a:t>”. En række studier har vist positive resultater i form af fald i LDL-kolesterol og det er nyligt skrevet ind i ECS guidelines (europæiske). Røde </a:t>
            </a:r>
            <a:r>
              <a:rPr lang="da-DK" b="0" i="0" dirty="0" err="1">
                <a:solidFill>
                  <a:srgbClr val="002A3A"/>
                </a:solidFill>
                <a:effectLst/>
                <a:latin typeface="+mn-lt"/>
              </a:rPr>
              <a:t>gærris</a:t>
            </a:r>
            <a:r>
              <a:rPr lang="da-DK" b="0" i="0" dirty="0">
                <a:solidFill>
                  <a:srgbClr val="002A3A"/>
                </a:solidFill>
                <a:effectLst/>
                <a:latin typeface="+mn-lt"/>
              </a:rPr>
              <a:t> synes at mindske kolesterolproduktionen i kroppen, nedsætte optagelsen af kolesterol fra tarmen og hermed sænke kolesterolindholdet i blodet. På denne baggrund kan røde </a:t>
            </a:r>
            <a:r>
              <a:rPr lang="da-DK" b="0" i="0" dirty="0" err="1">
                <a:solidFill>
                  <a:srgbClr val="002A3A"/>
                </a:solidFill>
                <a:effectLst/>
                <a:latin typeface="+mn-lt"/>
              </a:rPr>
              <a:t>gærris</a:t>
            </a:r>
            <a:r>
              <a:rPr lang="da-DK" b="0" i="0" dirty="0">
                <a:solidFill>
                  <a:srgbClr val="002A3A"/>
                </a:solidFill>
                <a:effectLst/>
                <a:latin typeface="+mn-lt"/>
              </a:rPr>
              <a:t> overvejes i de situationer, hvor højdosis af </a:t>
            </a:r>
            <a:r>
              <a:rPr lang="da-DK" b="0" i="0" dirty="0" err="1">
                <a:solidFill>
                  <a:srgbClr val="002A3A"/>
                </a:solidFill>
                <a:effectLst/>
                <a:latin typeface="+mn-lt"/>
              </a:rPr>
              <a:t>statiner</a:t>
            </a:r>
            <a:r>
              <a:rPr lang="da-DK" b="0" i="0" dirty="0">
                <a:solidFill>
                  <a:srgbClr val="002A3A"/>
                </a:solidFill>
                <a:effectLst/>
                <a:latin typeface="+mn-lt"/>
              </a:rPr>
              <a:t> ikke tåles. </a:t>
            </a:r>
          </a:p>
          <a:p>
            <a:pPr algn="l"/>
            <a:endParaRPr lang="da-DK" b="0" i="0" dirty="0">
              <a:solidFill>
                <a:srgbClr val="002A3A"/>
              </a:solidFill>
              <a:effectLst/>
              <a:latin typeface="+mn-lt"/>
            </a:endParaRPr>
          </a:p>
          <a:p>
            <a:r>
              <a:rPr lang="da-DK" b="1" i="0" dirty="0">
                <a:solidFill>
                  <a:srgbClr val="002A3A"/>
                </a:solidFill>
                <a:effectLst/>
                <a:latin typeface="+mn-lt"/>
              </a:rPr>
              <a:t>HUSK / LOPPEFRØSKALLER</a:t>
            </a:r>
          </a:p>
          <a:p>
            <a:r>
              <a:rPr lang="da-DK" b="0" i="0" dirty="0">
                <a:solidFill>
                  <a:srgbClr val="002A3A"/>
                </a:solidFill>
                <a:effectLst/>
                <a:latin typeface="+mn-lt"/>
              </a:rPr>
              <a:t>Der er evidens (om end den er lav) på at </a:t>
            </a:r>
            <a:r>
              <a:rPr lang="da-DK" b="0" i="0" dirty="0" err="1">
                <a:solidFill>
                  <a:srgbClr val="002A3A"/>
                </a:solidFill>
                <a:effectLst/>
                <a:latin typeface="+mn-lt"/>
              </a:rPr>
              <a:t>loppefrøskaller</a:t>
            </a:r>
            <a:r>
              <a:rPr lang="da-DK" b="0" i="0" dirty="0">
                <a:solidFill>
                  <a:srgbClr val="002A3A"/>
                </a:solidFill>
                <a:effectLst/>
                <a:latin typeface="+mn-lt"/>
              </a:rPr>
              <a:t> har en kolesterolsænkende effekt. </a:t>
            </a:r>
            <a:r>
              <a:rPr lang="da-DK" b="0" i="0" dirty="0" err="1">
                <a:solidFill>
                  <a:srgbClr val="002A3A"/>
                </a:solidFill>
                <a:effectLst/>
                <a:latin typeface="+mn-lt"/>
              </a:rPr>
              <a:t>Loppefrøskaller</a:t>
            </a:r>
            <a:r>
              <a:rPr lang="da-DK" b="0" i="0" dirty="0">
                <a:solidFill>
                  <a:srgbClr val="002A3A"/>
                </a:solidFill>
                <a:effectLst/>
                <a:latin typeface="+mn-lt"/>
              </a:rPr>
              <a:t> kan derfor godt anbefales som supplement til kolesterolsænkende kost.</a:t>
            </a:r>
          </a:p>
          <a:p>
            <a:endParaRPr lang="da-DK" b="1"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bruges ofte til kvalme, samt til bedring af gigt og betændelsestilstande.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Den nedsætter betændelseslignende tilstande i kroppen.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indeholder mange antioxidanter og kan både indtages som drik eller i kosttilskud.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26</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Kolesteroltallet afhænger ofte af din livsstil, men kan også skyldes genetik. At jeres familie er arveligt disponerede for et højere kolesteroltal betyder, at det er generne, som primært er årsagen til dit forhøjede kolesterol.</a:t>
            </a:r>
          </a:p>
          <a:p>
            <a:r>
              <a:rPr lang="da-DK" dirty="0"/>
              <a:t>Hjertesund kost kan sammen med øget grad af motion medvirke til at sænke dit kolesteroltal, når livsstil er årsagen til forhøjet kolesterol.</a:t>
            </a:r>
          </a:p>
          <a:p>
            <a:r>
              <a:rPr lang="da-DK" dirty="0"/>
              <a:t>Hjertesund kost = de 5 F’er. Hjertesund kost forebygger udviklingen af hjerte-kar-sygdom</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62535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kostråd </a:t>
            </a:r>
            <a:r>
              <a:rPr lang="da-DK" dirty="0"/>
              <a:t>anbefaler at du vælger planteolier. En typisk dansk kost indeholder for meget mættet fedt fra kød, kødprodukter, smør og fede mejeriprodukter (fx ost). Vælg planteolier frem for hårde fedtstoffer, fx smør samt tropiskeolier fx kokosolie. </a:t>
            </a:r>
          </a:p>
          <a:p>
            <a:r>
              <a:rPr lang="da-DK" dirty="0"/>
              <a:t>Hjerteforeningen anbefaler raps- og olivenolie til tilberedning af maden.</a:t>
            </a:r>
          </a:p>
          <a:p>
            <a:endParaRPr lang="da-DK" dirty="0"/>
          </a:p>
          <a:p>
            <a:endParaRPr lang="da-DK" dirty="0"/>
          </a:p>
          <a:p>
            <a:r>
              <a:rPr lang="da-DK" dirty="0"/>
              <a:t>Vælg umættet fedt fra planteriget</a:t>
            </a:r>
          </a:p>
          <a:p>
            <a:r>
              <a:rPr lang="da-DK" dirty="0"/>
              <a:t>Ombyt mættet fedt fra dyreriget med det sunde umættede fedt på de områder, hvor det er muligt.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170299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Tidligere troede man at forhøjet kolesterol handlede om den samlede mængde af fedtstof i kosten. Men det handler om typen af fedt og ikke om mængden af fedt. Fokus i dag er på ombytninger - at erstatte mættet fedt med umættet fedt. </a:t>
            </a:r>
          </a:p>
          <a:p>
            <a:endParaRPr lang="da-DK" b="0" dirty="0"/>
          </a:p>
          <a:p>
            <a:r>
              <a:rPr lang="da-DK" b="1" dirty="0"/>
              <a:t>Umættet og mættet fedt? </a:t>
            </a:r>
            <a:r>
              <a:rPr lang="da-DK" dirty="0"/>
              <a:t>– der findes to overordnede fedtsyrer, de mættede og de umættede fedtsyrer. </a:t>
            </a:r>
          </a:p>
          <a:p>
            <a:pPr marL="171450" indent="-171450">
              <a:buFont typeface="Arial" panose="020B0604020202020204" pitchFamily="34" charset="0"/>
              <a:buChar char="•"/>
            </a:pPr>
            <a:r>
              <a:rPr lang="da-DK" dirty="0"/>
              <a:t>Når kostens indhold af mættet fedt erstattes med umættet fedt, så sænkes LDL-kolesterol</a:t>
            </a:r>
          </a:p>
          <a:p>
            <a:endParaRPr lang="da-DK" dirty="0"/>
          </a:p>
          <a:p>
            <a:r>
              <a:rPr lang="da-DK" i="1" dirty="0"/>
              <a:t>Mættede fedtsyrer </a:t>
            </a:r>
            <a:r>
              <a:rPr lang="da-DK" dirty="0"/>
              <a:t>findes primært i animalske fødevarer; fede mejeriprodukter, smør, oste og kød, bacon, pølser, kødpålæg samt søde sager baseret på smør, faste fedtstoffer eller fløde, såsom is, flødekager, kiks, småkager, chokolade og bradepandekager. Undtagelses vis er der enkelte vegetabilske fødevarer, som også indeholder en høj mængde mættet fedt – de tropiske olier fx kokosolie og palmeolie. </a:t>
            </a:r>
          </a:p>
          <a:p>
            <a:endParaRPr lang="da-DK" dirty="0"/>
          </a:p>
          <a:p>
            <a:r>
              <a:rPr lang="da-DK" i="1" dirty="0"/>
              <a:t>Umættede fedtsyrer</a:t>
            </a:r>
            <a:r>
              <a:rPr lang="da-DK" dirty="0"/>
              <a:t>, fås primært fra planteriget og fra fede fisk. Altså planteolier, nødder, mandler, avokado, olien, frø og kerner samt de fede fisk (laks, sild, makrel og ørred). Fisk bidrager med de livsnødvendige Omega-3. Umættet fedt har en gunstig indvirkning på hjerte-kar-sygdom</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108725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Det handler om typen af fedt og ikke om mængden af fedt. Fokus i dag er på substitution (ombytninger) - at erstatte mættet fedt med umættet fedt. Hermed sænkes LDL-kolesterol</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270851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Anbefaling </a:t>
            </a:r>
          </a:p>
          <a:p>
            <a:r>
              <a:rPr lang="da-DK" dirty="0"/>
              <a:t>Spis 300-450 g. fisk om ugen, heraf 200 g fede fisk. Fede fisk er fx sild, makrel, laks og ørred. Hjerteforeningen anbefaler at hvis du har fået konstateret en hjerte-kar-sygdom, bør du spise 300 g fede fisk om ugen ud af de 300-450 g – dette mhp. at få 1 g n-3 dagligt via fisk. NNR 2023 anbefaler 300-450 g fisk om ugen. NNR 2023 baseret primært på studier, som forebygger udvikling af hjerte-kar-sygdom, hvorfor NNR ligger til grund for anbefalingen.</a:t>
            </a:r>
          </a:p>
          <a:p>
            <a:endParaRPr lang="da-DK" dirty="0"/>
          </a:p>
          <a:p>
            <a:pPr marL="228600" indent="-228600">
              <a:buAutoNum type="arabicPeriod"/>
            </a:pPr>
            <a:r>
              <a:rPr lang="da-DK" b="0" dirty="0"/>
              <a:t>Fed fisk medvirker til at sænke triglycerid </a:t>
            </a:r>
          </a:p>
          <a:p>
            <a:pPr marL="228600" indent="-228600">
              <a:buAutoNum type="arabicPeriod"/>
            </a:pPr>
            <a:r>
              <a:rPr lang="da-DK" b="0" dirty="0"/>
              <a:t>Fisk sænker blodtryk</a:t>
            </a:r>
          </a:p>
          <a:p>
            <a:pPr marL="228600" indent="-228600">
              <a:buAutoNum type="arabicPeriod" startAt="3"/>
            </a:pPr>
            <a:r>
              <a:rPr lang="da-DK" b="0" dirty="0"/>
              <a:t>Når du spiser fisk, så erstatter du mættet fedt fra dyreriget med umættet fedt fra fisken</a:t>
            </a:r>
          </a:p>
          <a:p>
            <a:pPr marL="228600" indent="-228600">
              <a:buAutoNum type="arabicPeriod" startAt="3"/>
            </a:pPr>
            <a:r>
              <a:rPr lang="da-DK" b="0" dirty="0"/>
              <a:t>Omega-3 skal fås fra fisken (den ægte varer). Selv personer, der ikke spiser fisk, anbefales IKKE at tage kosttilskud med fiskeolie, men skal så i stedet have omega-3 via planteriget</a:t>
            </a:r>
          </a:p>
          <a:p>
            <a:endParaRPr lang="da-DK" dirty="0"/>
          </a:p>
          <a:p>
            <a:r>
              <a:rPr lang="da-DK" dirty="0"/>
              <a:t>I alle aldersgrupper lever en mindre andel blandt mænd (82,2 %) end blandt kvinder (83,7 %) </a:t>
            </a:r>
            <a:r>
              <a:rPr lang="da-DK" u="sng" dirty="0"/>
              <a:t>ikke</a:t>
            </a:r>
            <a:r>
              <a:rPr lang="da-DK" dirty="0"/>
              <a:t> op til anbefalingen for indtag af </a:t>
            </a:r>
            <a:r>
              <a:rPr lang="da-DK" dirty="0" err="1"/>
              <a:t>fsk</a:t>
            </a:r>
            <a:r>
              <a:rPr lang="da-DK" dirty="0"/>
              <a:t>.</a:t>
            </a:r>
          </a:p>
          <a:p>
            <a:endParaRPr lang="da-DK" dirty="0"/>
          </a:p>
          <a:p>
            <a:r>
              <a:rPr lang="da-DK" b="1" dirty="0"/>
              <a:t>Hvorfor skal vi spise fisk?</a:t>
            </a:r>
          </a:p>
          <a:p>
            <a:r>
              <a:rPr lang="da-DK" dirty="0"/>
              <a:t>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p>
          <a:p>
            <a:r>
              <a:rPr lang="da-DK" dirty="0"/>
              <a:t>De sunde Omega-3-fedtsyrer har en lang række gavnlige effekter på hjertet og kredsløbet og det betyder, at du mindsker risikoen for åreforkalkning, dannelse af blodpropper, forhøjet blodtryk og forhøjet triglycerid. </a:t>
            </a:r>
          </a:p>
          <a:p>
            <a:endParaRPr lang="da-DK" dirty="0"/>
          </a:p>
          <a:p>
            <a:r>
              <a:rPr lang="da-DK" b="1" dirty="0"/>
              <a:t>Triglycerid: </a:t>
            </a:r>
            <a:r>
              <a:rPr lang="da-DK" dirty="0"/>
              <a:t>Omega-3-fedtsyrer har stor betydning for sænkning af forhøjet triglycerid. Hvor fisk er i fokus, når triglycerid er forhøjet. I behandlingsøjemed bruges sommetider kosttilskud med fiskeolie til sænkning af triglycerid (dosis på 2-4 g/dag). Højt triglycerid er sat i sammenhæng med risiko for blodprop. </a:t>
            </a:r>
          </a:p>
          <a:p>
            <a:endParaRPr lang="da-DK" dirty="0"/>
          </a:p>
          <a:p>
            <a:r>
              <a:rPr lang="da-DK" b="1" dirty="0"/>
              <a:t>Substitution:</a:t>
            </a:r>
            <a:r>
              <a:rPr lang="da-DK" dirty="0"/>
              <a:t> Husk når du spiser fisk og fiskepålæg, så erstatter det kød og kødpålæg – mere umættet fedt og mindre mættet fedt.</a:t>
            </a:r>
          </a:p>
          <a:p>
            <a:endParaRPr lang="da-DK" dirty="0"/>
          </a:p>
          <a:p>
            <a:r>
              <a:rPr lang="da-DK" b="1" dirty="0"/>
              <a:t>Hvordan? </a:t>
            </a:r>
          </a:p>
          <a:p>
            <a:r>
              <a:rPr lang="da-DK" dirty="0"/>
              <a:t>Udskift kødet med fisk i aftensmåltidet 1-2 gange om ugen</a:t>
            </a:r>
          </a:p>
          <a:p>
            <a:r>
              <a:rPr lang="da-DK" dirty="0"/>
              <a:t>Brug fisk i din frokostsalat </a:t>
            </a:r>
          </a:p>
          <a:p>
            <a:r>
              <a:rPr lang="da-DK" dirty="0"/>
              <a:t>Spis fisk som pålæg </a:t>
            </a:r>
          </a:p>
          <a:p>
            <a:endParaRPr lang="da-DK" dirty="0"/>
          </a:p>
          <a:p>
            <a:r>
              <a:rPr lang="da-DK" dirty="0"/>
              <a:t>Når fisk fryses kort tid efter fangsten, er det med til at bibeholde kvaliteten og indkapsle vitaminer og smagsstoffer. Derfor kan man sagtens vælge den frosne fisk.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80191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Anbefaling</a:t>
            </a:r>
          </a:p>
          <a:p>
            <a:r>
              <a:rPr lang="da-DK" dirty="0"/>
              <a:t>Det anbefales at spise min. 500-800 g frugt og grønt om dagen. Mindst halvdelen skal være grøntsager og meget gerne grove typer som kål og rodfrugter. </a:t>
            </a:r>
          </a:p>
          <a:p>
            <a:r>
              <a:rPr lang="da-DK" dirty="0"/>
              <a:t>I NNR 2023 fremlægges studier, som viser forebyggende effekt på hjerte-kar ved et indtag på op til 800 g dagligt. Anbefalingen baseres derfor på studierne i NNR, hvis personen kan rumme den mængde.</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endParaRPr lang="da-DK" b="1" dirty="0"/>
          </a:p>
          <a:p>
            <a:r>
              <a:rPr lang="da-DK" b="1" dirty="0"/>
              <a:t>Hvordan? </a:t>
            </a:r>
          </a:p>
          <a:p>
            <a:r>
              <a:rPr lang="da-DK" dirty="0"/>
              <a:t>Det kan være en god tommelfingerregel at spise grøntsager til alle hovedmåltider og gerne frugt og grønt til mellemmåltider</a:t>
            </a:r>
          </a:p>
          <a:p>
            <a:r>
              <a:rPr lang="da-DK" dirty="0"/>
              <a:t>Gør grønt klar, sæt det frem, gør det nemt at vælge til </a:t>
            </a:r>
          </a:p>
          <a:p>
            <a:r>
              <a:rPr lang="da-DK" dirty="0"/>
              <a:t>Både de friske, frosne og tilberedte frugter og grøntsager tæller med (og 1 glas juice).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130140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Anbefaling: </a:t>
            </a:r>
          </a:p>
          <a:p>
            <a:r>
              <a:rPr lang="da-DK" dirty="0"/>
              <a:t>Spis mad med fuldkorn. </a:t>
            </a:r>
          </a:p>
          <a:p>
            <a:r>
              <a:rPr lang="da-DK" dirty="0"/>
              <a:t>Spis 90 g fuldkorn om dagen og gerne mere. NNR 2023 anbefaler også dagligt indtag på 90 g mhp. gevinster på blodtryk og kolesteroltal</a:t>
            </a:r>
          </a:p>
          <a:p>
            <a:endParaRPr lang="da-DK" dirty="0"/>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med til at sænke LDL-kolesterol og hermed nedsættes risiko for åreforkalkning derudover har det også en positiv indvirkning på blodtrykket. </a:t>
            </a:r>
          </a:p>
          <a:p>
            <a:r>
              <a:rPr lang="da-DK" dirty="0"/>
              <a:t>Fuldkorn bryder genanvendelseskredsløbet for kolesterol. Normalvis optages kolesterol i tarmen og indgår i produktionen af galde. Højt indtag af fibre fra fuldkorn binder kolesterol i tarmen og trækker det med ud med afføringen. Når leveren skal producere ny galde, da trækkes på kolesterol fra blodbanen, hvorfor LDL-kolesterol i blodet falder. </a:t>
            </a:r>
          </a:p>
          <a:p>
            <a:r>
              <a:rPr lang="da-DK" dirty="0"/>
              <a:t>Der er rigtig solid evidens bag anbefalingen for fuldkorn.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dirty="0"/>
          </a:p>
        </p:txBody>
      </p:sp>
    </p:spTree>
    <p:extLst>
      <p:ext uri="{BB962C8B-B14F-4D97-AF65-F5344CB8AC3E}">
        <p14:creationId xmlns:p14="http://schemas.microsoft.com/office/powerpoint/2010/main" val="698858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11-09-2024</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11-09-2024</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11-09-2024</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11-09-2024</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11-09-2024</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11-09-2024</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11-09-2024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11-09-2024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11-09-2024</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11-09-2024</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forhøjet kolesterol</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11-09-2024</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6D1171B-D2ED-CCCF-A025-5E75EDF5DB92}"/>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6E8892CC-81FF-2B01-FFF6-48C5FE87275D}"/>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0299F9D-F073-47C7-1D35-58DC9AC6F14A}"/>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el 4">
            <a:extLst>
              <a:ext uri="{FF2B5EF4-FFF2-40B4-BE49-F238E27FC236}">
                <a16:creationId xmlns:a16="http://schemas.microsoft.com/office/drawing/2014/main" id="{32C51998-876C-1804-EFB3-0FAFED83C3E6}"/>
              </a:ext>
            </a:extLst>
          </p:cNvPr>
          <p:cNvSpPr>
            <a:spLocks noGrp="1"/>
          </p:cNvSpPr>
          <p:nvPr>
            <p:ph type="title"/>
          </p:nvPr>
        </p:nvSpPr>
        <p:spPr/>
        <p:txBody>
          <a:bodyPr/>
          <a:lstStyle/>
          <a:p>
            <a:r>
              <a:rPr lang="da-DK" dirty="0"/>
              <a:t>Udskift fiberfattig med fiberrigt</a:t>
            </a:r>
          </a:p>
        </p:txBody>
      </p:sp>
      <p:sp>
        <p:nvSpPr>
          <p:cNvPr id="6" name="Pladsholder til tekst 5">
            <a:extLst>
              <a:ext uri="{FF2B5EF4-FFF2-40B4-BE49-F238E27FC236}">
                <a16:creationId xmlns:a16="http://schemas.microsoft.com/office/drawing/2014/main" id="{8C1198D0-F719-2506-7064-68073D226CC3}"/>
              </a:ext>
            </a:extLst>
          </p:cNvPr>
          <p:cNvSpPr>
            <a:spLocks noGrp="1"/>
          </p:cNvSpPr>
          <p:nvPr>
            <p:ph type="body" sz="quarter" idx="13"/>
          </p:nvPr>
        </p:nvSpPr>
        <p:spPr/>
        <p:txBody>
          <a:bodyPr/>
          <a:lstStyle/>
          <a:p>
            <a:endParaRPr lang="da-DK" dirty="0"/>
          </a:p>
        </p:txBody>
      </p:sp>
      <p:graphicFrame>
        <p:nvGraphicFramePr>
          <p:cNvPr id="7" name="Tabel 6">
            <a:extLst>
              <a:ext uri="{FF2B5EF4-FFF2-40B4-BE49-F238E27FC236}">
                <a16:creationId xmlns:a16="http://schemas.microsoft.com/office/drawing/2014/main" id="{C0257377-E49A-CB16-5BD7-E231B3E54E53}"/>
              </a:ext>
            </a:extLst>
          </p:cNvPr>
          <p:cNvGraphicFramePr>
            <a:graphicFrameLocks noGrp="1"/>
          </p:cNvGraphicFramePr>
          <p:nvPr>
            <p:extLst>
              <p:ext uri="{D42A27DB-BD31-4B8C-83A1-F6EECF244321}">
                <p14:modId xmlns:p14="http://schemas.microsoft.com/office/powerpoint/2010/main" val="70701259"/>
              </p:ext>
            </p:extLst>
          </p:nvPr>
        </p:nvGraphicFramePr>
        <p:xfrm>
          <a:off x="3408633" y="1806574"/>
          <a:ext cx="5213684" cy="4337049"/>
        </p:xfrm>
        <a:graphic>
          <a:graphicData uri="http://schemas.openxmlformats.org/drawingml/2006/table">
            <a:tbl>
              <a:tblPr/>
              <a:tblGrid>
                <a:gridCol w="2606842">
                  <a:extLst>
                    <a:ext uri="{9D8B030D-6E8A-4147-A177-3AD203B41FA5}">
                      <a16:colId xmlns:a16="http://schemas.microsoft.com/office/drawing/2014/main" val="815595641"/>
                    </a:ext>
                  </a:extLst>
                </a:gridCol>
                <a:gridCol w="2606842">
                  <a:extLst>
                    <a:ext uri="{9D8B030D-6E8A-4147-A177-3AD203B41FA5}">
                      <a16:colId xmlns:a16="http://schemas.microsoft.com/office/drawing/2014/main" val="3306604743"/>
                    </a:ext>
                  </a:extLst>
                </a:gridCol>
              </a:tblGrid>
              <a:tr h="867410">
                <a:tc>
                  <a:txBody>
                    <a:bodyPr/>
                    <a:lstStyle/>
                    <a:p>
                      <a:pPr fontAlgn="t"/>
                      <a:r>
                        <a:rPr lang="da-DK" b="1" i="0" dirty="0">
                          <a:effectLst/>
                          <a:latin typeface="Poppins" panose="00000500000000000000" pitchFamily="2" charset="0"/>
                        </a:rPr>
                        <a:t>Fra fiberfattigt</a:t>
                      </a:r>
                      <a:endParaRPr lang="da-DK" b="0" i="0" dirty="0">
                        <a:effectLst/>
                        <a:latin typeface="Poppins" panose="00000500000000000000" pitchFamily="2" charset="0"/>
                      </a:endParaRPr>
                    </a:p>
                    <a:p>
                      <a:pPr fontAlgn="t"/>
                      <a:r>
                        <a:rPr lang="da-DK" b="0" i="1" dirty="0">
                          <a:effectLst/>
                          <a:latin typeface="Poppins" panose="00000500000000000000" pitchFamily="2" charset="0"/>
                        </a:rPr>
                        <a:t>Udskiftes</a:t>
                      </a:r>
                      <a:endParaRPr lang="da-DK" b="0" i="0" dirty="0">
                        <a:effectLst/>
                        <a:latin typeface="Poppins" panose="00000500000000000000" pitchFamily="2" charset="0"/>
                      </a:endParaRPr>
                    </a:p>
                  </a:txBody>
                  <a:tcPr marL="95250" marR="95250" marT="95250" marB="95250">
                    <a:lnL>
                      <a:noFill/>
                    </a:lnL>
                    <a:lnR>
                      <a:noFill/>
                    </a:lnR>
                    <a:lnT>
                      <a:noFill/>
                    </a:lnT>
                    <a:lnB>
                      <a:noFill/>
                    </a:lnB>
                    <a:solidFill>
                      <a:srgbClr val="FFFFFF"/>
                    </a:solidFill>
                  </a:tcPr>
                </a:tc>
                <a:tc>
                  <a:txBody>
                    <a:bodyPr/>
                    <a:lstStyle/>
                    <a:p>
                      <a:pPr fontAlgn="t"/>
                      <a:r>
                        <a:rPr lang="da-DK" b="1" i="0">
                          <a:effectLst/>
                          <a:latin typeface="Poppins" panose="00000500000000000000" pitchFamily="2" charset="0"/>
                        </a:rPr>
                        <a:t>Til fuldkornsrigt</a:t>
                      </a:r>
                      <a:endParaRPr lang="da-DK" b="0" i="0">
                        <a:effectLst/>
                        <a:latin typeface="Poppins" panose="00000500000000000000" pitchFamily="2" charset="0"/>
                      </a:endParaRPr>
                    </a:p>
                    <a:p>
                      <a:pPr fontAlgn="t"/>
                      <a:r>
                        <a:rPr lang="da-DK" b="0" i="1">
                          <a:effectLst/>
                          <a:latin typeface="Poppins" panose="00000500000000000000" pitchFamily="2" charset="0"/>
                        </a:rPr>
                        <a:t>Vælg i stedet</a:t>
                      </a:r>
                      <a:endParaRPr lang="da-DK" b="0" i="0">
                        <a:effectLst/>
                        <a:latin typeface="Poppins" panose="00000500000000000000" pitchFamily="2" charset="0"/>
                      </a:endParaRPr>
                    </a:p>
                  </a:txBody>
                  <a:tcPr marL="95250" marR="95250" marT="95250" marB="95250">
                    <a:lnL>
                      <a:noFill/>
                    </a:lnL>
                    <a:lnR>
                      <a:noFill/>
                    </a:lnR>
                    <a:lnT>
                      <a:noFill/>
                    </a:lnT>
                    <a:lnB>
                      <a:noFill/>
                    </a:lnB>
                    <a:solidFill>
                      <a:srgbClr val="FFFFFF"/>
                    </a:solidFill>
                  </a:tcPr>
                </a:tc>
                <a:extLst>
                  <a:ext uri="{0D108BD9-81ED-4DB2-BD59-A6C34878D82A}">
                    <a16:rowId xmlns:a16="http://schemas.microsoft.com/office/drawing/2014/main" val="405368537"/>
                  </a:ext>
                </a:extLst>
              </a:tr>
              <a:tr h="1511261">
                <a:tc>
                  <a:txBody>
                    <a:bodyPr/>
                    <a:lstStyle/>
                    <a:p>
                      <a:pPr fontAlgn="t"/>
                      <a:r>
                        <a:rPr lang="da-DK" i="1" dirty="0">
                          <a:effectLst/>
                          <a:latin typeface="Poppins" panose="00000500000000000000" pitchFamily="2" charset="0"/>
                        </a:rPr>
                        <a:t>Franskbrød, rundstykker</a:t>
                      </a:r>
                      <a:endParaRPr lang="da-DK" dirty="0">
                        <a:effectLst/>
                        <a:latin typeface="Poppins" panose="00000500000000000000" pitchFamily="2" charset="0"/>
                      </a:endParaRPr>
                    </a:p>
                  </a:txBody>
                  <a:tcPr marL="95250" marR="95250" marT="95250" marB="95250">
                    <a:lnL>
                      <a:noFill/>
                    </a:lnL>
                    <a:lnR>
                      <a:noFill/>
                    </a:lnR>
                    <a:lnT>
                      <a:noFill/>
                    </a:lnT>
                    <a:lnB>
                      <a:noFill/>
                    </a:lnB>
                    <a:solidFill>
                      <a:srgbClr val="FFFFFF"/>
                    </a:solidFill>
                  </a:tcPr>
                </a:tc>
                <a:tc>
                  <a:txBody>
                    <a:bodyPr/>
                    <a:lstStyle/>
                    <a:p>
                      <a:pPr fontAlgn="t"/>
                      <a:r>
                        <a:rPr lang="da-DK" i="1">
                          <a:effectLst/>
                          <a:latin typeface="Poppins" panose="00000500000000000000" pitchFamily="2" charset="0"/>
                        </a:rPr>
                        <a:t>Fuldkornsbrød, rugbrød, fuldkornsknækbrød</a:t>
                      </a:r>
                      <a:endParaRPr lang="da-DK">
                        <a:effectLst/>
                        <a:latin typeface="Poppins" panose="00000500000000000000" pitchFamily="2" charset="0"/>
                      </a:endParaRPr>
                    </a:p>
                  </a:txBody>
                  <a:tcPr marL="95250" marR="95250" marT="95250" marB="95250">
                    <a:lnL>
                      <a:noFill/>
                    </a:lnL>
                    <a:lnR>
                      <a:noFill/>
                    </a:lnR>
                    <a:lnT>
                      <a:noFill/>
                    </a:lnT>
                    <a:lnB>
                      <a:noFill/>
                    </a:lnB>
                    <a:solidFill>
                      <a:srgbClr val="FFFFFF"/>
                    </a:solidFill>
                  </a:tcPr>
                </a:tc>
                <a:extLst>
                  <a:ext uri="{0D108BD9-81ED-4DB2-BD59-A6C34878D82A}">
                    <a16:rowId xmlns:a16="http://schemas.microsoft.com/office/drawing/2014/main" val="4251566580"/>
                  </a:ext>
                </a:extLst>
              </a:tr>
              <a:tr h="867410">
                <a:tc>
                  <a:txBody>
                    <a:bodyPr/>
                    <a:lstStyle/>
                    <a:p>
                      <a:pPr fontAlgn="t"/>
                      <a:r>
                        <a:rPr lang="da-DK" i="1" dirty="0">
                          <a:effectLst/>
                          <a:latin typeface="Poppins" panose="00000500000000000000" pitchFamily="2" charset="0"/>
                        </a:rPr>
                        <a:t>Cornflakes og sød müesli</a:t>
                      </a:r>
                      <a:endParaRPr lang="da-DK" dirty="0">
                        <a:effectLst/>
                        <a:latin typeface="Poppins" panose="00000500000000000000" pitchFamily="2" charset="0"/>
                      </a:endParaRPr>
                    </a:p>
                  </a:txBody>
                  <a:tcPr marL="95250" marR="95250" marT="95250" marB="95250">
                    <a:lnL>
                      <a:noFill/>
                    </a:lnL>
                    <a:lnR>
                      <a:noFill/>
                    </a:lnR>
                    <a:lnT>
                      <a:noFill/>
                    </a:lnT>
                    <a:lnB>
                      <a:noFill/>
                    </a:lnB>
                    <a:solidFill>
                      <a:srgbClr val="FFFFFF"/>
                    </a:solidFill>
                  </a:tcPr>
                </a:tc>
                <a:tc>
                  <a:txBody>
                    <a:bodyPr/>
                    <a:lstStyle/>
                    <a:p>
                      <a:pPr fontAlgn="t"/>
                      <a:r>
                        <a:rPr lang="da-DK" i="1">
                          <a:effectLst/>
                          <a:latin typeface="Poppins" panose="00000500000000000000" pitchFamily="2" charset="0"/>
                        </a:rPr>
                        <a:t>Havregryn, Fuldkornsmüesli</a:t>
                      </a:r>
                      <a:endParaRPr lang="da-DK">
                        <a:effectLst/>
                        <a:latin typeface="Poppins" panose="00000500000000000000" pitchFamily="2" charset="0"/>
                      </a:endParaRPr>
                    </a:p>
                  </a:txBody>
                  <a:tcPr marL="95250" marR="95250" marT="95250" marB="95250">
                    <a:lnL>
                      <a:noFill/>
                    </a:lnL>
                    <a:lnR>
                      <a:noFill/>
                    </a:lnR>
                    <a:lnT>
                      <a:noFill/>
                    </a:lnT>
                    <a:lnB>
                      <a:noFill/>
                    </a:lnB>
                    <a:solidFill>
                      <a:srgbClr val="FFFFFF"/>
                    </a:solidFill>
                  </a:tcPr>
                </a:tc>
                <a:extLst>
                  <a:ext uri="{0D108BD9-81ED-4DB2-BD59-A6C34878D82A}">
                    <a16:rowId xmlns:a16="http://schemas.microsoft.com/office/drawing/2014/main" val="929751008"/>
                  </a:ext>
                </a:extLst>
              </a:tr>
              <a:tr h="545484">
                <a:tc>
                  <a:txBody>
                    <a:bodyPr/>
                    <a:lstStyle/>
                    <a:p>
                      <a:pPr fontAlgn="t"/>
                      <a:r>
                        <a:rPr lang="da-DK" i="1" dirty="0">
                          <a:effectLst/>
                          <a:latin typeface="Poppins" panose="00000500000000000000" pitchFamily="2" charset="0"/>
                        </a:rPr>
                        <a:t>Hvide ris</a:t>
                      </a:r>
                      <a:endParaRPr lang="da-DK" dirty="0">
                        <a:effectLst/>
                        <a:latin typeface="Poppins" panose="00000500000000000000" pitchFamily="2" charset="0"/>
                      </a:endParaRPr>
                    </a:p>
                  </a:txBody>
                  <a:tcPr marL="95250" marR="95250" marT="95250" marB="95250">
                    <a:lnL>
                      <a:noFill/>
                    </a:lnL>
                    <a:lnR>
                      <a:noFill/>
                    </a:lnR>
                    <a:lnT>
                      <a:noFill/>
                    </a:lnT>
                    <a:lnB>
                      <a:noFill/>
                    </a:lnB>
                    <a:solidFill>
                      <a:srgbClr val="FFFFFF"/>
                    </a:solidFill>
                  </a:tcPr>
                </a:tc>
                <a:tc>
                  <a:txBody>
                    <a:bodyPr/>
                    <a:lstStyle/>
                    <a:p>
                      <a:pPr fontAlgn="t"/>
                      <a:r>
                        <a:rPr lang="da-DK" i="1">
                          <a:effectLst/>
                          <a:latin typeface="Poppins" panose="00000500000000000000" pitchFamily="2" charset="0"/>
                        </a:rPr>
                        <a:t>Brune ris</a:t>
                      </a:r>
                      <a:endParaRPr lang="da-DK">
                        <a:effectLst/>
                        <a:latin typeface="Poppins" panose="00000500000000000000" pitchFamily="2" charset="0"/>
                      </a:endParaRPr>
                    </a:p>
                  </a:txBody>
                  <a:tcPr marL="95250" marR="95250" marT="95250" marB="95250">
                    <a:lnL>
                      <a:noFill/>
                    </a:lnL>
                    <a:lnR>
                      <a:noFill/>
                    </a:lnR>
                    <a:lnT>
                      <a:noFill/>
                    </a:lnT>
                    <a:lnB>
                      <a:noFill/>
                    </a:lnB>
                    <a:solidFill>
                      <a:srgbClr val="FFFFFF"/>
                    </a:solidFill>
                  </a:tcPr>
                </a:tc>
                <a:extLst>
                  <a:ext uri="{0D108BD9-81ED-4DB2-BD59-A6C34878D82A}">
                    <a16:rowId xmlns:a16="http://schemas.microsoft.com/office/drawing/2014/main" val="1775639978"/>
                  </a:ext>
                </a:extLst>
              </a:tr>
              <a:tr h="545484">
                <a:tc>
                  <a:txBody>
                    <a:bodyPr/>
                    <a:lstStyle/>
                    <a:p>
                      <a:pPr fontAlgn="t"/>
                      <a:r>
                        <a:rPr lang="da-DK" i="1" dirty="0">
                          <a:effectLst/>
                          <a:latin typeface="Poppins" panose="00000500000000000000" pitchFamily="2" charset="0"/>
                        </a:rPr>
                        <a:t>Lys pasta</a:t>
                      </a:r>
                      <a:endParaRPr lang="da-DK" dirty="0">
                        <a:effectLst/>
                        <a:latin typeface="Poppins" panose="00000500000000000000" pitchFamily="2" charset="0"/>
                      </a:endParaRPr>
                    </a:p>
                  </a:txBody>
                  <a:tcPr marL="95250" marR="95250" marT="95250" marB="95250">
                    <a:lnL>
                      <a:noFill/>
                    </a:lnL>
                    <a:lnR>
                      <a:noFill/>
                    </a:lnR>
                    <a:lnT>
                      <a:noFill/>
                    </a:lnT>
                    <a:lnB>
                      <a:noFill/>
                    </a:lnB>
                    <a:solidFill>
                      <a:srgbClr val="FFFFFF"/>
                    </a:solidFill>
                  </a:tcPr>
                </a:tc>
                <a:tc>
                  <a:txBody>
                    <a:bodyPr/>
                    <a:lstStyle/>
                    <a:p>
                      <a:pPr fontAlgn="t"/>
                      <a:r>
                        <a:rPr lang="da-DK" i="1" dirty="0">
                          <a:effectLst/>
                          <a:latin typeface="Poppins" panose="00000500000000000000" pitchFamily="2" charset="0"/>
                        </a:rPr>
                        <a:t>Fuldkornspasta</a:t>
                      </a:r>
                      <a:endParaRPr lang="da-DK" dirty="0">
                        <a:effectLst/>
                        <a:latin typeface="Poppins" panose="00000500000000000000" pitchFamily="2" charset="0"/>
                      </a:endParaRPr>
                    </a:p>
                  </a:txBody>
                  <a:tcPr marL="95250" marR="95250" marT="95250" marB="95250">
                    <a:lnL>
                      <a:noFill/>
                    </a:lnL>
                    <a:lnR>
                      <a:noFill/>
                    </a:lnR>
                    <a:lnT>
                      <a:noFill/>
                    </a:lnT>
                    <a:lnB>
                      <a:noFill/>
                    </a:lnB>
                    <a:solidFill>
                      <a:srgbClr val="FFFFFF"/>
                    </a:solidFill>
                  </a:tcPr>
                </a:tc>
                <a:extLst>
                  <a:ext uri="{0D108BD9-81ED-4DB2-BD59-A6C34878D82A}">
                    <a16:rowId xmlns:a16="http://schemas.microsoft.com/office/drawing/2014/main" val="2077683148"/>
                  </a:ext>
                </a:extLst>
              </a:tr>
            </a:tbl>
          </a:graphicData>
        </a:graphic>
      </p:graphicFrame>
      <p:pic>
        <p:nvPicPr>
          <p:cNvPr id="8" name="Picture 4" descr="Grain and cereal composition  wheat stock pictures, royalty-free photos &amp; images">
            <a:extLst>
              <a:ext uri="{FF2B5EF4-FFF2-40B4-BE49-F238E27FC236}">
                <a16:creationId xmlns:a16="http://schemas.microsoft.com/office/drawing/2014/main" id="{F403356C-0C51-3C05-D409-A76DEB2C8AC9}"/>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10000" b="90000" l="10000" r="90000">
                        <a14:foregroundMark x1="89216" y1="62092" x2="89869" y2="49455"/>
                        <a14:foregroundMark x1="89869" y1="49455" x2="88725" y2="49237"/>
                        <a14:foregroundMark x1="87255" y1="32026" x2="86438" y2="34858"/>
                        <a14:foregroundMark x1="21569" y1="58824" x2="19056" y2="58986"/>
                        <a14:foregroundMark x1="20676" y1="67259" x2="26307" y2="64706"/>
                        <a14:foregroundMark x1="26307" y1="64706" x2="27614" y2="62963"/>
                        <a14:foregroundMark x1="19281" y1="65359" x2="24183" y2="69935"/>
                        <a14:foregroundMark x1="18791" y1="63617" x2="19118" y2="59477"/>
                        <a14:foregroundMark x1="25980" y1="55773" x2="18464" y2="60784"/>
                        <a14:foregroundMark x1="18464" y1="60784" x2="17974" y2="64488"/>
                        <a14:foregroundMark x1="18464" y1="64706" x2="25000" y2="70153"/>
                        <a14:foregroundMark x1="22059" y1="57516" x2="25980" y2="55120"/>
                        <a14:foregroundMark x1="34804" y1="67320" x2="43301" y2="73420"/>
                        <a14:foregroundMark x1="43301" y1="73420" x2="49510" y2="69499"/>
                        <a14:foregroundMark x1="32190" y1="71460" x2="41667" y2="75163"/>
                        <a14:foregroundMark x1="41667" y1="75163" x2="45915" y2="71678"/>
                        <a14:foregroundMark x1="43464" y1="73856" x2="34804" y2="75381"/>
                        <a14:foregroundMark x1="34150" y1="76471" x2="41013" y2="76035"/>
                        <a14:foregroundMark x1="30882" y1="72113" x2="35131" y2="75817"/>
                        <a14:backgroundMark x1="17759" y1="65453" x2="16923" y2="64244"/>
                        <a14:backgroundMark x1="17412" y1="60540" x2="17728" y2="59698"/>
                        <a14:backgroundMark x1="14041" y1="63573" x2="11601" y2="66667"/>
                        <a14:backgroundMark x1="17436" y1="59267" x2="16585" y2="60347"/>
                        <a14:backgroundMark x1="11601" y1="66667" x2="11275" y2="66885"/>
                        <a14:backgroundMark x1="16911" y1="69803" x2="17647" y2="73420"/>
                        <a14:backgroundMark x1="15722" y1="63964" x2="16431" y2="67449"/>
                        <a14:backgroundMark x1="14542" y1="58170" x2="14906" y2="59956"/>
                        <a14:backgroundMark x1="48258" y1="72860" x2="51634" y2="74292"/>
                        <a14:backgroundMark x1="70752" y1="69935" x2="78758" y2="71678"/>
                        <a14:backgroundMark x1="84477" y1="64924" x2="84804" y2="65142"/>
                      </a14:backgroundRemoval>
                    </a14:imgEffect>
                  </a14:imgLayer>
                </a14:imgProps>
              </a:ext>
              <a:ext uri="{28A0092B-C50C-407E-A947-70E740481C1C}">
                <a14:useLocalDpi xmlns:a14="http://schemas.microsoft.com/office/drawing/2010/main"/>
              </a:ext>
            </a:extLst>
          </a:blip>
          <a:srcRect/>
          <a:stretch>
            <a:fillRect/>
          </a:stretch>
        </p:blipFill>
        <p:spPr bwMode="auto">
          <a:xfrm>
            <a:off x="8783368" y="1059342"/>
            <a:ext cx="3523610" cy="264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7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4B2CB1-80B5-46FB-9C2D-F7348407A736}"/>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1F9103B1-5046-4E71-9306-A36E30B3AC4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626BF2E-4BB7-45A9-8019-F07B49CB6231}"/>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0C53EA8D-117D-4DD3-997A-B44884C20637}"/>
              </a:ext>
            </a:extLst>
          </p:cNvPr>
          <p:cNvSpPr>
            <a:spLocks noGrp="1"/>
          </p:cNvSpPr>
          <p:nvPr>
            <p:ph type="title"/>
          </p:nvPr>
        </p:nvSpPr>
        <p:spPr/>
        <p:txBody>
          <a:bodyPr/>
          <a:lstStyle/>
          <a:p>
            <a:r>
              <a:rPr lang="da-DK" b="0" dirty="0"/>
              <a:t>Fuldkorn</a:t>
            </a:r>
          </a:p>
        </p:txBody>
      </p:sp>
      <p:sp>
        <p:nvSpPr>
          <p:cNvPr id="6" name="Pladsholder til tekst 5">
            <a:extLst>
              <a:ext uri="{FF2B5EF4-FFF2-40B4-BE49-F238E27FC236}">
                <a16:creationId xmlns:a16="http://schemas.microsoft.com/office/drawing/2014/main" id="{67CAA302-D3B1-4170-94E0-0A72B6CFA799}"/>
              </a:ext>
            </a:extLst>
          </p:cNvPr>
          <p:cNvSpPr>
            <a:spLocks noGrp="1"/>
          </p:cNvSpPr>
          <p:nvPr>
            <p:ph type="body" sz="quarter" idx="13"/>
          </p:nvPr>
        </p:nvSpPr>
        <p:spPr>
          <a:xfrm>
            <a:off x="4095170" y="655050"/>
            <a:ext cx="6300114" cy="1258638"/>
          </a:xfrm>
        </p:spPr>
        <p:txBody>
          <a:bodyPr/>
          <a:lstStyle/>
          <a:p>
            <a:pPr marL="342900" indent="-342900">
              <a:buFont typeface="Courier New" panose="02070309020205020404" pitchFamily="49" charset="0"/>
              <a:buChar char="o"/>
            </a:pPr>
            <a:r>
              <a:rPr lang="da-DK" dirty="0"/>
              <a:t>Sådan får du 90 g. fuldkorn – 3 eksempler:</a:t>
            </a:r>
          </a:p>
          <a:p>
            <a:pPr>
              <a:buNone/>
            </a:pPr>
            <a:endParaRPr lang="da-DK" dirty="0"/>
          </a:p>
        </p:txBody>
      </p:sp>
      <p:sp>
        <p:nvSpPr>
          <p:cNvPr id="15" name="Pladsholder til tekst 5">
            <a:extLst>
              <a:ext uri="{FF2B5EF4-FFF2-40B4-BE49-F238E27FC236}">
                <a16:creationId xmlns:a16="http://schemas.microsoft.com/office/drawing/2014/main" id="{6DE75445-6F08-4663-8C03-4739594D66D0}"/>
              </a:ext>
            </a:extLst>
          </p:cNvPr>
          <p:cNvSpPr txBox="1">
            <a:spLocks/>
          </p:cNvSpPr>
          <p:nvPr/>
        </p:nvSpPr>
        <p:spPr bwMode="white">
          <a:xfrm>
            <a:off x="4095170" y="4109596"/>
            <a:ext cx="4973052" cy="246507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lgn="l">
              <a:buNone/>
            </a:pPr>
            <a:r>
              <a:rPr lang="da-DK" b="0" i="1" dirty="0">
                <a:effectLst/>
                <a:latin typeface="var(--paragraph_font_family)"/>
              </a:rPr>
              <a:t>To skiver rugbrød = 32 gram fuldkorn</a:t>
            </a:r>
            <a:br>
              <a:rPr lang="da-DK" b="0" i="1" dirty="0">
                <a:effectLst/>
                <a:latin typeface="var(--paragraph_font_family)"/>
              </a:rPr>
            </a:br>
            <a:r>
              <a:rPr lang="da-DK" b="0" i="1" dirty="0">
                <a:effectLst/>
                <a:latin typeface="var(--paragraph_font_family)"/>
              </a:rPr>
              <a:t>Havregrød 1 dl. = 33 gram fuldkorn</a:t>
            </a:r>
            <a:endParaRPr lang="da-DK" b="0" i="0" dirty="0">
              <a:effectLst/>
              <a:latin typeface="var(--paragraph_font_family)"/>
            </a:endParaRPr>
          </a:p>
          <a:p>
            <a:pPr algn="l">
              <a:buNone/>
            </a:pPr>
            <a:r>
              <a:rPr lang="da-DK" b="0" i="1" dirty="0">
                <a:effectLst/>
                <a:latin typeface="var(--paragraph_font_family)"/>
              </a:rPr>
              <a:t>Fuldkornsris = 40 gram fuldkorn</a:t>
            </a:r>
            <a:endParaRPr lang="da-DK" b="0" i="0" dirty="0">
              <a:effectLst/>
              <a:latin typeface="var(--paragraph_font_family)"/>
            </a:endParaRPr>
          </a:p>
          <a:p>
            <a:pPr algn="l">
              <a:buNone/>
            </a:pPr>
            <a:r>
              <a:rPr lang="da-DK" b="0" i="1" dirty="0">
                <a:effectLst/>
                <a:latin typeface="var(--paragraph_font_family)"/>
              </a:rPr>
              <a:t>Fuldkornsnudler = 53 gram fuldkorn</a:t>
            </a:r>
            <a:br>
              <a:rPr lang="da-DK" b="0" i="1" dirty="0">
                <a:effectLst/>
                <a:latin typeface="var(--paragraph_font_family)"/>
              </a:rPr>
            </a:br>
            <a:r>
              <a:rPr lang="da-DK" b="0" i="1" dirty="0">
                <a:effectLst/>
                <a:latin typeface="var(--paragraph_font_family)"/>
              </a:rPr>
              <a:t>Fuldkornsbolle = 25 gram fuldkorn</a:t>
            </a:r>
            <a:br>
              <a:rPr lang="da-DK" b="0" i="1" dirty="0">
                <a:effectLst/>
                <a:latin typeface="var(--paragraph_font_family)"/>
              </a:rPr>
            </a:br>
            <a:r>
              <a:rPr lang="da-DK" b="0" i="1" dirty="0" err="1">
                <a:effectLst/>
                <a:latin typeface="var(--paragraph_font_family)"/>
              </a:rPr>
              <a:t>Müsli</a:t>
            </a:r>
            <a:r>
              <a:rPr lang="da-DK" b="0" i="1" dirty="0">
                <a:effectLst/>
                <a:latin typeface="var(--paragraph_font_family)"/>
              </a:rPr>
              <a:t> = 19 gram fuldkorn</a:t>
            </a:r>
            <a:endParaRPr lang="da-DK" b="0" i="0" dirty="0">
              <a:effectLst/>
              <a:latin typeface="var(--paragraph_font_family)"/>
            </a:endParaRPr>
          </a:p>
          <a:p>
            <a:pPr algn="l">
              <a:buNone/>
            </a:pPr>
            <a:r>
              <a:rPr lang="da-DK" b="0" i="1" dirty="0">
                <a:effectLst/>
                <a:latin typeface="var(--paragraph_font_family)"/>
              </a:rPr>
              <a:t>Fuldkornspasta = 38 gram fuldkorn</a:t>
            </a:r>
            <a:endParaRPr lang="da-DK" b="0" i="0" dirty="0">
              <a:effectLst/>
              <a:latin typeface="var(--paragraph_font_family)"/>
            </a:endParaRPr>
          </a:p>
        </p:txBody>
      </p:sp>
      <p:pic>
        <p:nvPicPr>
          <p:cNvPr id="9" name="Billede 8" descr="Et billede, der indeholder Snack, mad, dessert, ingrediens&#10;&#10;Automatisk genereret beskrivelse">
            <a:extLst>
              <a:ext uri="{FF2B5EF4-FFF2-40B4-BE49-F238E27FC236}">
                <a16:creationId xmlns:a16="http://schemas.microsoft.com/office/drawing/2014/main" id="{A25CE011-C459-C4A1-2FFF-DBE0E81042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800" y="1221547"/>
            <a:ext cx="3665876" cy="2672248"/>
          </a:xfrm>
          <a:prstGeom prst="rect">
            <a:avLst/>
          </a:prstGeom>
        </p:spPr>
      </p:pic>
      <p:pic>
        <p:nvPicPr>
          <p:cNvPr id="13" name="Billede 12" descr="Et billede, der indeholder mad, Cuisine, Snack, plate/tallerken&#10;&#10;Automatisk genereret beskrivelse">
            <a:extLst>
              <a:ext uri="{FF2B5EF4-FFF2-40B4-BE49-F238E27FC236}">
                <a16:creationId xmlns:a16="http://schemas.microsoft.com/office/drawing/2014/main" id="{C7881335-470F-77C3-83C7-1E37412439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6984" y="1237369"/>
            <a:ext cx="2656425" cy="2656425"/>
          </a:xfrm>
          <a:prstGeom prst="rect">
            <a:avLst/>
          </a:prstGeom>
        </p:spPr>
      </p:pic>
      <p:pic>
        <p:nvPicPr>
          <p:cNvPr id="17" name="Billede 16" descr="Et billede, der indeholder mad, træ&#10;&#10;Automatisk genereret beskrivelse">
            <a:extLst>
              <a:ext uri="{FF2B5EF4-FFF2-40B4-BE49-F238E27FC236}">
                <a16:creationId xmlns:a16="http://schemas.microsoft.com/office/drawing/2014/main" id="{29BFAADB-ABE1-0612-125D-499B0A9F26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5717" y="1237369"/>
            <a:ext cx="4440182" cy="2662552"/>
          </a:xfrm>
          <a:prstGeom prst="rect">
            <a:avLst/>
          </a:prstGeom>
        </p:spPr>
      </p:pic>
    </p:spTree>
    <p:extLst>
      <p:ext uri="{BB962C8B-B14F-4D97-AF65-F5344CB8AC3E}">
        <p14:creationId xmlns:p14="http://schemas.microsoft.com/office/powerpoint/2010/main" val="418772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53D0E1F-A1CF-4FDB-A4CF-6E42DD6787B9}"/>
              </a:ext>
            </a:extLst>
          </p:cNvPr>
          <p:cNvSpPr/>
          <p:nvPr/>
        </p:nvSpPr>
        <p:spPr>
          <a:xfrm>
            <a:off x="5526374" y="0"/>
            <a:ext cx="5829300" cy="6858000"/>
          </a:xfrm>
          <a:prstGeom prst="rect">
            <a:avLst/>
          </a:prstGeom>
          <a:solidFill>
            <a:srgbClr val="EFD1C9"/>
          </a:solidFill>
          <a:ln>
            <a:solidFill>
              <a:srgbClr val="EFD1C9"/>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E85DF7BE-C4E1-400D-85F6-73FF6263739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FCF0524F-0527-429C-9804-FC5BAD18A2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7926BB6D-B888-49D2-A509-E37C1F894B4E}"/>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3BB7A147-252E-4604-94F9-56DAC0FB85DD}"/>
              </a:ext>
            </a:extLst>
          </p:cNvPr>
          <p:cNvSpPr>
            <a:spLocks noGrp="1"/>
          </p:cNvSpPr>
          <p:nvPr>
            <p:ph type="title"/>
          </p:nvPr>
        </p:nvSpPr>
        <p:spPr/>
        <p:txBody>
          <a:bodyPr/>
          <a:lstStyle/>
          <a:p>
            <a:r>
              <a:rPr lang="da-DK" dirty="0"/>
              <a:t>Drikkevarer</a:t>
            </a:r>
          </a:p>
        </p:txBody>
      </p:sp>
      <p:sp>
        <p:nvSpPr>
          <p:cNvPr id="6" name="Pladsholder til tekst 5">
            <a:extLst>
              <a:ext uri="{FF2B5EF4-FFF2-40B4-BE49-F238E27FC236}">
                <a16:creationId xmlns:a16="http://schemas.microsoft.com/office/drawing/2014/main" id="{F417E180-F50E-44E4-B457-1393ADDAE22B}"/>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De officielle anbefalinger</a:t>
            </a:r>
          </a:p>
          <a:p>
            <a:pPr lvl="5">
              <a:buNone/>
            </a:pPr>
            <a:r>
              <a:rPr lang="da-DK" sz="2400" i="1" dirty="0">
                <a:latin typeface="+mn-lt"/>
              </a:rPr>
              <a:t>	</a:t>
            </a:r>
            <a:r>
              <a:rPr lang="da-DK" sz="2400" i="1" dirty="0">
                <a:solidFill>
                  <a:schemeClr val="bg1"/>
                </a:solidFill>
                <a:latin typeface="+mn-lt"/>
              </a:rPr>
              <a:t>Sluk tørsten i vand</a:t>
            </a:r>
            <a:endParaRPr lang="da-DK" dirty="0"/>
          </a:p>
          <a:p>
            <a:endParaRPr lang="da-DK" dirty="0"/>
          </a:p>
          <a:p>
            <a:pPr marL="342900" indent="-342900">
              <a:buFont typeface="Courier New" panose="02070309020205020404" pitchFamily="49" charset="0"/>
              <a:buChar char="o"/>
            </a:pPr>
            <a:r>
              <a:rPr lang="da-DK" dirty="0"/>
              <a:t>Hjertesunde drikkevarer</a:t>
            </a:r>
          </a:p>
          <a:p>
            <a:pPr>
              <a:buNone/>
            </a:pPr>
            <a:r>
              <a:rPr lang="da-DK" dirty="0"/>
              <a:t>	Juice?</a:t>
            </a:r>
          </a:p>
          <a:p>
            <a:pPr>
              <a:buNone/>
            </a:pPr>
            <a:r>
              <a:rPr lang="da-DK" dirty="0"/>
              <a:t>	Kaffe og te?</a:t>
            </a:r>
          </a:p>
          <a:p>
            <a:pPr>
              <a:buNone/>
            </a:pPr>
            <a:r>
              <a:rPr lang="da-DK" dirty="0"/>
              <a:t>	Sodavand? </a:t>
            </a:r>
          </a:p>
          <a:p>
            <a:pPr>
              <a:buNone/>
            </a:pPr>
            <a:r>
              <a:rPr lang="da-DK" dirty="0"/>
              <a:t>	Mælk?</a:t>
            </a:r>
          </a:p>
          <a:p>
            <a:pPr>
              <a:buNone/>
            </a:pPr>
            <a:r>
              <a:rPr lang="da-DK" dirty="0"/>
              <a:t>	Kakao?</a:t>
            </a:r>
          </a:p>
          <a:p>
            <a:pPr>
              <a:buNone/>
            </a:pPr>
            <a:r>
              <a:rPr lang="da-DK" dirty="0"/>
              <a:t>	Alkohol?</a:t>
            </a:r>
          </a:p>
          <a:p>
            <a:endParaRPr lang="da-DK" dirty="0"/>
          </a:p>
          <a:p>
            <a:endParaRPr lang="da-DK" dirty="0"/>
          </a:p>
        </p:txBody>
      </p:sp>
      <p:pic>
        <p:nvPicPr>
          <p:cNvPr id="6146" name="Picture 2" descr="Variation of Infused Water with Fresh Fruits  water and beverages stock pictures, royalty-free photos &amp; images">
            <a:extLst>
              <a:ext uri="{FF2B5EF4-FFF2-40B4-BE49-F238E27FC236}">
                <a16:creationId xmlns:a16="http://schemas.microsoft.com/office/drawing/2014/main" id="{26F37EAB-EC42-4DF6-B827-EBFF9AC8E9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637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4F75DDC-EC52-40B8-BD5A-B93EACAEE2DC}"/>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0C0FE595-FC03-48B8-9449-4B3CE5CF58E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A14E98A-0118-4A06-9F2F-276F435C48F4}"/>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el 4">
            <a:extLst>
              <a:ext uri="{FF2B5EF4-FFF2-40B4-BE49-F238E27FC236}">
                <a16:creationId xmlns:a16="http://schemas.microsoft.com/office/drawing/2014/main" id="{B1261C0F-57E6-434A-94AD-17B34BF601A7}"/>
              </a:ext>
            </a:extLst>
          </p:cNvPr>
          <p:cNvSpPr>
            <a:spLocks noGrp="1"/>
          </p:cNvSpPr>
          <p:nvPr>
            <p:ph type="title"/>
          </p:nvPr>
        </p:nvSpPr>
        <p:spPr>
          <a:xfrm>
            <a:off x="540000" y="495029"/>
            <a:ext cx="11113200" cy="1258638"/>
          </a:xfrm>
        </p:spPr>
        <p:txBody>
          <a:bodyPr/>
          <a:lstStyle/>
          <a:p>
            <a:r>
              <a:rPr lang="da-DK" dirty="0"/>
              <a:t>Den søde tand</a:t>
            </a:r>
          </a:p>
        </p:txBody>
      </p:sp>
      <p:sp>
        <p:nvSpPr>
          <p:cNvPr id="6" name="Pladsholder til tekst 5">
            <a:extLst>
              <a:ext uri="{FF2B5EF4-FFF2-40B4-BE49-F238E27FC236}">
                <a16:creationId xmlns:a16="http://schemas.microsoft.com/office/drawing/2014/main" id="{261EA86D-6C12-48BE-B724-25430C05BFDF}"/>
              </a:ext>
            </a:extLst>
          </p:cNvPr>
          <p:cNvSpPr>
            <a:spLocks noGrp="1"/>
          </p:cNvSpPr>
          <p:nvPr>
            <p:ph type="body" sz="quarter" idx="13"/>
          </p:nvPr>
        </p:nvSpPr>
        <p:spPr>
          <a:xfrm>
            <a:off x="538800" y="1343722"/>
            <a:ext cx="6688800" cy="4502442"/>
          </a:xfrm>
        </p:spPr>
        <p:txBody>
          <a:bodyPr/>
          <a:lstStyle/>
          <a:p>
            <a:pPr marL="342900" indent="-342900">
              <a:buFont typeface="Courier New" panose="02070309020205020404" pitchFamily="49" charset="0"/>
              <a:buChar char="o"/>
            </a:pPr>
            <a:r>
              <a:rPr lang="da-DK" dirty="0"/>
              <a:t>De officielle anbefalinger</a:t>
            </a:r>
          </a:p>
          <a:p>
            <a:pPr>
              <a:buNone/>
            </a:pPr>
            <a:r>
              <a:rPr lang="da-DK" sz="2400" i="1" dirty="0">
                <a:latin typeface="+mn-lt"/>
              </a:rPr>
              <a:t>	Spis mindre af det søde,</a:t>
            </a:r>
          </a:p>
          <a:p>
            <a:pPr>
              <a:buNone/>
            </a:pPr>
            <a:r>
              <a:rPr lang="da-DK" i="1" dirty="0">
                <a:latin typeface="+mn-lt"/>
              </a:rPr>
              <a:t>	</a:t>
            </a:r>
            <a:r>
              <a:rPr lang="da-DK" sz="2400" i="1" dirty="0">
                <a:latin typeface="+mn-lt"/>
              </a:rPr>
              <a:t>salte og fede</a:t>
            </a:r>
          </a:p>
          <a:p>
            <a:pPr>
              <a:buNone/>
            </a:pPr>
            <a:endParaRPr lang="da-DK" dirty="0"/>
          </a:p>
          <a:p>
            <a:pPr marL="342900" indent="-342900">
              <a:buFont typeface="Courier New" panose="02070309020205020404" pitchFamily="49" charset="0"/>
              <a:buChar char="o"/>
            </a:pPr>
            <a:r>
              <a:rPr lang="da-DK" dirty="0"/>
              <a:t>Hvad er sukker? </a:t>
            </a:r>
          </a:p>
          <a:p>
            <a:pPr>
              <a:buNone/>
            </a:pPr>
            <a:endParaRPr lang="da-DK" dirty="0"/>
          </a:p>
          <a:p>
            <a:pPr marL="342900" indent="-342900">
              <a:buFont typeface="Courier New" panose="02070309020205020404" pitchFamily="49" charset="0"/>
              <a:buChar char="o"/>
            </a:pPr>
            <a:r>
              <a:rPr lang="da-DK" dirty="0"/>
              <a:t>Risiko for hjerte-kar-sygdom</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Hvad med chokolade?</a:t>
            </a:r>
          </a:p>
        </p:txBody>
      </p:sp>
      <p:sp>
        <p:nvSpPr>
          <p:cNvPr id="8" name="Rektangel 7">
            <a:extLst>
              <a:ext uri="{FF2B5EF4-FFF2-40B4-BE49-F238E27FC236}">
                <a16:creationId xmlns:a16="http://schemas.microsoft.com/office/drawing/2014/main" id="{B4CCC873-21B5-4056-B32A-EC7435806480}"/>
              </a:ext>
            </a:extLst>
          </p:cNvPr>
          <p:cNvSpPr/>
          <p:nvPr/>
        </p:nvSpPr>
        <p:spPr>
          <a:xfrm>
            <a:off x="5934124" y="0"/>
            <a:ext cx="5829300" cy="6858000"/>
          </a:xfrm>
          <a:prstGeom prst="rect">
            <a:avLst/>
          </a:prstGeom>
          <a:solidFill>
            <a:srgbClr val="D3D4CF"/>
          </a:solidFill>
          <a:ln>
            <a:solidFill>
              <a:srgbClr val="D3D4CF"/>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sp>
        <p:nvSpPr>
          <p:cNvPr id="7" name="AutoShape 2" descr="En grafik der viser, hvad der tæller med i snacks og søde sager. Eksemplerne er: Slik (lakrids, vingummi, bolcher, karameller, skumfiduser - og sukkerfrie varianter), chokolade (Fyldt chokolade, pladechokolade, marcipanbrød, chokoladepålæg, chokoladebarer, flødebolle), snackbarer (Müslibar, mælkesnitte, vafler, proteinbar, nøddebar), salte snacks (Chips, nachos, flæskesvær, popcorn), kage (Skærekage, tørkage, småkage, cookie, wienerbrød, flødeskumskage, trøfler, tærte), kiks (Chokoladekiks, søde kiks, saltkiks), Is og desserter (Flødeis, sodavandsis, mousse, fromage) og søde drikke (Sodavand, saftevand, iste, energidrikke, søde kaffedrikke – også de kunstigt sødede drikke). ">
            <a:extLst>
              <a:ext uri="{FF2B5EF4-FFF2-40B4-BE49-F238E27FC236}">
                <a16:creationId xmlns:a16="http://schemas.microsoft.com/office/drawing/2014/main" id="{33A65C4A-2E32-F243-A2EA-E094F03EF840}"/>
              </a:ext>
            </a:extLst>
          </p:cNvPr>
          <p:cNvSpPr>
            <a:spLocks noChangeAspect="1" noChangeArrowheads="1"/>
          </p:cNvSpPr>
          <p:nvPr/>
        </p:nvSpPr>
        <p:spPr bwMode="auto">
          <a:xfrm>
            <a:off x="5943599" y="-1303421"/>
            <a:ext cx="4884821" cy="48848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 name="Billede 9">
            <a:extLst>
              <a:ext uri="{FF2B5EF4-FFF2-40B4-BE49-F238E27FC236}">
                <a16:creationId xmlns:a16="http://schemas.microsoft.com/office/drawing/2014/main" id="{5495A0A9-13E7-95BB-30E2-83FC4BE5934D}"/>
              </a:ext>
            </a:extLst>
          </p:cNvPr>
          <p:cNvPicPr>
            <a:picLocks noChangeAspect="1"/>
          </p:cNvPicPr>
          <p:nvPr/>
        </p:nvPicPr>
        <p:blipFill>
          <a:blip r:embed="rId3"/>
          <a:stretch>
            <a:fillRect/>
          </a:stretch>
        </p:blipFill>
        <p:spPr>
          <a:xfrm>
            <a:off x="5233571" y="0"/>
            <a:ext cx="10323423" cy="6858000"/>
          </a:xfrm>
          <a:prstGeom prst="rect">
            <a:avLst/>
          </a:prstGeom>
        </p:spPr>
      </p:pic>
    </p:spTree>
    <p:extLst>
      <p:ext uri="{BB962C8B-B14F-4D97-AF65-F5344CB8AC3E}">
        <p14:creationId xmlns:p14="http://schemas.microsoft.com/office/powerpoint/2010/main" val="336161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87749"/>
            <a:ext cx="11113200" cy="1258638"/>
          </a:xfrm>
        </p:spPr>
        <p:txBody>
          <a:bodyPr/>
          <a:lstStyle/>
          <a:p>
            <a:r>
              <a:rPr lang="da-DK" b="0" dirty="0"/>
              <a:t>Hvordan gør man så i praksis?</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959002" y="1506544"/>
            <a:ext cx="4753322" cy="4137774"/>
          </a:xfrm>
        </p:spPr>
        <p:txBody>
          <a:bodyPr/>
          <a:lstStyle/>
          <a:p>
            <a:pPr>
              <a:buNone/>
            </a:pPr>
            <a:endParaRPr lang="da-DK" sz="2200" dirty="0">
              <a:latin typeface="+mn-lt"/>
            </a:endParaRPr>
          </a:p>
          <a:p>
            <a:pPr marL="342900" indent="-342900">
              <a:buFont typeface="Courier New" panose="02070309020205020404" pitchFamily="49" charset="0"/>
              <a:buChar char="o"/>
            </a:pPr>
            <a:r>
              <a:rPr lang="da-DK" sz="2200" dirty="0">
                <a:latin typeface="+mn-lt"/>
              </a:rPr>
              <a:t>Gå efter fuldkorn i både brød, pasta og morgenmadsprodukter</a:t>
            </a:r>
          </a:p>
          <a:p>
            <a:pPr marL="342900" indent="-342900">
              <a:buFont typeface="Courier New" panose="02070309020205020404" pitchFamily="49" charset="0"/>
              <a:buChar char="o"/>
            </a:pPr>
            <a:endParaRPr lang="da-DK" sz="2200" dirty="0">
              <a:latin typeface="+mn-lt"/>
            </a:endParaRPr>
          </a:p>
          <a:p>
            <a:pPr marL="342900" indent="-342900">
              <a:buFont typeface="Courier New" panose="02070309020205020404" pitchFamily="49" charset="0"/>
              <a:buChar char="o"/>
            </a:pPr>
            <a:r>
              <a:rPr lang="da-DK" sz="2200" dirty="0">
                <a:latin typeface="+mn-lt"/>
              </a:rPr>
              <a:t>Spis frugt eller grøntsager til alle hoved- og mellemmåltider</a:t>
            </a:r>
          </a:p>
          <a:p>
            <a:pPr marL="342900" indent="-342900">
              <a:buFont typeface="Courier New" panose="02070309020205020404" pitchFamily="49" charset="0"/>
              <a:buChar char="o"/>
            </a:pPr>
            <a:endParaRPr lang="da-DK" sz="2200" dirty="0">
              <a:latin typeface="+mn-lt"/>
            </a:endParaRPr>
          </a:p>
          <a:p>
            <a:pPr marL="342900" indent="-342900">
              <a:buFont typeface="Courier New" panose="02070309020205020404" pitchFamily="49" charset="0"/>
              <a:buChar char="o"/>
            </a:pPr>
            <a:r>
              <a:rPr lang="da-DK" sz="2200" dirty="0">
                <a:latin typeface="+mn-lt"/>
              </a:rPr>
              <a:t>Vælg mere fisk både til aftensmad og til frokost</a:t>
            </a:r>
            <a:br>
              <a:rPr lang="da-DK" sz="2200" dirty="0">
                <a:latin typeface="+mn-lt"/>
              </a:rPr>
            </a:br>
            <a:endParaRPr lang="da-DK" sz="2200" dirty="0">
              <a:latin typeface="+mn-lt"/>
            </a:endParaRPr>
          </a:p>
          <a:p>
            <a:pPr marL="342900" indent="-342900">
              <a:buFont typeface="Courier New" panose="02070309020205020404" pitchFamily="49" charset="0"/>
              <a:buChar char="o"/>
            </a:pPr>
            <a:r>
              <a:rPr lang="da-DK" sz="2200" dirty="0">
                <a:latin typeface="+mn-lt"/>
              </a:rPr>
              <a:t>Nyd dagligt en lille håndfuld nødder og mandler som snack </a:t>
            </a:r>
          </a:p>
          <a:p>
            <a:pPr marL="342900" indent="-342900">
              <a:buFont typeface="Courier New" panose="02070309020205020404" pitchFamily="49" charset="0"/>
              <a:buChar char="o"/>
            </a:pPr>
            <a:endParaRPr lang="da-DK" dirty="0"/>
          </a:p>
          <a:p>
            <a:r>
              <a:rPr lang="da-DK" dirty="0"/>
              <a:t>  </a:t>
            </a:r>
          </a:p>
        </p:txBody>
      </p:sp>
      <p:sp>
        <p:nvSpPr>
          <p:cNvPr id="7" name="Text Placeholder 5">
            <a:extLst>
              <a:ext uri="{FF2B5EF4-FFF2-40B4-BE49-F238E27FC236}">
                <a16:creationId xmlns:a16="http://schemas.microsoft.com/office/drawing/2014/main" id="{6EA84984-2F52-468B-941F-032B1131C0D6}"/>
              </a:ext>
            </a:extLst>
          </p:cNvPr>
          <p:cNvSpPr txBox="1">
            <a:spLocks/>
          </p:cNvSpPr>
          <p:nvPr/>
        </p:nvSpPr>
        <p:spPr bwMode="white">
          <a:xfrm>
            <a:off x="6096000" y="1783896"/>
            <a:ext cx="5373189" cy="4137774"/>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marL="342900" indent="-342900">
              <a:buFont typeface="Courier New" panose="02070309020205020404" pitchFamily="49" charset="0"/>
              <a:buChar char="o"/>
            </a:pPr>
            <a:r>
              <a:rPr lang="da-DK" sz="2200" dirty="0">
                <a:latin typeface="+mn-lt"/>
              </a:rPr>
              <a:t>Begræns forarbejdede fødevarer mest muligt</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Brug pesto, hummus, avokadomos eller mayonnaise og remoulade på brød</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Vælg raps- og olivenolie til både bagning og stegning</a:t>
            </a:r>
          </a:p>
          <a:p>
            <a:pPr>
              <a:buNone/>
            </a:pPr>
            <a:endParaRPr lang="da-DK" sz="2200" dirty="0">
              <a:latin typeface="+mn-lt"/>
            </a:endParaRPr>
          </a:p>
          <a:p>
            <a:pPr marL="342900" indent="-342900">
              <a:buFont typeface="Courier New" panose="02070309020205020404" pitchFamily="49" charset="0"/>
              <a:buChar char="o"/>
            </a:pPr>
            <a:r>
              <a:rPr lang="da-DK" sz="2200" dirty="0">
                <a:latin typeface="+mn-lt"/>
              </a:rPr>
              <a:t>Brug indkøbsguiden, når du handler og se efter nøglehulsmærket</a:t>
            </a:r>
          </a:p>
          <a:p>
            <a:pPr marL="342900" indent="-342900">
              <a:buFont typeface="Courier New" panose="02070309020205020404" pitchFamily="49" charset="0"/>
              <a:buChar char="o"/>
            </a:pPr>
            <a:endParaRPr lang="da-DK" sz="2200" dirty="0">
              <a:latin typeface="+mn-lt"/>
            </a:endParaRPr>
          </a:p>
          <a:p>
            <a:r>
              <a:rPr lang="da-DK" dirty="0"/>
              <a:t>  </a:t>
            </a:r>
          </a:p>
        </p:txBody>
      </p:sp>
    </p:spTree>
    <p:extLst>
      <p:ext uri="{BB962C8B-B14F-4D97-AF65-F5344CB8AC3E}">
        <p14:creationId xmlns:p14="http://schemas.microsoft.com/office/powerpoint/2010/main" val="275420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7423B4D-F771-43F1-975E-63134D45483A}"/>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80ABED8-C989-47E5-AA12-7AA1DE5361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15ED815-AE2F-43FC-9B9C-D85136E282F9}"/>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el 4">
            <a:extLst>
              <a:ext uri="{FF2B5EF4-FFF2-40B4-BE49-F238E27FC236}">
                <a16:creationId xmlns:a16="http://schemas.microsoft.com/office/drawing/2014/main" id="{8C044844-6FB6-4CB7-B866-76622E049D44}"/>
              </a:ext>
            </a:extLst>
          </p:cNvPr>
          <p:cNvSpPr>
            <a:spLocks noGrp="1"/>
          </p:cNvSpPr>
          <p:nvPr>
            <p:ph type="title"/>
          </p:nvPr>
        </p:nvSpPr>
        <p:spPr>
          <a:xfrm>
            <a:off x="802796" y="540000"/>
            <a:ext cx="10586408" cy="1258638"/>
          </a:xfrm>
        </p:spPr>
        <p:txBody>
          <a:bodyPr/>
          <a:lstStyle/>
          <a:p>
            <a:r>
              <a:rPr lang="da-DK" b="0" dirty="0"/>
              <a:t>Hjerteforeningens indkøbsguide</a:t>
            </a:r>
          </a:p>
        </p:txBody>
      </p:sp>
      <p:pic>
        <p:nvPicPr>
          <p:cNvPr id="1026" name="Picture 2">
            <a:extLst>
              <a:ext uri="{FF2B5EF4-FFF2-40B4-BE49-F238E27FC236}">
                <a16:creationId xmlns:a16="http://schemas.microsoft.com/office/drawing/2014/main" id="{AA5B2DF6-9C31-20F4-18AC-68D7D9D66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9575" y="1507957"/>
            <a:ext cx="7013500" cy="1004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6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Mærker du kan gå efter på Indkøbsturen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1719714" y="5051684"/>
            <a:ext cx="2312640" cy="1114302"/>
          </a:xfrm>
        </p:spPr>
        <p:txBody>
          <a:bodyPr/>
          <a:lstStyle/>
          <a:p>
            <a:r>
              <a:rPr lang="da-DK" dirty="0"/>
              <a:t>Fuldkornsmærket</a:t>
            </a:r>
          </a:p>
          <a:p>
            <a:endParaRPr lang="da-DK" dirty="0"/>
          </a:p>
          <a:p>
            <a:pPr>
              <a:buNone/>
            </a:pPr>
            <a:endParaRPr lang="da-DK" dirty="0"/>
          </a:p>
        </p:txBody>
      </p:sp>
      <p:sp>
        <p:nvSpPr>
          <p:cNvPr id="15" name="Text Placeholder 5">
            <a:extLst>
              <a:ext uri="{FF2B5EF4-FFF2-40B4-BE49-F238E27FC236}">
                <a16:creationId xmlns:a16="http://schemas.microsoft.com/office/drawing/2014/main" id="{F84BF511-562F-460C-8646-232243559B53}"/>
              </a:ext>
            </a:extLst>
          </p:cNvPr>
          <p:cNvSpPr txBox="1">
            <a:spLocks/>
          </p:cNvSpPr>
          <p:nvPr/>
        </p:nvSpPr>
        <p:spPr bwMode="white">
          <a:xfrm>
            <a:off x="5836558" y="5051684"/>
            <a:ext cx="284632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dirty="0"/>
              <a:t>Nøglehulsmærket </a:t>
            </a:r>
          </a:p>
        </p:txBody>
      </p:sp>
      <p:pic>
        <p:nvPicPr>
          <p:cNvPr id="14" name="Billede 13">
            <a:extLst>
              <a:ext uri="{FF2B5EF4-FFF2-40B4-BE49-F238E27FC236}">
                <a16:creationId xmlns:a16="http://schemas.microsoft.com/office/drawing/2014/main" id="{C00D182F-45C1-4EB2-A140-33132FBC9D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3397" y="1977932"/>
            <a:ext cx="6560932" cy="3073752"/>
          </a:xfrm>
          <a:prstGeom prst="rect">
            <a:avLst/>
          </a:prstGeom>
        </p:spPr>
      </p:pic>
      <p:pic>
        <p:nvPicPr>
          <p:cNvPr id="1032" name="Picture 8" descr="Fuldkornslogoet &amp;amp; Fuldkornsmærket - Nemt at vælge fuldkorn">
            <a:extLst>
              <a:ext uri="{FF2B5EF4-FFF2-40B4-BE49-F238E27FC236}">
                <a16:creationId xmlns:a16="http://schemas.microsoft.com/office/drawing/2014/main" id="{F8901241-8780-4D68-B18E-D3694D5F6D1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a:ext>
            </a:extLst>
          </a:blip>
          <a:srcRect/>
          <a:stretch>
            <a:fillRect/>
          </a:stretch>
        </p:blipFill>
        <p:spPr bwMode="auto">
          <a:xfrm>
            <a:off x="127454" y="1868488"/>
            <a:ext cx="5305425" cy="319087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5">
            <a:extLst>
              <a:ext uri="{FF2B5EF4-FFF2-40B4-BE49-F238E27FC236}">
                <a16:creationId xmlns:a16="http://schemas.microsoft.com/office/drawing/2014/main" id="{DFE8D0D5-C90F-40D7-9F12-08CCF8C2D731}"/>
              </a:ext>
            </a:extLst>
          </p:cNvPr>
          <p:cNvSpPr txBox="1">
            <a:spLocks/>
          </p:cNvSpPr>
          <p:nvPr/>
        </p:nvSpPr>
        <p:spPr bwMode="white">
          <a:xfrm>
            <a:off x="8928822" y="2906774"/>
            <a:ext cx="2912658" cy="111430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200" dirty="0">
                <a:latin typeface="+mn-lt"/>
              </a:rPr>
              <a:t>Mærkerne gør det nemt for dig selv, at leve efter de officielle kostråd </a:t>
            </a:r>
          </a:p>
        </p:txBody>
      </p:sp>
    </p:spTree>
    <p:extLst>
      <p:ext uri="{BB962C8B-B14F-4D97-AF65-F5344CB8AC3E}">
        <p14:creationId xmlns:p14="http://schemas.microsoft.com/office/powerpoint/2010/main" val="121500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39400" y="472267"/>
            <a:ext cx="11113200" cy="1258638"/>
          </a:xfrm>
        </p:spPr>
        <p:txBody>
          <a:bodyPr/>
          <a:lstStyle/>
          <a:p>
            <a:r>
              <a:rPr lang="da-DK" b="0" dirty="0"/>
              <a:t>Eksempel på en dagskost</a:t>
            </a:r>
          </a:p>
        </p:txBody>
      </p:sp>
      <p:graphicFrame>
        <p:nvGraphicFramePr>
          <p:cNvPr id="7" name="Tabel 7">
            <a:extLst>
              <a:ext uri="{FF2B5EF4-FFF2-40B4-BE49-F238E27FC236}">
                <a16:creationId xmlns:a16="http://schemas.microsoft.com/office/drawing/2014/main" id="{0608FB53-D345-4347-A6AE-CC46B8D1B218}"/>
              </a:ext>
            </a:extLst>
          </p:cNvPr>
          <p:cNvGraphicFramePr>
            <a:graphicFrameLocks noGrp="1"/>
          </p:cNvGraphicFramePr>
          <p:nvPr>
            <p:extLst>
              <p:ext uri="{D42A27DB-BD31-4B8C-83A1-F6EECF244321}">
                <p14:modId xmlns:p14="http://schemas.microsoft.com/office/powerpoint/2010/main" val="3004276582"/>
              </p:ext>
            </p:extLst>
          </p:nvPr>
        </p:nvGraphicFramePr>
        <p:xfrm>
          <a:off x="2031999" y="1101586"/>
          <a:ext cx="8588375" cy="5089664"/>
        </p:xfrm>
        <a:graphic>
          <a:graphicData uri="http://schemas.openxmlformats.org/drawingml/2006/table">
            <a:tbl>
              <a:tblPr firstRow="1" bandRow="1">
                <a:tableStyleId>{17292A2E-F333-43FB-9621-5CBBE7FDCDCB}</a:tableStyleId>
              </a:tblPr>
              <a:tblGrid>
                <a:gridCol w="1568133">
                  <a:extLst>
                    <a:ext uri="{9D8B030D-6E8A-4147-A177-3AD203B41FA5}">
                      <a16:colId xmlns:a16="http://schemas.microsoft.com/office/drawing/2014/main" val="678042027"/>
                    </a:ext>
                  </a:extLst>
                </a:gridCol>
                <a:gridCol w="7020242">
                  <a:extLst>
                    <a:ext uri="{9D8B030D-6E8A-4147-A177-3AD203B41FA5}">
                      <a16:colId xmlns:a16="http://schemas.microsoft.com/office/drawing/2014/main" val="2663478520"/>
                    </a:ext>
                  </a:extLst>
                </a:gridCol>
              </a:tblGrid>
              <a:tr h="267325">
                <a:tc>
                  <a:txBody>
                    <a:bodyPr/>
                    <a:lstStyle/>
                    <a:p>
                      <a:endParaRPr lang="da-DK" sz="1050"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solidFill>
                          <a:schemeClr val="bg1"/>
                        </a:solidFill>
                        <a:latin typeface="+mn-lt"/>
                      </a:endParaRPr>
                    </a:p>
                  </a:txBody>
                  <a:tcPr/>
                </a:tc>
                <a:extLst>
                  <a:ext uri="{0D108BD9-81ED-4DB2-BD59-A6C34878D82A}">
                    <a16:rowId xmlns:a16="http://schemas.microsoft.com/office/drawing/2014/main" val="302857836"/>
                  </a:ext>
                </a:extLst>
              </a:tr>
              <a:tr h="660451">
                <a:tc>
                  <a:txBody>
                    <a:bodyPr/>
                    <a:lstStyle/>
                    <a:p>
                      <a:r>
                        <a:rPr lang="da-DK" sz="1800" dirty="0">
                          <a:solidFill>
                            <a:schemeClr val="bg1"/>
                          </a:solidFill>
                        </a:rPr>
                        <a:t>Morgenmad</a:t>
                      </a:r>
                      <a:endParaRPr lang="da-DK"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bg1"/>
                          </a:solidFill>
                        </a:rPr>
                        <a:t>1 ½ dl. Havregryn med minimælk toppet med mandler og friske bær</a:t>
                      </a:r>
                      <a:endParaRPr lang="da-DK" sz="1800" dirty="0">
                        <a:solidFill>
                          <a:schemeClr val="bg1"/>
                        </a:solidFill>
                        <a:latin typeface="+mn-lt"/>
                      </a:endParaRPr>
                    </a:p>
                  </a:txBody>
                  <a:tcPr/>
                </a:tc>
                <a:extLst>
                  <a:ext uri="{0D108BD9-81ED-4DB2-BD59-A6C34878D82A}">
                    <a16:rowId xmlns:a16="http://schemas.microsoft.com/office/drawing/2014/main" val="2479380046"/>
                  </a:ext>
                </a:extLst>
              </a:tr>
              <a:tr h="382642">
                <a:tc>
                  <a:txBody>
                    <a:bodyPr/>
                    <a:lstStyle/>
                    <a:p>
                      <a:r>
                        <a:rPr lang="da-DK" sz="1800" dirty="0">
                          <a:solidFill>
                            <a:schemeClr val="bg1"/>
                          </a:solidFill>
                        </a:rPr>
                        <a:t>Formiddag</a:t>
                      </a:r>
                      <a:endParaRPr lang="da-DK" dirty="0">
                        <a:solidFill>
                          <a:schemeClr val="bg1"/>
                        </a:solidFill>
                        <a:latin typeface="+mn-lt"/>
                      </a:endParaRPr>
                    </a:p>
                  </a:txBody>
                  <a:tcPr/>
                </a:tc>
                <a:tc>
                  <a:txBody>
                    <a:bodyPr/>
                    <a:lstStyle/>
                    <a:p>
                      <a:r>
                        <a:rPr lang="da-DK" sz="1800" dirty="0">
                          <a:solidFill>
                            <a:schemeClr val="bg1"/>
                          </a:solidFill>
                        </a:rPr>
                        <a:t>1 stykke frugt</a:t>
                      </a:r>
                      <a:endParaRPr lang="da-DK" dirty="0">
                        <a:solidFill>
                          <a:schemeClr val="bg1"/>
                        </a:solidFill>
                        <a:latin typeface="+mn-lt"/>
                      </a:endParaRPr>
                    </a:p>
                  </a:txBody>
                  <a:tcPr/>
                </a:tc>
                <a:extLst>
                  <a:ext uri="{0D108BD9-81ED-4DB2-BD59-A6C34878D82A}">
                    <a16:rowId xmlns:a16="http://schemas.microsoft.com/office/drawing/2014/main" val="4034621680"/>
                  </a:ext>
                </a:extLst>
              </a:tr>
              <a:tr h="1226551">
                <a:tc>
                  <a:txBody>
                    <a:bodyPr/>
                    <a:lstStyle/>
                    <a:p>
                      <a:r>
                        <a:rPr lang="da-DK" sz="1800" dirty="0">
                          <a:solidFill>
                            <a:schemeClr val="bg1"/>
                          </a:solidFill>
                        </a:rPr>
                        <a:t>Frokost</a:t>
                      </a:r>
                      <a:endParaRPr lang="da-DK" dirty="0">
                        <a:solidFill>
                          <a:schemeClr val="bg1"/>
                        </a:solidFill>
                        <a:latin typeface="+mn-lt"/>
                      </a:endParaRPr>
                    </a:p>
                  </a:txBody>
                  <a:tcPr/>
                </a:tc>
                <a:tc>
                  <a:txBody>
                    <a:bodyPr/>
                    <a:lstStyle/>
                    <a:p>
                      <a:r>
                        <a:rPr lang="da-DK" sz="1800" dirty="0">
                          <a:solidFill>
                            <a:schemeClr val="bg1"/>
                          </a:solidFill>
                        </a:rPr>
                        <a:t>2-3 skiver fuldkornsrugbrød, </a:t>
                      </a:r>
                    </a:p>
                    <a:p>
                      <a:r>
                        <a:rPr lang="da-DK" sz="1800" dirty="0">
                          <a:solidFill>
                            <a:schemeClr val="bg1"/>
                          </a:solidFill>
                        </a:rPr>
                        <a:t>med fiskepålæg, kartoffel, avokado, æg eller rejer</a:t>
                      </a:r>
                    </a:p>
                    <a:p>
                      <a:r>
                        <a:rPr lang="da-DK" sz="1800" dirty="0">
                          <a:solidFill>
                            <a:schemeClr val="bg1"/>
                          </a:solidFill>
                          <a:latin typeface="+mn-lt"/>
                        </a:rPr>
                        <a:t>Pynt: Mayonnaise, remoulade, hummus, pesto, hytteost</a:t>
                      </a:r>
                    </a:p>
                    <a:p>
                      <a:r>
                        <a:rPr lang="da-DK" sz="1800" dirty="0">
                          <a:solidFill>
                            <a:schemeClr val="bg1"/>
                          </a:solidFill>
                          <a:latin typeface="+mn-lt"/>
                        </a:rPr>
                        <a:t>150 g grønt</a:t>
                      </a:r>
                      <a:endParaRPr lang="da-DK" dirty="0">
                        <a:solidFill>
                          <a:schemeClr val="bg1"/>
                        </a:solidFill>
                        <a:latin typeface="+mn-lt"/>
                      </a:endParaRPr>
                    </a:p>
                  </a:txBody>
                  <a:tcPr/>
                </a:tc>
                <a:extLst>
                  <a:ext uri="{0D108BD9-81ED-4DB2-BD59-A6C34878D82A}">
                    <a16:rowId xmlns:a16="http://schemas.microsoft.com/office/drawing/2014/main" val="1295064548"/>
                  </a:ext>
                </a:extLst>
              </a:tr>
              <a:tr h="660451">
                <a:tc>
                  <a:txBody>
                    <a:bodyPr/>
                    <a:lstStyle/>
                    <a:p>
                      <a:r>
                        <a:rPr lang="da-DK" sz="1800" dirty="0">
                          <a:solidFill>
                            <a:schemeClr val="bg1"/>
                          </a:solidFill>
                        </a:rPr>
                        <a:t>Eftermiddag</a:t>
                      </a:r>
                      <a:endParaRPr lang="da-DK" dirty="0">
                        <a:solidFill>
                          <a:schemeClr val="bg1"/>
                        </a:solidFill>
                        <a:latin typeface="+mn-lt"/>
                      </a:endParaRPr>
                    </a:p>
                  </a:txBody>
                  <a:tcPr/>
                </a:tc>
                <a:tc>
                  <a:txBody>
                    <a:bodyPr/>
                    <a:lstStyle/>
                    <a:p>
                      <a:r>
                        <a:rPr lang="da-DK" dirty="0">
                          <a:solidFill>
                            <a:schemeClr val="bg1"/>
                          </a:solidFill>
                          <a:latin typeface="+mn-lt"/>
                        </a:rPr>
                        <a:t>1 fuldkornsbolle med 1 skive ost (30+) og 1 skefuld marmelade</a:t>
                      </a:r>
                    </a:p>
                    <a:p>
                      <a:r>
                        <a:rPr lang="da-DK" dirty="0">
                          <a:solidFill>
                            <a:schemeClr val="bg1"/>
                          </a:solidFill>
                          <a:latin typeface="+mn-lt"/>
                        </a:rPr>
                        <a:t>Snackgrønt </a:t>
                      </a:r>
                    </a:p>
                  </a:txBody>
                  <a:tcPr/>
                </a:tc>
                <a:extLst>
                  <a:ext uri="{0D108BD9-81ED-4DB2-BD59-A6C34878D82A}">
                    <a16:rowId xmlns:a16="http://schemas.microsoft.com/office/drawing/2014/main" val="1791138893"/>
                  </a:ext>
                </a:extLst>
              </a:tr>
              <a:tr h="1509602">
                <a:tc>
                  <a:txBody>
                    <a:bodyPr/>
                    <a:lstStyle/>
                    <a:p>
                      <a:r>
                        <a:rPr lang="da-DK" sz="1800" dirty="0">
                          <a:solidFill>
                            <a:schemeClr val="bg1"/>
                          </a:solidFill>
                        </a:rPr>
                        <a:t>Aftensmad</a:t>
                      </a:r>
                      <a:endParaRPr lang="da-DK" dirty="0">
                        <a:solidFill>
                          <a:schemeClr val="bg1"/>
                        </a:solidFill>
                        <a:latin typeface="+mn-lt"/>
                      </a:endParaRPr>
                    </a:p>
                  </a:txBody>
                  <a:tcPr/>
                </a:tc>
                <a:tc>
                  <a:txBody>
                    <a:bodyPr/>
                    <a:lstStyle/>
                    <a:p>
                      <a:r>
                        <a:rPr lang="da-DK" dirty="0">
                          <a:solidFill>
                            <a:schemeClr val="bg1"/>
                          </a:solidFill>
                          <a:latin typeface="+mn-lt"/>
                        </a:rPr>
                        <a:t>125 g fisk eller 80 g kylling (80 g magert kød (max 10%))</a:t>
                      </a:r>
                    </a:p>
                    <a:p>
                      <a:r>
                        <a:rPr lang="da-DK" dirty="0">
                          <a:solidFill>
                            <a:schemeClr val="bg1"/>
                          </a:solidFill>
                          <a:latin typeface="+mn-lt"/>
                        </a:rPr>
                        <a:t>100 g kogte bælgfrugter </a:t>
                      </a:r>
                    </a:p>
                    <a:p>
                      <a:r>
                        <a:rPr lang="da-DK" dirty="0">
                          <a:solidFill>
                            <a:schemeClr val="bg1"/>
                          </a:solidFill>
                          <a:latin typeface="+mn-lt"/>
                        </a:rPr>
                        <a:t>3 kartofler, 100 g kogte brune ris / 100 g kogte fuldkornspasta</a:t>
                      </a:r>
                    </a:p>
                    <a:p>
                      <a:r>
                        <a:rPr lang="da-DK" dirty="0">
                          <a:solidFill>
                            <a:schemeClr val="bg1"/>
                          </a:solidFill>
                          <a:latin typeface="+mn-lt"/>
                        </a:rPr>
                        <a:t>1 tsk. Rapsolie /olivenolie til tilberedning </a:t>
                      </a:r>
                    </a:p>
                    <a:p>
                      <a:r>
                        <a:rPr lang="da-DK" dirty="0">
                          <a:solidFill>
                            <a:schemeClr val="bg1"/>
                          </a:solidFill>
                          <a:latin typeface="+mn-lt"/>
                        </a:rPr>
                        <a:t>150-200 g grøntsager/salat </a:t>
                      </a:r>
                    </a:p>
                  </a:txBody>
                  <a:tcPr/>
                </a:tc>
                <a:extLst>
                  <a:ext uri="{0D108BD9-81ED-4DB2-BD59-A6C34878D82A}">
                    <a16:rowId xmlns:a16="http://schemas.microsoft.com/office/drawing/2014/main" val="1187356064"/>
                  </a:ext>
                </a:extLst>
              </a:tr>
              <a:tr h="382642">
                <a:tc>
                  <a:txBody>
                    <a:bodyPr/>
                    <a:lstStyle/>
                    <a:p>
                      <a:r>
                        <a:rPr lang="da-DK" sz="1800" dirty="0">
                          <a:solidFill>
                            <a:schemeClr val="bg1"/>
                          </a:solidFill>
                        </a:rPr>
                        <a:t>Sen aften </a:t>
                      </a:r>
                      <a:endParaRPr lang="da-DK" dirty="0">
                        <a:solidFill>
                          <a:schemeClr val="bg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chemeClr val="bg1"/>
                          </a:solidFill>
                        </a:rPr>
                        <a:t>1 dl skyr med mandler, nødder og bær</a:t>
                      </a:r>
                      <a:endParaRPr lang="da-DK" sz="1800" dirty="0">
                        <a:solidFill>
                          <a:schemeClr val="bg1"/>
                        </a:solidFill>
                        <a:latin typeface="+mn-lt"/>
                      </a:endParaRPr>
                    </a:p>
                  </a:txBody>
                  <a:tcPr/>
                </a:tc>
                <a:extLst>
                  <a:ext uri="{0D108BD9-81ED-4DB2-BD59-A6C34878D82A}">
                    <a16:rowId xmlns:a16="http://schemas.microsoft.com/office/drawing/2014/main" val="2217157289"/>
                  </a:ext>
                </a:extLst>
              </a:tr>
            </a:tbl>
          </a:graphicData>
        </a:graphic>
      </p:graphicFrame>
    </p:spTree>
    <p:extLst>
      <p:ext uri="{BB962C8B-B14F-4D97-AF65-F5344CB8AC3E}">
        <p14:creationId xmlns:p14="http://schemas.microsoft.com/office/powerpoint/2010/main" val="1031670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Fysisk aktivitet</a:t>
            </a:r>
          </a:p>
        </p:txBody>
      </p:sp>
      <p:sp>
        <p:nvSpPr>
          <p:cNvPr id="7" name="Text Placeholder 5">
            <a:extLst>
              <a:ext uri="{FF2B5EF4-FFF2-40B4-BE49-F238E27FC236}">
                <a16:creationId xmlns:a16="http://schemas.microsoft.com/office/drawing/2014/main" id="{D87336FD-2EBC-421D-B8CF-C99016E9CC2B}"/>
              </a:ext>
            </a:extLst>
          </p:cNvPr>
          <p:cNvSpPr>
            <a:spLocks noGrp="1"/>
          </p:cNvSpPr>
          <p:nvPr>
            <p:ph type="body" sz="quarter" idx="13"/>
          </p:nvPr>
        </p:nvSpPr>
        <p:spPr>
          <a:xfrm>
            <a:off x="540000" y="1805052"/>
            <a:ext cx="8899275" cy="4186173"/>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 30 min. om dagen </a:t>
            </a:r>
          </a:p>
          <a:p>
            <a:pPr lvl="1">
              <a:buNone/>
            </a:pPr>
            <a:r>
              <a:rPr lang="da-DK" sz="2000" i="1" dirty="0">
                <a:solidFill>
                  <a:schemeClr val="bg1"/>
                </a:solidFill>
                <a:latin typeface="+mn-lt"/>
              </a:rPr>
              <a:t>	Min 2 x uge </a:t>
            </a:r>
            <a:r>
              <a:rPr lang="da-DK" sz="2000" i="1" dirty="0">
                <a:solidFill>
                  <a:schemeClr val="bg1"/>
                </a:solidFill>
              </a:rPr>
              <a:t>muskelstyrkende motion</a:t>
            </a:r>
            <a:endParaRPr lang="da-DK" sz="2000" i="1" dirty="0">
              <a:solidFill>
                <a:schemeClr val="bg1"/>
              </a:solidFill>
              <a:latin typeface="+mn-lt"/>
            </a:endParaRPr>
          </a:p>
          <a:p>
            <a:endParaRPr lang="da-DK" dirty="0"/>
          </a:p>
          <a:p>
            <a:pPr marL="342900" indent="-342900">
              <a:buFont typeface="Courier New" panose="02070309020205020404" pitchFamily="49" charset="0"/>
              <a:buChar char="o"/>
            </a:pPr>
            <a:r>
              <a:rPr lang="da-DK" b="1" dirty="0"/>
              <a:t>Hvorfor skal vi være fysisk aktive?</a:t>
            </a:r>
            <a:br>
              <a:rPr lang="da-DK" b="1" dirty="0"/>
            </a:br>
            <a:endParaRPr lang="da-DK" b="1"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endParaRPr lang="da-DK" sz="2000" i="1" dirty="0"/>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
        <p:nvSpPr>
          <p:cNvPr id="6" name="Rektangel 5">
            <a:extLst>
              <a:ext uri="{FF2B5EF4-FFF2-40B4-BE49-F238E27FC236}">
                <a16:creationId xmlns:a16="http://schemas.microsoft.com/office/drawing/2014/main" id="{0FD63331-33B5-436D-BEA4-AD1DB1194071}"/>
              </a:ext>
            </a:extLst>
          </p:cNvPr>
          <p:cNvSpPr/>
          <p:nvPr/>
        </p:nvSpPr>
        <p:spPr>
          <a:xfrm>
            <a:off x="5976157" y="0"/>
            <a:ext cx="5188146" cy="6858000"/>
          </a:xfrm>
          <a:prstGeom prst="rect">
            <a:avLst/>
          </a:prstGeom>
          <a:solidFill>
            <a:schemeClr val="accent6"/>
          </a:solidFill>
          <a:ln/>
        </p:spPr>
        <p:style>
          <a:lnRef idx="2">
            <a:schemeClr val="accent5"/>
          </a:lnRef>
          <a:fillRef idx="1">
            <a:schemeClr val="lt1"/>
          </a:fillRef>
          <a:effectRef idx="0">
            <a:schemeClr val="accent5"/>
          </a:effectRef>
          <a:fontRef idx="minor">
            <a:schemeClr val="dk1"/>
          </a:fontRef>
        </p:style>
        <p:txBody>
          <a:bodyPr lIns="72000" tIns="36000" rIns="72000" bIns="36000" rtlCol="0" anchor="ctr"/>
          <a:lstStyle/>
          <a:p>
            <a:pPr algn="ctr"/>
            <a:endParaRPr lang="da-DK" noProof="0" dirty="0" err="1"/>
          </a:p>
        </p:txBody>
      </p:sp>
      <p:pic>
        <p:nvPicPr>
          <p:cNvPr id="4098" name="Picture 2" descr="Spanish male and female enjoying early morning kayaking Affectionate and lighthearted senior male sitting on side of kayak with young female friend enjoying the pleasure of early morning exercise and good company. happy active people stock pictures, royalty-free photos &amp; images">
            <a:extLst>
              <a:ext uri="{FF2B5EF4-FFF2-40B4-BE49-F238E27FC236}">
                <a16:creationId xmlns:a16="http://schemas.microsoft.com/office/drawing/2014/main" id="{F33043B8-74DC-45A5-AEFD-0793F81D89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76157" y="1805052"/>
            <a:ext cx="5188146" cy="345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6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5FEA753-B390-4209-993A-B0DE4FB826C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CB349DC4-68FB-4E64-84B9-E759FB2383E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252DE6F-8178-4297-AF5B-8E5F8EF4644D}"/>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el 4">
            <a:extLst>
              <a:ext uri="{FF2B5EF4-FFF2-40B4-BE49-F238E27FC236}">
                <a16:creationId xmlns:a16="http://schemas.microsoft.com/office/drawing/2014/main" id="{E0F34C12-C950-4F4D-966C-ABE1EA591CD1}"/>
              </a:ext>
            </a:extLst>
          </p:cNvPr>
          <p:cNvSpPr>
            <a:spLocks noGrp="1"/>
          </p:cNvSpPr>
          <p:nvPr>
            <p:ph type="title"/>
          </p:nvPr>
        </p:nvSpPr>
        <p:spPr/>
        <p:txBody>
          <a:bodyPr/>
          <a:lstStyle/>
          <a:p>
            <a:r>
              <a:rPr lang="da-DK" dirty="0"/>
              <a:t>Fup og fakta om </a:t>
            </a:r>
            <a:br>
              <a:rPr lang="da-DK" dirty="0"/>
            </a:br>
            <a:r>
              <a:rPr lang="da-DK" dirty="0"/>
              <a:t>kost og kolesterol</a:t>
            </a:r>
          </a:p>
        </p:txBody>
      </p:sp>
      <p:sp>
        <p:nvSpPr>
          <p:cNvPr id="6" name="Pladsholder til tekst 5">
            <a:extLst>
              <a:ext uri="{FF2B5EF4-FFF2-40B4-BE49-F238E27FC236}">
                <a16:creationId xmlns:a16="http://schemas.microsoft.com/office/drawing/2014/main" id="{5D25CC45-2236-46A6-BEB7-029D9E25FC9F}"/>
              </a:ext>
            </a:extLst>
          </p:cNvPr>
          <p:cNvSpPr>
            <a:spLocks noGrp="1"/>
          </p:cNvSpPr>
          <p:nvPr>
            <p:ph type="body" sz="quarter" idx="13"/>
          </p:nvPr>
        </p:nvSpPr>
        <p:spPr>
          <a:xfrm>
            <a:off x="2751600" y="2091387"/>
            <a:ext cx="8431062" cy="3200141"/>
          </a:xfrm>
        </p:spPr>
        <p:txBody>
          <a:bodyPr/>
          <a:lstStyle/>
          <a:p>
            <a:pPr>
              <a:buNone/>
            </a:pPr>
            <a:r>
              <a:rPr lang="da-DK" b="1" dirty="0"/>
              <a:t>FAKTA</a:t>
            </a:r>
          </a:p>
          <a:p>
            <a:pPr marL="342900" indent="-342900">
              <a:buFont typeface="Courier New" panose="02070309020205020404" pitchFamily="49" charset="0"/>
              <a:buChar char="o"/>
            </a:pPr>
            <a:r>
              <a:rPr lang="da-DK" dirty="0"/>
              <a:t>LDL-kolesterol stiger ved stort indtag af mættet fedt</a:t>
            </a:r>
          </a:p>
          <a:p>
            <a:pPr marL="342900" indent="-342900">
              <a:buFont typeface="Courier New" panose="02070309020205020404" pitchFamily="49" charset="0"/>
              <a:buChar char="o"/>
            </a:pPr>
            <a:r>
              <a:rPr lang="da-DK" dirty="0"/>
              <a:t>LDL-kolesterol sænkes af stort indtag af fuldkorn</a:t>
            </a:r>
          </a:p>
          <a:p>
            <a:pPr marL="342900" indent="-342900">
              <a:buFont typeface="Courier New" panose="02070309020205020404" pitchFamily="49" charset="0"/>
              <a:buChar char="o"/>
            </a:pPr>
            <a:r>
              <a:rPr lang="da-DK" dirty="0"/>
              <a:t>LDL- kolesterol sænkes af 30 g nødder og mandler dagligt</a:t>
            </a:r>
          </a:p>
          <a:p>
            <a:pPr marL="342900" indent="-342900">
              <a:buFont typeface="Courier New" panose="02070309020205020404" pitchFamily="49" charset="0"/>
              <a:buChar char="o"/>
            </a:pPr>
            <a:r>
              <a:rPr lang="da-DK" dirty="0"/>
              <a:t>Risikoen for forkalkninger sænkes ved øget indtag af frugt og grønt</a:t>
            </a:r>
          </a:p>
          <a:p>
            <a:pPr marL="342900" indent="-342900">
              <a:buFont typeface="Courier New" panose="02070309020205020404" pitchFamily="49" charset="0"/>
              <a:buChar char="o"/>
            </a:pPr>
            <a:r>
              <a:rPr lang="da-DK" dirty="0"/>
              <a:t>Risikoen for blodpropper nedsættes ved øget indtag af fisk</a:t>
            </a:r>
          </a:p>
          <a:p>
            <a:pPr marL="342900" indent="-342900"/>
            <a:endParaRPr lang="da-DK" dirty="0"/>
          </a:p>
          <a:p>
            <a:pPr>
              <a:buNone/>
            </a:pPr>
            <a:r>
              <a:rPr lang="da-DK" b="1" dirty="0"/>
              <a:t>MYTE</a:t>
            </a:r>
          </a:p>
          <a:p>
            <a:pPr marL="342900" indent="-342900">
              <a:buFont typeface="Courier New" panose="02070309020205020404" pitchFamily="49" charset="0"/>
              <a:buChar char="o"/>
            </a:pPr>
            <a:r>
              <a:rPr lang="da-DK" dirty="0"/>
              <a:t>Det er en myte at kolesterol fra fx æg og rejer øger kolesteroltallet</a:t>
            </a:r>
          </a:p>
          <a:p>
            <a:pPr marL="342900" indent="-342900">
              <a:buFont typeface="Courier New" panose="02070309020205020404" pitchFamily="49" charset="0"/>
              <a:buChar char="o"/>
            </a:pPr>
            <a:r>
              <a:rPr lang="da-DK" dirty="0"/>
              <a:t>Det er en myte at mængden fedt i kosten øger kolesteroltallet</a:t>
            </a:r>
          </a:p>
          <a:p>
            <a:pPr marL="342900" indent="-342900">
              <a:buFont typeface="Courier New" panose="02070309020205020404" pitchFamily="49" charset="0"/>
              <a:buChar char="o"/>
            </a:pPr>
            <a:r>
              <a:rPr lang="da-DK" dirty="0"/>
              <a:t>Det er en misforståelse af kalk fra maden giver forkalkninger</a:t>
            </a:r>
          </a:p>
        </p:txBody>
      </p:sp>
      <p:sp>
        <p:nvSpPr>
          <p:cNvPr id="7" name="AutoShape 2" descr="godkendt">
            <a:extLst>
              <a:ext uri="{FF2B5EF4-FFF2-40B4-BE49-F238E27FC236}">
                <a16:creationId xmlns:a16="http://schemas.microsoft.com/office/drawing/2014/main" id="{B2BB4A9B-AC0C-7F0B-52E7-FFC1339FB2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8" name="Billede 7">
            <a:extLst>
              <a:ext uri="{FF2B5EF4-FFF2-40B4-BE49-F238E27FC236}">
                <a16:creationId xmlns:a16="http://schemas.microsoft.com/office/drawing/2014/main" id="{210685E0-C444-8490-B860-2FCCBD7951E8}"/>
              </a:ext>
            </a:extLst>
          </p:cNvPr>
          <p:cNvPicPr>
            <a:picLocks noChangeAspect="1"/>
          </p:cNvPicPr>
          <p:nvPr/>
        </p:nvPicPr>
        <p:blipFill>
          <a:blip r:embed="rId3"/>
          <a:stretch>
            <a:fillRect/>
          </a:stretch>
        </p:blipFill>
        <p:spPr>
          <a:xfrm>
            <a:off x="10236667" y="2180491"/>
            <a:ext cx="1822738" cy="1434766"/>
          </a:xfrm>
          <a:prstGeom prst="rect">
            <a:avLst/>
          </a:prstGeom>
        </p:spPr>
      </p:pic>
      <p:pic>
        <p:nvPicPr>
          <p:cNvPr id="9" name="Billede 8">
            <a:extLst>
              <a:ext uri="{FF2B5EF4-FFF2-40B4-BE49-F238E27FC236}">
                <a16:creationId xmlns:a16="http://schemas.microsoft.com/office/drawing/2014/main" id="{81F5A34D-235C-1C94-14F4-A45AACA4EF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2987" y="5726529"/>
            <a:ext cx="1396418" cy="930945"/>
          </a:xfrm>
          <a:prstGeom prst="rect">
            <a:avLst/>
          </a:prstGeom>
        </p:spPr>
      </p:pic>
    </p:spTree>
    <p:extLst>
      <p:ext uri="{BB962C8B-B14F-4D97-AF65-F5344CB8AC3E}">
        <p14:creationId xmlns:p14="http://schemas.microsoft.com/office/powerpoint/2010/main" val="191457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182362" y="1247568"/>
            <a:ext cx="5979225" cy="2053834"/>
          </a:xfrm>
        </p:spPr>
        <p:txBody>
          <a:bodyPr/>
          <a:lstStyle/>
          <a:p>
            <a:pPr marL="342900" indent="-342900">
              <a:buFont typeface="Courier New" panose="02070309020205020404" pitchFamily="49" charset="0"/>
              <a:buChar char="o"/>
            </a:pPr>
            <a:r>
              <a:rPr lang="da-DK" b="0" i="0" dirty="0">
                <a:effectLst/>
                <a:latin typeface="+mj-lt"/>
              </a:rPr>
              <a:t>Omkring </a:t>
            </a:r>
            <a:r>
              <a:rPr lang="da-DK" dirty="0">
                <a:solidFill>
                  <a:schemeClr val="accent1"/>
                </a:solidFill>
                <a:latin typeface="+mj-lt"/>
              </a:rPr>
              <a:t>2 millioner</a:t>
            </a:r>
            <a:r>
              <a:rPr lang="da-DK" b="0" i="0" dirty="0">
                <a:effectLst/>
                <a:latin typeface="+mj-lt"/>
              </a:rPr>
              <a:t> danskere mellem 20-70 år</a:t>
            </a:r>
          </a:p>
          <a:p>
            <a:pPr>
              <a:buNone/>
            </a:pPr>
            <a:r>
              <a:rPr lang="da-DK" b="0" i="0" dirty="0">
                <a:effectLst/>
                <a:latin typeface="+mj-lt"/>
              </a:rPr>
              <a:t>lever med forhøjet kolesterol (LDL &gt; </a:t>
            </a:r>
            <a:r>
              <a:rPr lang="da-DK" dirty="0">
                <a:latin typeface="+mj-lt"/>
              </a:rPr>
              <a:t>3</a:t>
            </a:r>
            <a:r>
              <a:rPr lang="da-DK" b="0" i="0" dirty="0">
                <a:effectLst/>
                <a:latin typeface="+mj-lt"/>
              </a:rPr>
              <a:t> mmol/l.) </a:t>
            </a:r>
            <a:br>
              <a:rPr lang="da-DK" b="0" i="0" dirty="0">
                <a:effectLst/>
                <a:latin typeface="+mj-lt"/>
              </a:rPr>
            </a:br>
            <a:endParaRPr lang="da-DK" b="0" i="0" dirty="0">
              <a:solidFill>
                <a:schemeClr val="accent1"/>
              </a:solidFill>
              <a:effectLst/>
              <a:latin typeface="+mj-lt"/>
            </a:endParaRPr>
          </a:p>
          <a:p>
            <a:pPr marL="342900" indent="-342900">
              <a:buFont typeface="Courier New" panose="02070309020205020404" pitchFamily="49" charset="0"/>
              <a:buChar char="o"/>
            </a:pPr>
            <a:r>
              <a:rPr lang="da-DK" dirty="0">
                <a:solidFill>
                  <a:schemeClr val="accent1"/>
                </a:solidFill>
                <a:latin typeface="+mj-lt"/>
              </a:rPr>
              <a:t>LDL &gt; 3 mmol/l. </a:t>
            </a:r>
            <a:r>
              <a:rPr lang="da-DK" b="0" i="0" dirty="0">
                <a:effectLst/>
                <a:latin typeface="+mj-lt"/>
              </a:rPr>
              <a:t>øger risikoen for blodprop med 70% sammenholdt med personer med LDL &lt; 3 mmol/l.</a:t>
            </a:r>
          </a:p>
          <a:p>
            <a:pPr>
              <a:buNone/>
            </a:pPr>
            <a:endParaRPr lang="da-DK" b="0" i="0" dirty="0">
              <a:effectLst/>
              <a:latin typeface="+mj-lt"/>
            </a:endParaRPr>
          </a:p>
          <a:p>
            <a:pPr marL="342900" indent="-342900">
              <a:buFont typeface="Courier New" panose="02070309020205020404" pitchFamily="49" charset="0"/>
              <a:buChar char="o"/>
            </a:pPr>
            <a:r>
              <a:rPr lang="da-DK" dirty="0">
                <a:latin typeface="+mj-lt"/>
              </a:rPr>
              <a:t>Lægen fastsætter mål for dit LDL niveau ud fra  </a:t>
            </a:r>
          </a:p>
          <a:p>
            <a:pPr>
              <a:buNone/>
            </a:pPr>
            <a:r>
              <a:rPr lang="da-DK" dirty="0">
                <a:latin typeface="+mj-lt"/>
              </a:rPr>
              <a:t>     din risikoscore </a:t>
            </a:r>
            <a:r>
              <a:rPr lang="da-DK" b="0" i="0" dirty="0">
                <a:effectLst/>
                <a:latin typeface="+mj-lt"/>
              </a:rPr>
              <a:t> </a:t>
            </a: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b="0" i="0" dirty="0">
                <a:effectLst/>
                <a:latin typeface="+mj-lt"/>
              </a:rPr>
              <a:t>Både </a:t>
            </a:r>
            <a:r>
              <a:rPr lang="da-DK" b="0" i="0" dirty="0">
                <a:solidFill>
                  <a:schemeClr val="accent1"/>
                </a:solidFill>
                <a:effectLst/>
                <a:latin typeface="+mj-lt"/>
              </a:rPr>
              <a:t>genetik og livsstil </a:t>
            </a:r>
            <a:r>
              <a:rPr lang="da-DK" b="0" i="0" dirty="0">
                <a:effectLst/>
                <a:latin typeface="+mj-lt"/>
              </a:rPr>
              <a:t>har betydning for</a:t>
            </a:r>
          </a:p>
          <a:p>
            <a:pPr>
              <a:buNone/>
            </a:pPr>
            <a:r>
              <a:rPr lang="da-DK" dirty="0">
                <a:solidFill>
                  <a:srgbClr val="EEEEEE"/>
                </a:solidFill>
                <a:latin typeface="+mj-lt"/>
              </a:rPr>
              <a:t>     dit kolesteroltal</a:t>
            </a: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8" name="Picture 2">
            <a:extLst>
              <a:ext uri="{FF2B5EF4-FFF2-40B4-BE49-F238E27FC236}">
                <a16:creationId xmlns:a16="http://schemas.microsoft.com/office/drawing/2014/main" id="{ECEF2A7B-71B2-56D8-B4A1-A146493089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4063839" y="1833562"/>
            <a:ext cx="9525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508667C-ABF5-44E8-B9CE-C796DD63CDA2}"/>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85910BE7-5A15-4C86-8A97-823EAF46DBAB}"/>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C2F6463-0B7C-424F-B0A4-19A801D393CF}"/>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el 4">
            <a:extLst>
              <a:ext uri="{FF2B5EF4-FFF2-40B4-BE49-F238E27FC236}">
                <a16:creationId xmlns:a16="http://schemas.microsoft.com/office/drawing/2014/main" id="{E016175B-0BE5-4596-B374-602A3F1D865E}"/>
              </a:ext>
            </a:extLst>
          </p:cNvPr>
          <p:cNvSpPr>
            <a:spLocks noGrp="1"/>
          </p:cNvSpPr>
          <p:nvPr>
            <p:ph type="title"/>
          </p:nvPr>
        </p:nvSpPr>
        <p:spPr/>
        <p:txBody>
          <a:bodyPr/>
          <a:lstStyle/>
          <a:p>
            <a:r>
              <a:rPr lang="da-DK" dirty="0"/>
              <a:t>Betydning af vægttab </a:t>
            </a:r>
            <a:br>
              <a:rPr lang="da-DK" dirty="0"/>
            </a:br>
            <a:r>
              <a:rPr lang="da-DK" dirty="0"/>
              <a:t>for kolesteroltallet</a:t>
            </a:r>
          </a:p>
        </p:txBody>
      </p:sp>
      <p:sp>
        <p:nvSpPr>
          <p:cNvPr id="6" name="Pladsholder til tekst 5">
            <a:extLst>
              <a:ext uri="{FF2B5EF4-FFF2-40B4-BE49-F238E27FC236}">
                <a16:creationId xmlns:a16="http://schemas.microsoft.com/office/drawing/2014/main" id="{92F723BA-0EC7-4C9A-91CE-F99A29C7F1EF}"/>
              </a:ext>
            </a:extLst>
          </p:cNvPr>
          <p:cNvSpPr>
            <a:spLocks noGrp="1"/>
          </p:cNvSpPr>
          <p:nvPr>
            <p:ph type="body" sz="quarter" idx="13"/>
          </p:nvPr>
        </p:nvSpPr>
        <p:spPr>
          <a:xfrm>
            <a:off x="539749" y="2458387"/>
            <a:ext cx="11242520" cy="3139138"/>
          </a:xfrm>
        </p:spPr>
        <p:txBody>
          <a:bodyPr/>
          <a:lstStyle/>
          <a:p>
            <a:pPr marL="342900" indent="-342900">
              <a:buFont typeface="Courier New" panose="02070309020205020404" pitchFamily="49" charset="0"/>
              <a:buChar char="o"/>
            </a:pPr>
            <a:r>
              <a:rPr lang="da-DK" dirty="0"/>
              <a:t>Ved overvægt, kan et vægttab på blot 5-10 % forbedre kolesteroltallet </a:t>
            </a:r>
          </a:p>
          <a:p>
            <a:pPr marL="342900" indent="-342900">
              <a:buFont typeface="Courier New" panose="02070309020205020404" pitchFamily="49" charset="0"/>
              <a:buChar char="o"/>
            </a:pPr>
            <a:r>
              <a:rPr lang="da-DK" dirty="0"/>
              <a:t>MEN fordelene ved vægttabet forbedre hverken dødelighed eller risikoen for hjerte-kar-sygdom.</a:t>
            </a:r>
          </a:p>
          <a:p>
            <a:endParaRPr lang="da-DK" dirty="0"/>
          </a:p>
          <a:p>
            <a:r>
              <a:rPr lang="da-DK" dirty="0"/>
              <a:t> </a:t>
            </a:r>
            <a:r>
              <a:rPr lang="da-DK" b="1" dirty="0"/>
              <a:t>Konklusion: </a:t>
            </a:r>
            <a:r>
              <a:rPr lang="da-DK" dirty="0"/>
              <a:t>Flyt fokus fra vægttab til fokus på hjertesund kost</a:t>
            </a:r>
          </a:p>
        </p:txBody>
      </p:sp>
      <p:pic>
        <p:nvPicPr>
          <p:cNvPr id="1026" name="Picture 2" descr="Badevægt">
            <a:extLst>
              <a:ext uri="{FF2B5EF4-FFF2-40B4-BE49-F238E27FC236}">
                <a16:creationId xmlns:a16="http://schemas.microsoft.com/office/drawing/2014/main" id="{3389A04A-3FE2-44BF-889E-CBFA55FFEC9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57207" y="4462126"/>
            <a:ext cx="4222698" cy="202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68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8A4049B-21C2-4766-B36C-4F348DB49DFB}"/>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55D45C6A-31EC-4956-8C2B-645D5C610A9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8E62F27-3D59-43FA-823C-BE70C76D69CC}"/>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el 4">
            <a:extLst>
              <a:ext uri="{FF2B5EF4-FFF2-40B4-BE49-F238E27FC236}">
                <a16:creationId xmlns:a16="http://schemas.microsoft.com/office/drawing/2014/main" id="{72B5C8D4-2E39-4B50-B8E3-103035C18A1B}"/>
              </a:ext>
            </a:extLst>
          </p:cNvPr>
          <p:cNvSpPr>
            <a:spLocks noGrp="1"/>
          </p:cNvSpPr>
          <p:nvPr>
            <p:ph type="title"/>
          </p:nvPr>
        </p:nvSpPr>
        <p:spPr/>
        <p:txBody>
          <a:bodyPr/>
          <a:lstStyle/>
          <a:p>
            <a:r>
              <a:rPr lang="da-DK" dirty="0"/>
              <a:t>Den nyeste forskning</a:t>
            </a:r>
          </a:p>
        </p:txBody>
      </p:sp>
      <p:sp>
        <p:nvSpPr>
          <p:cNvPr id="6" name="Pladsholder til tekst 5">
            <a:extLst>
              <a:ext uri="{FF2B5EF4-FFF2-40B4-BE49-F238E27FC236}">
                <a16:creationId xmlns:a16="http://schemas.microsoft.com/office/drawing/2014/main" id="{25AA5B1B-45A3-4ED3-BC03-DB7C05025EBA}"/>
              </a:ext>
            </a:extLst>
          </p:cNvPr>
          <p:cNvSpPr>
            <a:spLocks noGrp="1"/>
          </p:cNvSpPr>
          <p:nvPr>
            <p:ph type="body" sz="quarter" idx="13"/>
          </p:nvPr>
        </p:nvSpPr>
        <p:spPr>
          <a:xfrm>
            <a:off x="749924" y="1798638"/>
            <a:ext cx="9098926" cy="3790951"/>
          </a:xfrm>
        </p:spPr>
        <p:txBody>
          <a:bodyPr/>
          <a:lstStyle/>
          <a:p>
            <a:pPr marL="342900" indent="-342900">
              <a:buFont typeface="Wingdings" panose="05000000000000000000" pitchFamily="2" charset="2"/>
              <a:buChar char="Ø"/>
            </a:pPr>
            <a:r>
              <a:rPr lang="da-DK" dirty="0"/>
              <a:t>Mættet fedt i kosten - hvad sker der forskningsmæssigt?</a:t>
            </a:r>
          </a:p>
          <a:p>
            <a:pPr marL="342900" indent="-342900">
              <a:buFont typeface="Wingdings" panose="05000000000000000000" pitchFamily="2" charset="2"/>
              <a:buChar char="Ø"/>
            </a:pPr>
            <a:endParaRPr lang="da-DK" dirty="0"/>
          </a:p>
          <a:p>
            <a:pPr marL="342900" indent="-342900">
              <a:buFont typeface="Wingdings" panose="05000000000000000000" pitchFamily="2" charset="2"/>
              <a:buChar char="Ø"/>
            </a:pPr>
            <a:r>
              <a:rPr lang="da-DK" dirty="0"/>
              <a:t>Substitution </a:t>
            </a:r>
            <a:r>
              <a:rPr lang="da-DK"/>
              <a:t>- det </a:t>
            </a:r>
            <a:r>
              <a:rPr lang="da-DK" dirty="0"/>
              <a:t>vi spiser i stedet for fx mættet fedt</a:t>
            </a:r>
          </a:p>
          <a:p>
            <a:pPr marL="342900" indent="-342900">
              <a:buFont typeface="Wingdings" panose="05000000000000000000" pitchFamily="2" charset="2"/>
              <a:buChar char="Ø"/>
            </a:pPr>
            <a:endParaRPr lang="da-DK" dirty="0"/>
          </a:p>
          <a:p>
            <a:pPr marL="342900" indent="-342900">
              <a:buFont typeface="Wingdings" panose="05000000000000000000" pitchFamily="2" charset="2"/>
              <a:buChar char="Ø"/>
            </a:pPr>
            <a:r>
              <a:rPr lang="da-DK" dirty="0"/>
              <a:t>Kulhydrats betydning for hjerte-kar-sygdom</a:t>
            </a:r>
          </a:p>
        </p:txBody>
      </p:sp>
      <p:pic>
        <p:nvPicPr>
          <p:cNvPr id="1026" name="Picture 2" descr="Ny forskning: Hvordan påvirker diabetes dit hjerte? - Hjerteforeningen">
            <a:extLst>
              <a:ext uri="{FF2B5EF4-FFF2-40B4-BE49-F238E27FC236}">
                <a16:creationId xmlns:a16="http://schemas.microsoft.com/office/drawing/2014/main" id="{BAF6D769-EAE7-45F1-BF85-A344662EC0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7422" y="4021298"/>
            <a:ext cx="4037351" cy="269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62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Opsummering  </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672836"/>
            <a:ext cx="8172985" cy="3790951"/>
          </a:xfrm>
        </p:spPr>
        <p:txBody>
          <a:bodyPr/>
          <a:lstStyle/>
          <a:p>
            <a:pPr marL="342900" indent="-342900">
              <a:lnSpc>
                <a:spcPct val="100000"/>
              </a:lnSpc>
              <a:buFont typeface="Courier New" panose="02070309020205020404" pitchFamily="49" charset="0"/>
              <a:buChar char="o"/>
            </a:pPr>
            <a:r>
              <a:rPr lang="da-DK" sz="4000" dirty="0"/>
              <a:t> </a:t>
            </a:r>
            <a:r>
              <a:rPr lang="da-DK" dirty="0"/>
              <a:t>Vælg umættet fedt fra planteriget i stedet for mættet fedt</a:t>
            </a:r>
          </a:p>
          <a:p>
            <a:pPr marL="342900" indent="-342900">
              <a:lnSpc>
                <a:spcPct val="100000"/>
              </a:lnSpc>
              <a:buFont typeface="Courier New" panose="02070309020205020404" pitchFamily="49" charset="0"/>
              <a:buChar char="o"/>
            </a:pPr>
            <a:r>
              <a:rPr lang="da-DK" dirty="0"/>
              <a:t> min 300-450 g fisk om ugen</a:t>
            </a:r>
          </a:p>
          <a:p>
            <a:pPr marL="342900" indent="-342900">
              <a:lnSpc>
                <a:spcPct val="100000"/>
              </a:lnSpc>
              <a:buFont typeface="Courier New" panose="02070309020205020404" pitchFamily="49" charset="0"/>
              <a:buChar char="o"/>
            </a:pPr>
            <a:r>
              <a:rPr lang="da-DK" dirty="0"/>
              <a:t> min 500-800 g frugt og grønt hver dag </a:t>
            </a:r>
          </a:p>
          <a:p>
            <a:pPr marL="342900" indent="-342900">
              <a:lnSpc>
                <a:spcPct val="100000"/>
              </a:lnSpc>
              <a:buFont typeface="Courier New" panose="02070309020205020404" pitchFamily="49" charset="0"/>
              <a:buChar char="o"/>
            </a:pPr>
            <a:r>
              <a:rPr lang="da-DK" dirty="0"/>
              <a:t> min 90 g fuldkorn dagligt</a:t>
            </a:r>
          </a:p>
          <a:p>
            <a:pPr marL="342900" indent="-342900">
              <a:lnSpc>
                <a:spcPct val="100000"/>
              </a:lnSpc>
              <a:buFont typeface="Courier New" panose="02070309020205020404" pitchFamily="49" charset="0"/>
              <a:buChar char="o"/>
            </a:pPr>
            <a:r>
              <a:rPr lang="da-DK" dirty="0"/>
              <a:t> 30 g nødder og mandler dagligt</a:t>
            </a:r>
          </a:p>
          <a:p>
            <a:pPr marL="342900" indent="-342900">
              <a:lnSpc>
                <a:spcPct val="100000"/>
              </a:lnSpc>
              <a:buFont typeface="Courier New" panose="02070309020205020404" pitchFamily="49" charset="0"/>
              <a:buChar char="o"/>
            </a:pPr>
            <a:r>
              <a:rPr lang="da-DK" dirty="0"/>
              <a:t>Begræns salt, sukker og alkohol</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7223641" y="1657846"/>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37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23</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24</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p:txBody>
          <a:bodyPr/>
          <a:lstStyle/>
          <a:p>
            <a:r>
              <a:rPr lang="da-DK" dirty="0"/>
              <a:t>Kosttilskud</a:t>
            </a:r>
          </a:p>
        </p:txBody>
      </p:sp>
      <p:sp>
        <p:nvSpPr>
          <p:cNvPr id="6" name="Pladsholder til tekst 5">
            <a:extLst>
              <a:ext uri="{FF2B5EF4-FFF2-40B4-BE49-F238E27FC236}">
                <a16:creationId xmlns:a16="http://schemas.microsoft.com/office/drawing/2014/main" id="{B6685D46-E5C4-49D1-AD7F-D2923E45694A}"/>
              </a:ext>
            </a:extLst>
          </p:cNvPr>
          <p:cNvSpPr>
            <a:spLocks noGrp="1"/>
          </p:cNvSpPr>
          <p:nvPr>
            <p:ph type="body" sz="quarter" idx="13"/>
          </p:nvPr>
        </p:nvSpPr>
        <p:spPr>
          <a:xfrm>
            <a:off x="538800" y="1798638"/>
            <a:ext cx="10873615" cy="2969963"/>
          </a:xfrm>
        </p:spPr>
        <p:txBody>
          <a:bodyPr/>
          <a:lstStyle/>
          <a:p>
            <a:r>
              <a:rPr lang="da-DK" sz="3200" i="1" dirty="0"/>
              <a:t>”7 ud af 10 hjertepatienter tager kosttilskud eller naturlægemiddel”</a:t>
            </a:r>
            <a:br>
              <a:rPr lang="da-DK" sz="3200" i="1" dirty="0"/>
            </a:br>
            <a:endParaRPr lang="da-DK" i="1" dirty="0"/>
          </a:p>
          <a:p>
            <a:pPr marL="342900" indent="-342900">
              <a:buFont typeface="Courier New" panose="02070309020205020404" pitchFamily="49" charset="0"/>
              <a:buChar char="o"/>
            </a:pPr>
            <a:r>
              <a:rPr lang="da-DK" dirty="0"/>
              <a:t>Forskningen på området er sparsomt</a:t>
            </a:r>
            <a:br>
              <a:rPr lang="da-DK" dirty="0"/>
            </a:br>
            <a:endParaRPr lang="da-DK" dirty="0"/>
          </a:p>
          <a:p>
            <a:pPr marL="342900" indent="-342900">
              <a:buFont typeface="Courier New" panose="02070309020205020404" pitchFamily="49" charset="0"/>
              <a:buChar char="o"/>
            </a:pPr>
            <a:r>
              <a:rPr lang="da-DK" dirty="0"/>
              <a:t>Snak med din læge om kosttilskud</a:t>
            </a:r>
            <a:br>
              <a:rPr lang="da-DK" dirty="0"/>
            </a:br>
            <a:r>
              <a:rPr lang="da-DK" dirty="0"/>
              <a:t> </a:t>
            </a:r>
          </a:p>
          <a:p>
            <a:pPr marL="342900" indent="-342900">
              <a:buFont typeface="Courier New" panose="02070309020205020404" pitchFamily="49" charset="0"/>
              <a:buChar char="o"/>
            </a:pPr>
            <a:r>
              <a:rPr lang="da-DK" dirty="0"/>
              <a:t>Er der forskel på kosttilskud </a:t>
            </a:r>
            <a:br>
              <a:rPr lang="da-DK" dirty="0"/>
            </a:br>
            <a:r>
              <a:rPr lang="da-DK" dirty="0"/>
              <a:t>og naturlægemidler?</a:t>
            </a:r>
          </a:p>
        </p:txBody>
      </p:sp>
      <p:pic>
        <p:nvPicPr>
          <p:cNvPr id="1028" name="Picture 4" descr="Medical: Pills and bottle, aerial view  supplement stock pictures, royalty-free photos &amp; images">
            <a:extLst>
              <a:ext uri="{FF2B5EF4-FFF2-40B4-BE49-F238E27FC236}">
                <a16:creationId xmlns:a16="http://schemas.microsoft.com/office/drawing/2014/main" id="{90290AB7-DD38-4531-AB73-B2B5FC2010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70098" y1="19118" x2="73284" y2="46078"/>
                        <a14:backgroundMark x1="67647" y1="47712" x2="73775" y2="44771"/>
                        <a14:backgroundMark x1="67647" y1="40359" x2="69853" y2="48856"/>
                        <a14:backgroundMark x1="69853" y1="48856" x2="70098" y2="48856"/>
                        <a14:backgroundMark x1="69118" y1="43301" x2="68137" y2="50163"/>
                        <a14:backgroundMark x1="62500" y1="48856" x2="70588" y2="46078"/>
                      </a14:backgroundRemoval>
                    </a14:imgEffect>
                  </a14:imgLayer>
                </a14:imgProps>
              </a:ext>
              <a:ext uri="{28A0092B-C50C-407E-A947-70E740481C1C}">
                <a14:useLocalDpi xmlns:a14="http://schemas.microsoft.com/office/drawing/2010/main"/>
              </a:ext>
            </a:extLst>
          </a:blip>
          <a:srcRect/>
          <a:stretch>
            <a:fillRect/>
          </a:stretch>
        </p:blipFill>
        <p:spPr bwMode="auto">
          <a:xfrm rot="2828424">
            <a:off x="6354304" y="650092"/>
            <a:ext cx="5132397" cy="769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91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25</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
        <p:nvSpPr>
          <p:cNvPr id="15" name="Tekstfelt 14">
            <a:extLst>
              <a:ext uri="{FF2B5EF4-FFF2-40B4-BE49-F238E27FC236}">
                <a16:creationId xmlns:a16="http://schemas.microsoft.com/office/drawing/2014/main" id="{89E98BA1-B8FA-4158-813D-221CE8D0664E}"/>
              </a:ext>
            </a:extLst>
          </p:cNvPr>
          <p:cNvSpPr txBox="1"/>
          <p:nvPr/>
        </p:nvSpPr>
        <p:spPr>
          <a:xfrm>
            <a:off x="2750115" y="1174676"/>
            <a:ext cx="2831430" cy="553998"/>
          </a:xfrm>
          <a:prstGeom prst="rect">
            <a:avLst/>
          </a:prstGeom>
          <a:noFill/>
        </p:spPr>
        <p:txBody>
          <a:bodyPr wrap="square" lIns="0" tIns="0" rIns="0" bIns="0" rtlCol="0">
            <a:spAutoFit/>
          </a:bodyPr>
          <a:lstStyle/>
          <a:p>
            <a:pPr algn="l"/>
            <a:r>
              <a:rPr lang="da-DK" sz="3600" b="1" dirty="0">
                <a:solidFill>
                  <a:schemeClr val="accent1"/>
                </a:solidFill>
              </a:rPr>
              <a:t>Røde </a:t>
            </a:r>
            <a:r>
              <a:rPr lang="da-DK" sz="3600" b="1" dirty="0" err="1">
                <a:solidFill>
                  <a:schemeClr val="accent1"/>
                </a:solidFill>
              </a:rPr>
              <a:t>gærris</a:t>
            </a:r>
            <a:r>
              <a:rPr lang="da-DK" sz="3600" b="1" dirty="0">
                <a:solidFill>
                  <a:schemeClr val="accent1"/>
                </a:solidFill>
              </a:rPr>
              <a:t>?</a:t>
            </a:r>
          </a:p>
        </p:txBody>
      </p:sp>
    </p:spTree>
    <p:extLst>
      <p:ext uri="{BB962C8B-B14F-4D97-AF65-F5344CB8AC3E}">
        <p14:creationId xmlns:p14="http://schemas.microsoft.com/office/powerpoint/2010/main" val="2389851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26</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1885440" y="1742600"/>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11-09-2024</a:t>
            </a:fld>
            <a:endParaRPr lang="da-DK" dirty="0"/>
          </a:p>
        </p:txBody>
      </p:sp>
    </p:spTree>
    <p:extLst>
      <p:ext uri="{BB962C8B-B14F-4D97-AF65-F5344CB8AC3E}">
        <p14:creationId xmlns:p14="http://schemas.microsoft.com/office/powerpoint/2010/main" val="23115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Hjertesund kost – de 5 f’er</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972639"/>
            <a:ext cx="5556251" cy="3790951"/>
          </a:xfrm>
        </p:spPr>
        <p:txBody>
          <a:bodyPr/>
          <a:lstStyle/>
          <a:p>
            <a:pPr marL="342900" indent="-342900">
              <a:lnSpc>
                <a:spcPct val="100000"/>
              </a:lnSpc>
              <a:buFont typeface="Courier New" panose="02070309020205020404" pitchFamily="49" charset="0"/>
              <a:buChar char="o"/>
            </a:pPr>
            <a:r>
              <a:rPr lang="da-DK" sz="4000" dirty="0"/>
              <a:t> Fedt fra planteriget </a:t>
            </a:r>
          </a:p>
          <a:p>
            <a:pPr marL="342900" indent="-342900">
              <a:lnSpc>
                <a:spcPct val="100000"/>
              </a:lnSpc>
              <a:buFont typeface="Courier New" panose="02070309020205020404" pitchFamily="49" charset="0"/>
              <a:buChar char="o"/>
            </a:pPr>
            <a:r>
              <a:rPr lang="da-DK" sz="4000" dirty="0"/>
              <a:t> Fisk </a:t>
            </a:r>
          </a:p>
          <a:p>
            <a:pPr marL="342900" indent="-342900">
              <a:lnSpc>
                <a:spcPct val="100000"/>
              </a:lnSpc>
              <a:buFont typeface="Courier New" panose="02070309020205020404" pitchFamily="49" charset="0"/>
              <a:buChar char="o"/>
            </a:pPr>
            <a:r>
              <a:rPr lang="da-DK" sz="4000" dirty="0"/>
              <a:t> Frugt og grønt </a:t>
            </a:r>
          </a:p>
          <a:p>
            <a:pPr marL="342900" indent="-342900">
              <a:lnSpc>
                <a:spcPct val="100000"/>
              </a:lnSpc>
              <a:buFont typeface="Courier New" panose="02070309020205020404" pitchFamily="49" charset="0"/>
              <a:buChar char="o"/>
            </a:pPr>
            <a:r>
              <a:rPr lang="da-DK" sz="4000" dirty="0"/>
              <a:t> Fuldkorn</a:t>
            </a:r>
          </a:p>
          <a:p>
            <a:pPr marL="342900" indent="-342900">
              <a:lnSpc>
                <a:spcPct val="100000"/>
              </a:lnSpc>
              <a:buFont typeface="Courier New" panose="02070309020205020404" pitchFamily="49" charset="0"/>
              <a:buChar char="o"/>
            </a:pPr>
            <a:r>
              <a:rPr lang="da-DK" sz="4000" dirty="0"/>
              <a:t> Fysisk aktivitet</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29948" y="1972639"/>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Fedt fra planteriget</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221582" y="1798638"/>
            <a:ext cx="7046223" cy="4010297"/>
          </a:xfrm>
        </p:spPr>
        <p:txBody>
          <a:bodyPr/>
          <a:lstStyle/>
          <a:p>
            <a:pPr marL="342900" indent="-342900">
              <a:buFont typeface="Courier New" panose="02070309020205020404" pitchFamily="49" charset="0"/>
              <a:buChar char="o"/>
            </a:pPr>
            <a:r>
              <a:rPr lang="da-DK" b="1" dirty="0"/>
              <a:t>De officielle kostråd</a:t>
            </a:r>
            <a:endParaRPr lang="da-DK" dirty="0"/>
          </a:p>
          <a:p>
            <a:r>
              <a:rPr lang="da-DK" dirty="0">
                <a:latin typeface="+mj-lt"/>
              </a:rPr>
              <a:t>	</a:t>
            </a:r>
            <a:r>
              <a:rPr lang="da-DK" sz="2000" i="1" dirty="0">
                <a:latin typeface="+mn-lt"/>
              </a:rPr>
              <a:t>Vælg planteolier </a:t>
            </a:r>
          </a:p>
          <a:p>
            <a:endParaRPr lang="da-DK" dirty="0"/>
          </a:p>
          <a:p>
            <a:pPr marL="342900" indent="-342900">
              <a:buFont typeface="Courier New" panose="02070309020205020404" pitchFamily="49" charset="0"/>
              <a:buChar char="o"/>
            </a:pPr>
            <a:r>
              <a:rPr lang="da-DK" b="1" dirty="0"/>
              <a:t>Vælg fedtfattig af madvarer fra dyreriget (mættet fedt)</a:t>
            </a:r>
          </a:p>
          <a:p>
            <a:pPr marL="342900" indent="-342900">
              <a:buFont typeface="Courier New" panose="02070309020205020404" pitchFamily="49" charset="0"/>
              <a:buChar char="o"/>
            </a:pPr>
            <a:endParaRPr lang="da-DK" b="1" dirty="0"/>
          </a:p>
          <a:p>
            <a:pPr marL="342900" indent="-342900">
              <a:buFont typeface="Courier New" panose="02070309020205020404" pitchFamily="49" charset="0"/>
              <a:buChar char="o"/>
            </a:pPr>
            <a:r>
              <a:rPr lang="da-DK" b="1" dirty="0"/>
              <a:t>Ombyt mættet fedt med umættet fedt </a:t>
            </a:r>
          </a:p>
          <a:p>
            <a:endParaRPr lang="da-DK" dirty="0"/>
          </a:p>
          <a:p>
            <a:pPr>
              <a:buNone/>
            </a:pPr>
            <a:endParaRPr lang="da-DK" sz="2000" i="1" dirty="0">
              <a:latin typeface="+mn-lt"/>
            </a:endParaRPr>
          </a:p>
          <a:p>
            <a:endParaRPr lang="da-DK" i="1" dirty="0"/>
          </a:p>
        </p:txBody>
      </p:sp>
      <p:pic>
        <p:nvPicPr>
          <p:cNvPr id="1026" name="Picture 2" descr="butter heart melting  heart fats stock pictures, royalty-free photos &amp; images">
            <a:extLst>
              <a:ext uri="{FF2B5EF4-FFF2-40B4-BE49-F238E27FC236}">
                <a16:creationId xmlns:a16="http://schemas.microsoft.com/office/drawing/2014/main" id="{00748D33-AE01-4C1C-A5AC-E1516BB3540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85023" y="-24114"/>
            <a:ext cx="3777522" cy="688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2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579334E-6F93-4F8B-B395-E9B1BD6874F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B484036D-F2CA-4D9B-ACAC-0F81581134D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A9F876B-E1EA-40F9-9D18-4C172C557271}"/>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el 4">
            <a:extLst>
              <a:ext uri="{FF2B5EF4-FFF2-40B4-BE49-F238E27FC236}">
                <a16:creationId xmlns:a16="http://schemas.microsoft.com/office/drawing/2014/main" id="{00B65AAF-8687-496A-8B1B-ABEBB6ED2AAD}"/>
              </a:ext>
            </a:extLst>
          </p:cNvPr>
          <p:cNvSpPr>
            <a:spLocks noGrp="1"/>
          </p:cNvSpPr>
          <p:nvPr>
            <p:ph type="title"/>
          </p:nvPr>
        </p:nvSpPr>
        <p:spPr/>
        <p:txBody>
          <a:bodyPr/>
          <a:lstStyle/>
          <a:p>
            <a:r>
              <a:rPr lang="da-DK" b="0" dirty="0"/>
              <a:t>Erstat mættet fedt</a:t>
            </a:r>
            <a:br>
              <a:rPr lang="da-DK" b="0" dirty="0"/>
            </a:br>
            <a:r>
              <a:rPr lang="da-DK" b="0" dirty="0"/>
              <a:t>med umættet fedt </a:t>
            </a:r>
          </a:p>
        </p:txBody>
      </p:sp>
      <p:sp>
        <p:nvSpPr>
          <p:cNvPr id="6" name="Pladsholder til tekst 5">
            <a:extLst>
              <a:ext uri="{FF2B5EF4-FFF2-40B4-BE49-F238E27FC236}">
                <a16:creationId xmlns:a16="http://schemas.microsoft.com/office/drawing/2014/main" id="{33E9E6B0-BFE3-4C29-9423-55A42FA8E0FE}"/>
              </a:ext>
            </a:extLst>
          </p:cNvPr>
          <p:cNvSpPr>
            <a:spLocks noGrp="1"/>
          </p:cNvSpPr>
          <p:nvPr>
            <p:ph type="body" sz="quarter" idx="13"/>
          </p:nvPr>
        </p:nvSpPr>
        <p:spPr>
          <a:xfrm>
            <a:off x="254833" y="2429889"/>
            <a:ext cx="11937167" cy="2629474"/>
          </a:xfrm>
        </p:spPr>
        <p:txBody>
          <a:bodyPr/>
          <a:lstStyle/>
          <a:p>
            <a:pPr marL="342900" indent="-342900">
              <a:buFont typeface="Courier New" panose="02070309020205020404" pitchFamily="49" charset="0"/>
              <a:buChar char="o"/>
            </a:pPr>
            <a:r>
              <a:rPr lang="da-DK" dirty="0"/>
              <a:t> Et højt kolesteroltal afhænger af typer af fedt og ikke af mængden af fedt.  </a:t>
            </a:r>
          </a:p>
          <a:p>
            <a:pPr marL="342900" indent="-342900">
              <a:buFont typeface="Courier New" panose="02070309020205020404" pitchFamily="49" charset="0"/>
              <a:buChar char="o"/>
            </a:pPr>
            <a:r>
              <a:rPr lang="da-DK" dirty="0"/>
              <a:t> Gevinsten opnås når mættet fedt erstattes med umættet fedt og fuldkorn </a:t>
            </a:r>
          </a:p>
          <a:p>
            <a:pPr marL="342900" indent="-342900">
              <a:buFont typeface="Courier New" panose="02070309020205020404" pitchFamily="49" charset="0"/>
              <a:buChar char="o"/>
            </a:pPr>
            <a:endParaRPr lang="da-DK" dirty="0"/>
          </a:p>
        </p:txBody>
      </p:sp>
      <p:pic>
        <p:nvPicPr>
          <p:cNvPr id="7" name="Picture 2">
            <a:extLst>
              <a:ext uri="{FF2B5EF4-FFF2-40B4-BE49-F238E27FC236}">
                <a16:creationId xmlns:a16="http://schemas.microsoft.com/office/drawing/2014/main" id="{ACE483DA-73C2-4B86-BA99-D493204DDE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06927" y="3429000"/>
            <a:ext cx="3308176" cy="247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ladsholder til indhold 3">
            <a:extLst>
              <a:ext uri="{FF2B5EF4-FFF2-40B4-BE49-F238E27FC236}">
                <a16:creationId xmlns:a16="http://schemas.microsoft.com/office/drawing/2014/main" id="{E5B286CB-0989-4516-B8F5-B5CBD44729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3416" y="3501804"/>
            <a:ext cx="3861657" cy="2470931"/>
          </a:xfrm>
          <a:prstGeom prst="rect">
            <a:avLst/>
          </a:prstGeom>
        </p:spPr>
      </p:pic>
      <p:pic>
        <p:nvPicPr>
          <p:cNvPr id="2052" name="Picture 4" descr="Gulv pile til lige ud direktion, Røde, 10 stk - 125x270 mm">
            <a:extLst>
              <a:ext uri="{FF2B5EF4-FFF2-40B4-BE49-F238E27FC236}">
                <a16:creationId xmlns:a16="http://schemas.microsoft.com/office/drawing/2014/main" id="{B7B2A869-E966-D9AD-D438-007888DC2F0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a:off x="1081242" y="3343262"/>
            <a:ext cx="1243057" cy="26294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ulv pile til lige ud direktion, Grøn, 10 stk - 125 x 270 mm - Skilte Covid  19 - SikkerhedsGiganten">
            <a:extLst>
              <a:ext uri="{FF2B5EF4-FFF2-40B4-BE49-F238E27FC236}">
                <a16:creationId xmlns:a16="http://schemas.microsoft.com/office/drawing/2014/main" id="{7D87FC10-8A2B-B7AB-D694-4BBD9D900F2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110590" y="3512633"/>
            <a:ext cx="1384197" cy="244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7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5559FA7-AF36-9764-8F95-10D687F0E495}"/>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94586DE1-571C-1B54-7AEA-46AAAAAC04B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7E3F6194-A5D5-443E-1D65-7FD382B2B6C1}"/>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el 4">
            <a:extLst>
              <a:ext uri="{FF2B5EF4-FFF2-40B4-BE49-F238E27FC236}">
                <a16:creationId xmlns:a16="http://schemas.microsoft.com/office/drawing/2014/main" id="{B11B0529-CE3C-6EF1-82E0-6F902F7CB02C}"/>
              </a:ext>
            </a:extLst>
          </p:cNvPr>
          <p:cNvSpPr>
            <a:spLocks noGrp="1"/>
          </p:cNvSpPr>
          <p:nvPr>
            <p:ph type="title"/>
          </p:nvPr>
        </p:nvSpPr>
        <p:spPr>
          <a:xfrm>
            <a:off x="539400" y="347494"/>
            <a:ext cx="11113200" cy="1258638"/>
          </a:xfrm>
        </p:spPr>
        <p:txBody>
          <a:bodyPr/>
          <a:lstStyle/>
          <a:p>
            <a:r>
              <a:rPr lang="da-DK" sz="5400" b="0" dirty="0"/>
              <a:t>udskift mættet med umættet fedt</a:t>
            </a:r>
            <a:endParaRPr lang="da-DK" dirty="0"/>
          </a:p>
        </p:txBody>
      </p:sp>
      <p:graphicFrame>
        <p:nvGraphicFramePr>
          <p:cNvPr id="7" name="Tabel 6">
            <a:extLst>
              <a:ext uri="{FF2B5EF4-FFF2-40B4-BE49-F238E27FC236}">
                <a16:creationId xmlns:a16="http://schemas.microsoft.com/office/drawing/2014/main" id="{CC5C105B-024C-3267-5737-4AD67460F8D8}"/>
              </a:ext>
            </a:extLst>
          </p:cNvPr>
          <p:cNvGraphicFramePr>
            <a:graphicFrameLocks noGrp="1"/>
          </p:cNvGraphicFramePr>
          <p:nvPr>
            <p:extLst>
              <p:ext uri="{D42A27DB-BD31-4B8C-83A1-F6EECF244321}">
                <p14:modId xmlns:p14="http://schemas.microsoft.com/office/powerpoint/2010/main" val="518487594"/>
              </p:ext>
            </p:extLst>
          </p:nvPr>
        </p:nvGraphicFramePr>
        <p:xfrm>
          <a:off x="2823409" y="1145255"/>
          <a:ext cx="7443538" cy="5122362"/>
        </p:xfrm>
        <a:graphic>
          <a:graphicData uri="http://schemas.openxmlformats.org/drawingml/2006/table">
            <a:tbl>
              <a:tblPr/>
              <a:tblGrid>
                <a:gridCol w="3721769">
                  <a:extLst>
                    <a:ext uri="{9D8B030D-6E8A-4147-A177-3AD203B41FA5}">
                      <a16:colId xmlns:a16="http://schemas.microsoft.com/office/drawing/2014/main" val="1655585116"/>
                    </a:ext>
                  </a:extLst>
                </a:gridCol>
                <a:gridCol w="3721769">
                  <a:extLst>
                    <a:ext uri="{9D8B030D-6E8A-4147-A177-3AD203B41FA5}">
                      <a16:colId xmlns:a16="http://schemas.microsoft.com/office/drawing/2014/main" val="4186902832"/>
                    </a:ext>
                  </a:extLst>
                </a:gridCol>
              </a:tblGrid>
              <a:tr h="550470">
                <a:tc>
                  <a:txBody>
                    <a:bodyPr/>
                    <a:lstStyle/>
                    <a:p>
                      <a:pPr fontAlgn="t"/>
                      <a:r>
                        <a:rPr lang="da-DK" sz="1600" b="1" i="0" dirty="0">
                          <a:solidFill>
                            <a:schemeClr val="bg1"/>
                          </a:solidFill>
                          <a:effectLst/>
                          <a:latin typeface="Poppins" panose="00000500000000000000" pitchFamily="2" charset="0"/>
                        </a:rPr>
                        <a:t>Fra mættet fedt</a:t>
                      </a:r>
                      <a:endParaRPr lang="da-DK" sz="1600" b="0" i="0" dirty="0">
                        <a:solidFill>
                          <a:schemeClr val="bg1"/>
                        </a:solidFill>
                        <a:effectLst/>
                        <a:latin typeface="Poppins" panose="00000500000000000000" pitchFamily="2" charset="0"/>
                      </a:endParaRPr>
                    </a:p>
                    <a:p>
                      <a:pPr fontAlgn="t"/>
                      <a:r>
                        <a:rPr lang="da-DK" sz="1600" b="0" i="1" dirty="0">
                          <a:solidFill>
                            <a:schemeClr val="bg1"/>
                          </a:solidFill>
                          <a:effectLst/>
                          <a:latin typeface="Poppins" panose="00000500000000000000" pitchFamily="2" charset="0"/>
                        </a:rPr>
                        <a:t>Udskiftes</a:t>
                      </a:r>
                      <a:endParaRPr lang="da-DK" sz="1600" b="0" i="0" dirty="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tc>
                  <a:txBody>
                    <a:bodyPr/>
                    <a:lstStyle/>
                    <a:p>
                      <a:pPr fontAlgn="t"/>
                      <a:r>
                        <a:rPr lang="da-DK" sz="1600" b="1" i="0" dirty="0">
                          <a:solidFill>
                            <a:schemeClr val="bg1"/>
                          </a:solidFill>
                          <a:effectLst/>
                          <a:latin typeface="Poppins" panose="00000500000000000000" pitchFamily="2" charset="0"/>
                        </a:rPr>
                        <a:t>Til umættet fedt</a:t>
                      </a:r>
                      <a:endParaRPr lang="da-DK" sz="1600" b="0" i="0" dirty="0">
                        <a:solidFill>
                          <a:schemeClr val="bg1"/>
                        </a:solidFill>
                        <a:effectLst/>
                        <a:latin typeface="Poppins" panose="00000500000000000000" pitchFamily="2" charset="0"/>
                      </a:endParaRPr>
                    </a:p>
                    <a:p>
                      <a:pPr fontAlgn="t"/>
                      <a:r>
                        <a:rPr lang="da-DK" sz="1600" b="0" i="1" dirty="0">
                          <a:solidFill>
                            <a:schemeClr val="bg1"/>
                          </a:solidFill>
                          <a:effectLst/>
                          <a:latin typeface="Poppins" panose="00000500000000000000" pitchFamily="2" charset="0"/>
                        </a:rPr>
                        <a:t>Vælg i stedet</a:t>
                      </a:r>
                      <a:endParaRPr lang="da-DK" sz="1600" b="0" i="0" dirty="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extLst>
                  <a:ext uri="{0D108BD9-81ED-4DB2-BD59-A6C34878D82A}">
                    <a16:rowId xmlns:a16="http://schemas.microsoft.com/office/drawing/2014/main" val="697607035"/>
                  </a:ext>
                </a:extLst>
              </a:tr>
              <a:tr h="550470">
                <a:tc>
                  <a:txBody>
                    <a:bodyPr/>
                    <a:lstStyle/>
                    <a:p>
                      <a:pPr fontAlgn="t"/>
                      <a:r>
                        <a:rPr lang="da-DK" sz="1600" i="1">
                          <a:solidFill>
                            <a:schemeClr val="bg1"/>
                          </a:solidFill>
                          <a:effectLst/>
                          <a:latin typeface="Poppins" panose="00000500000000000000" pitchFamily="2" charset="0"/>
                        </a:rPr>
                        <a:t>Smør til stegning</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tc>
                  <a:txBody>
                    <a:bodyPr/>
                    <a:lstStyle/>
                    <a:p>
                      <a:pPr fontAlgn="t"/>
                      <a:r>
                        <a:rPr lang="da-DK" sz="1600" i="1">
                          <a:solidFill>
                            <a:schemeClr val="bg1"/>
                          </a:solidFill>
                          <a:effectLst/>
                          <a:latin typeface="Poppins" panose="00000500000000000000" pitchFamily="2" charset="0"/>
                        </a:rPr>
                        <a:t>Olie (raps &amp; olivenolie)</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extLst>
                  <a:ext uri="{0D108BD9-81ED-4DB2-BD59-A6C34878D82A}">
                    <a16:rowId xmlns:a16="http://schemas.microsoft.com/office/drawing/2014/main" val="3611565256"/>
                  </a:ext>
                </a:extLst>
              </a:tr>
              <a:tr h="754769">
                <a:tc>
                  <a:txBody>
                    <a:bodyPr/>
                    <a:lstStyle/>
                    <a:p>
                      <a:pPr fontAlgn="t"/>
                      <a:r>
                        <a:rPr lang="da-DK" sz="1600" i="1">
                          <a:solidFill>
                            <a:schemeClr val="bg1"/>
                          </a:solidFill>
                          <a:effectLst/>
                          <a:latin typeface="Poppins" panose="00000500000000000000" pitchFamily="2" charset="0"/>
                        </a:rPr>
                        <a:t>Oksekød, svinekød, bacon, pølser, kalvekød og lam</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tc>
                  <a:txBody>
                    <a:bodyPr/>
                    <a:lstStyle/>
                    <a:p>
                      <a:pPr fontAlgn="t"/>
                      <a:r>
                        <a:rPr lang="da-DK" sz="1600" i="1">
                          <a:solidFill>
                            <a:schemeClr val="bg1"/>
                          </a:solidFill>
                          <a:effectLst/>
                          <a:latin typeface="Poppins" panose="00000500000000000000" pitchFamily="2" charset="0"/>
                        </a:rPr>
                        <a:t>Fisk</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extLst>
                  <a:ext uri="{0D108BD9-81ED-4DB2-BD59-A6C34878D82A}">
                    <a16:rowId xmlns:a16="http://schemas.microsoft.com/office/drawing/2014/main" val="2079881082"/>
                  </a:ext>
                </a:extLst>
              </a:tr>
              <a:tr h="959067">
                <a:tc>
                  <a:txBody>
                    <a:bodyPr/>
                    <a:lstStyle/>
                    <a:p>
                      <a:pPr fontAlgn="t"/>
                      <a:r>
                        <a:rPr lang="da-DK" sz="1600" i="1">
                          <a:solidFill>
                            <a:schemeClr val="bg1"/>
                          </a:solidFill>
                          <a:effectLst/>
                          <a:latin typeface="Poppins" panose="00000500000000000000" pitchFamily="2" charset="0"/>
                        </a:rPr>
                        <a:t>Kødpålæg fx leverpostej, rullepølse, spegepølse</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tc>
                  <a:txBody>
                    <a:bodyPr/>
                    <a:lstStyle/>
                    <a:p>
                      <a:pPr fontAlgn="t"/>
                      <a:r>
                        <a:rPr lang="da-DK" sz="1600" i="1">
                          <a:solidFill>
                            <a:schemeClr val="bg1"/>
                          </a:solidFill>
                          <a:effectLst/>
                          <a:latin typeface="Poppins" panose="00000500000000000000" pitchFamily="2" charset="0"/>
                        </a:rPr>
                        <a:t>Fiskepålæg fx sild, makrel, laks, fiskefrikadeller</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extLst>
                  <a:ext uri="{0D108BD9-81ED-4DB2-BD59-A6C34878D82A}">
                    <a16:rowId xmlns:a16="http://schemas.microsoft.com/office/drawing/2014/main" val="1352081278"/>
                  </a:ext>
                </a:extLst>
              </a:tr>
              <a:tr h="550470">
                <a:tc>
                  <a:txBody>
                    <a:bodyPr/>
                    <a:lstStyle/>
                    <a:p>
                      <a:pPr fontAlgn="t"/>
                      <a:r>
                        <a:rPr lang="da-DK" sz="1600" i="1" dirty="0">
                          <a:solidFill>
                            <a:schemeClr val="bg1"/>
                          </a:solidFill>
                          <a:effectLst/>
                          <a:latin typeface="Poppins" panose="00000500000000000000" pitchFamily="2" charset="0"/>
                        </a:rPr>
                        <a:t>Oste- og bacontern i salat</a:t>
                      </a:r>
                      <a:endParaRPr lang="da-DK" sz="1600" dirty="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tc>
                  <a:txBody>
                    <a:bodyPr/>
                    <a:lstStyle/>
                    <a:p>
                      <a:pPr fontAlgn="t"/>
                      <a:r>
                        <a:rPr lang="da-DK" sz="1600" i="1">
                          <a:solidFill>
                            <a:schemeClr val="bg1"/>
                          </a:solidFill>
                          <a:effectLst/>
                          <a:latin typeface="Poppins" panose="00000500000000000000" pitchFamily="2" charset="0"/>
                        </a:rPr>
                        <a:t>Oliven, nødder, kerner, avokado</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extLst>
                  <a:ext uri="{0D108BD9-81ED-4DB2-BD59-A6C34878D82A}">
                    <a16:rowId xmlns:a16="http://schemas.microsoft.com/office/drawing/2014/main" val="1541965958"/>
                  </a:ext>
                </a:extLst>
              </a:tr>
              <a:tr h="959067">
                <a:tc>
                  <a:txBody>
                    <a:bodyPr/>
                    <a:lstStyle/>
                    <a:p>
                      <a:pPr fontAlgn="t"/>
                      <a:r>
                        <a:rPr lang="da-DK" sz="1600" i="1" dirty="0">
                          <a:solidFill>
                            <a:schemeClr val="bg1"/>
                          </a:solidFill>
                          <a:effectLst/>
                          <a:latin typeface="Poppins" panose="00000500000000000000" pitchFamily="2" charset="0"/>
                        </a:rPr>
                        <a:t>Cremefraiche dressing, smørsovs, fløde</a:t>
                      </a:r>
                      <a:endParaRPr lang="da-DK" sz="1600" dirty="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tc>
                  <a:txBody>
                    <a:bodyPr/>
                    <a:lstStyle/>
                    <a:p>
                      <a:pPr fontAlgn="t"/>
                      <a:r>
                        <a:rPr lang="da-DK" sz="1600" i="1">
                          <a:solidFill>
                            <a:schemeClr val="bg1"/>
                          </a:solidFill>
                          <a:effectLst/>
                          <a:latin typeface="Poppins" panose="00000500000000000000" pitchFamily="2" charset="0"/>
                        </a:rPr>
                        <a:t>Oliebaseret dressing, hummusdip, mayonnaise</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extLst>
                  <a:ext uri="{0D108BD9-81ED-4DB2-BD59-A6C34878D82A}">
                    <a16:rowId xmlns:a16="http://schemas.microsoft.com/office/drawing/2014/main" val="520848910"/>
                  </a:ext>
                </a:extLst>
              </a:tr>
              <a:tr h="754769">
                <a:tc>
                  <a:txBody>
                    <a:bodyPr/>
                    <a:lstStyle/>
                    <a:p>
                      <a:pPr fontAlgn="t"/>
                      <a:r>
                        <a:rPr lang="da-DK" sz="1600" i="1">
                          <a:solidFill>
                            <a:schemeClr val="bg1"/>
                          </a:solidFill>
                          <a:effectLst/>
                          <a:latin typeface="Poppins" panose="00000500000000000000" pitchFamily="2" charset="0"/>
                        </a:rPr>
                        <a:t>Smørbagte kager, wienerbrød, småkager</a:t>
                      </a:r>
                      <a:endParaRPr lang="da-DK" sz="160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tc>
                  <a:txBody>
                    <a:bodyPr/>
                    <a:lstStyle/>
                    <a:p>
                      <a:pPr fontAlgn="t"/>
                      <a:r>
                        <a:rPr lang="da-DK" sz="1600" i="1" dirty="0">
                          <a:solidFill>
                            <a:schemeClr val="bg1"/>
                          </a:solidFill>
                          <a:effectLst/>
                          <a:latin typeface="Poppins" panose="00000500000000000000" pitchFamily="2" charset="0"/>
                        </a:rPr>
                        <a:t>Nødder, mandler, oliven</a:t>
                      </a:r>
                      <a:endParaRPr lang="da-DK" sz="1600" dirty="0">
                        <a:solidFill>
                          <a:schemeClr val="bg1"/>
                        </a:solidFill>
                        <a:effectLst/>
                        <a:latin typeface="Poppins" panose="00000500000000000000" pitchFamily="2" charset="0"/>
                      </a:endParaRPr>
                    </a:p>
                  </a:txBody>
                  <a:tcPr marL="53035" marR="53035" marT="53035" marB="53035">
                    <a:lnL>
                      <a:noFill/>
                    </a:lnL>
                    <a:lnR>
                      <a:noFill/>
                    </a:lnR>
                    <a:lnT>
                      <a:noFill/>
                    </a:lnT>
                    <a:lnB>
                      <a:noFill/>
                    </a:lnB>
                    <a:noFill/>
                  </a:tcPr>
                </a:tc>
                <a:extLst>
                  <a:ext uri="{0D108BD9-81ED-4DB2-BD59-A6C34878D82A}">
                    <a16:rowId xmlns:a16="http://schemas.microsoft.com/office/drawing/2014/main" val="161923929"/>
                  </a:ext>
                </a:extLst>
              </a:tr>
            </a:tbl>
          </a:graphicData>
        </a:graphic>
      </p:graphicFrame>
    </p:spTree>
    <p:extLst>
      <p:ext uri="{BB962C8B-B14F-4D97-AF65-F5344CB8AC3E}">
        <p14:creationId xmlns:p14="http://schemas.microsoft.com/office/powerpoint/2010/main" val="30664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Fisk</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40000" y="1805052"/>
            <a:ext cx="6688800" cy="3790951"/>
          </a:xfrm>
        </p:spPr>
        <p:txBody>
          <a:bodyPr/>
          <a:lstStyle/>
          <a:p>
            <a:pPr marL="342900" indent="-342900">
              <a:buFont typeface="Courier New" panose="02070309020205020404" pitchFamily="49" charset="0"/>
              <a:buChar char="o"/>
            </a:pPr>
            <a:r>
              <a:rPr lang="da-DK" b="1" dirty="0"/>
              <a:t>De officielle anbefalinger</a:t>
            </a:r>
            <a:br>
              <a:rPr lang="da-DK" dirty="0"/>
            </a:br>
            <a:r>
              <a:rPr lang="da-DK" dirty="0"/>
              <a:t>	</a:t>
            </a:r>
            <a:r>
              <a:rPr lang="da-DK" sz="2000" i="1" dirty="0">
                <a:latin typeface="+mn-lt"/>
              </a:rPr>
              <a:t>Spis 300-450 g fisk om ugen</a:t>
            </a:r>
          </a:p>
          <a:p>
            <a:endParaRPr lang="da-DK" i="1" dirty="0"/>
          </a:p>
          <a:p>
            <a:pPr marL="342900" indent="-342900">
              <a:buFont typeface="Courier New" panose="02070309020205020404" pitchFamily="49" charset="0"/>
              <a:buChar char="o"/>
            </a:pPr>
            <a:r>
              <a:rPr lang="da-DK" b="1" dirty="0"/>
              <a:t>Hvorfor skal vi spise fisk?</a:t>
            </a:r>
            <a:br>
              <a:rPr lang="da-DK" b="1" dirty="0"/>
            </a:br>
            <a:endParaRPr lang="da-DK" b="1" dirty="0"/>
          </a:p>
          <a:p>
            <a:pPr marL="342900" indent="-342900">
              <a:buFont typeface="Courier New" panose="02070309020205020404" pitchFamily="49" charset="0"/>
              <a:buChar char="o"/>
            </a:pPr>
            <a:r>
              <a:rPr lang="da-DK" b="1" dirty="0"/>
              <a:t>Hvordan?  </a:t>
            </a:r>
          </a:p>
          <a:p>
            <a:pPr>
              <a:buNone/>
            </a:pPr>
            <a:r>
              <a:rPr lang="da-DK" i="1" dirty="0"/>
              <a:t>	</a:t>
            </a:r>
            <a:r>
              <a:rPr lang="da-DK" sz="2000" i="1" dirty="0">
                <a:latin typeface="+mn-lt"/>
              </a:rPr>
              <a:t>Spis fisk 2 gange om uge</a:t>
            </a:r>
          </a:p>
          <a:p>
            <a:pPr>
              <a:buNone/>
            </a:pPr>
            <a:r>
              <a:rPr lang="da-DK" sz="2000" i="1" dirty="0">
                <a:latin typeface="+mn-lt"/>
              </a:rPr>
              <a:t>	Erstat kødpålæg med fiskepålæg </a:t>
            </a:r>
          </a:p>
          <a:p>
            <a:pPr>
              <a:buNone/>
            </a:pPr>
            <a:r>
              <a:rPr lang="da-DK" sz="2000" i="1" dirty="0">
                <a:latin typeface="+mn-lt"/>
              </a:rPr>
              <a:t>	Spis gerne fisk fra frost</a:t>
            </a:r>
          </a:p>
          <a:p>
            <a:pPr>
              <a:buNone/>
            </a:pPr>
            <a:r>
              <a:rPr lang="da-DK" sz="2000" i="1" dirty="0">
                <a:latin typeface="+mn-lt"/>
              </a:rPr>
              <a:t>	Hav altid fiskekonserves i huset</a:t>
            </a:r>
          </a:p>
          <a:p>
            <a:br>
              <a:rPr lang="da-DK" dirty="0"/>
            </a:br>
            <a:r>
              <a:rPr lang="da-DK" dirty="0"/>
              <a:t>	</a:t>
            </a:r>
          </a:p>
        </p:txBody>
      </p:sp>
      <p:pic>
        <p:nvPicPr>
          <p:cNvPr id="3074" name="Picture 2" descr="Fresh salmon steak with a variety of seafood and herbs.  fish stock pictures, royalty-free photos &amp; images">
            <a:extLst>
              <a:ext uri="{FF2B5EF4-FFF2-40B4-BE49-F238E27FC236}">
                <a16:creationId xmlns:a16="http://schemas.microsoft.com/office/drawing/2014/main" id="{3E4D2B77-2595-4783-B60D-40C0CC17F5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4887244" y="11430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0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a:xfrm>
            <a:off x="540000" y="457806"/>
            <a:ext cx="11113200" cy="1258638"/>
          </a:xfrm>
        </p:spPr>
        <p:txBody>
          <a:bodyPr/>
          <a:lstStyle/>
          <a:p>
            <a:r>
              <a:rPr lang="da-DK" b="0" dirty="0"/>
              <a:t>Frugt og grønt </a:t>
            </a:r>
          </a:p>
        </p:txBody>
      </p:sp>
      <p:sp>
        <p:nvSpPr>
          <p:cNvPr id="7" name="Text Placeholder 5">
            <a:extLst>
              <a:ext uri="{FF2B5EF4-FFF2-40B4-BE49-F238E27FC236}">
                <a16:creationId xmlns:a16="http://schemas.microsoft.com/office/drawing/2014/main" id="{BC1F92A4-9644-4F57-85E0-9F5178C75228}"/>
              </a:ext>
            </a:extLst>
          </p:cNvPr>
          <p:cNvSpPr>
            <a:spLocks noGrp="1"/>
          </p:cNvSpPr>
          <p:nvPr>
            <p:ph type="body" sz="quarter" idx="13"/>
          </p:nvPr>
        </p:nvSpPr>
        <p:spPr>
          <a:xfrm>
            <a:off x="538799" y="1563776"/>
            <a:ext cx="7211115" cy="4314510"/>
          </a:xfrm>
        </p:spPr>
        <p:txBody>
          <a:bodyPr/>
          <a:lstStyle/>
          <a:p>
            <a:pPr marL="342900" indent="-342900">
              <a:buFont typeface="Courier New" panose="02070309020205020404" pitchFamily="49" charset="0"/>
              <a:buChar char="o"/>
            </a:pPr>
            <a:r>
              <a:rPr lang="da-DK" b="1" dirty="0"/>
              <a:t>De officielle kostråd</a:t>
            </a:r>
            <a:br>
              <a:rPr lang="da-DK" dirty="0"/>
            </a:br>
            <a:r>
              <a:rPr lang="da-DK" dirty="0"/>
              <a:t>	</a:t>
            </a:r>
            <a:r>
              <a:rPr lang="da-DK" sz="2000" i="1" dirty="0">
                <a:latin typeface="+mn-lt"/>
              </a:rPr>
              <a:t>Spis flere grøntsager og frugter </a:t>
            </a:r>
          </a:p>
          <a:p>
            <a:pPr lvl="4">
              <a:buNone/>
            </a:pPr>
            <a:r>
              <a:rPr lang="da-DK" i="1" dirty="0"/>
              <a:t>	Spis 500-800 g dagligt</a:t>
            </a:r>
            <a:endParaRPr lang="da-DK" i="1" dirty="0">
              <a:latin typeface="+mn-lt"/>
            </a:endParaRPr>
          </a:p>
          <a:p>
            <a:endParaRPr lang="da-DK" i="1" dirty="0"/>
          </a:p>
          <a:p>
            <a:pPr marL="342900" indent="-342900">
              <a:buFont typeface="Courier New" panose="02070309020205020404" pitchFamily="49" charset="0"/>
              <a:buChar char="o"/>
            </a:pPr>
            <a:r>
              <a:rPr lang="da-DK" b="1" dirty="0"/>
              <a:t>Hvorfor skal vi spise frugt og grønt?</a:t>
            </a:r>
            <a:br>
              <a:rPr lang="da-DK" b="1" dirty="0"/>
            </a:br>
            <a:endParaRPr lang="da-DK" b="1" dirty="0"/>
          </a:p>
          <a:p>
            <a:pPr marL="342900" indent="-342900">
              <a:buFont typeface="Courier New" panose="02070309020205020404" pitchFamily="49" charset="0"/>
              <a:buChar char="o"/>
            </a:pPr>
            <a:r>
              <a:rPr lang="da-DK" b="1" dirty="0"/>
              <a:t>Hvordan?</a:t>
            </a:r>
          </a:p>
          <a:p>
            <a:pPr>
              <a:buNone/>
            </a:pPr>
            <a:r>
              <a:rPr lang="da-DK" sz="2000" dirty="0">
                <a:latin typeface="+mn-lt"/>
              </a:rPr>
              <a:t>	Hav snackgrønt klargjort</a:t>
            </a:r>
            <a:r>
              <a:rPr lang="da-DK" sz="2000" i="1" dirty="0">
                <a:latin typeface="+mn-lt"/>
              </a:rPr>
              <a:t> i køleskabet</a:t>
            </a:r>
          </a:p>
          <a:p>
            <a:pPr>
              <a:buNone/>
            </a:pPr>
            <a:r>
              <a:rPr lang="da-DK" sz="2000" i="1" dirty="0">
                <a:latin typeface="+mn-lt"/>
              </a:rPr>
              <a:t>	Tag frugt med på farten</a:t>
            </a:r>
          </a:p>
          <a:p>
            <a:pPr>
              <a:buNone/>
            </a:pPr>
            <a:r>
              <a:rPr lang="da-DK" sz="2000" i="1" dirty="0">
                <a:latin typeface="+mn-lt"/>
              </a:rPr>
              <a:t>	Lad frugtskålen står fremme på bordet </a:t>
            </a:r>
            <a:br>
              <a:rPr lang="da-DK" sz="2000" i="1" dirty="0">
                <a:latin typeface="+mn-lt"/>
              </a:rPr>
            </a:br>
            <a:r>
              <a:rPr lang="da-DK" sz="2000" i="1" dirty="0">
                <a:latin typeface="+mn-lt"/>
              </a:rPr>
              <a:t>	Sæt frugt og grønt, hvor der før stod slik</a:t>
            </a:r>
          </a:p>
          <a:p>
            <a:pPr marL="342900" indent="-342900">
              <a:buFont typeface="Courier New" panose="02070309020205020404" pitchFamily="49" charset="0"/>
              <a:buChar char="o"/>
            </a:pPr>
            <a:endParaRPr lang="da-DK" b="1" dirty="0"/>
          </a:p>
        </p:txBody>
      </p:sp>
      <p:pic>
        <p:nvPicPr>
          <p:cNvPr id="8"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1D0F8D1A-3D5C-4CF9-99A5-8924708AE5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2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b="0" dirty="0"/>
              <a:t>Fuldkorn</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b="1" dirty="0"/>
              <a:t>De officielle anbefalinger  </a:t>
            </a:r>
            <a:br>
              <a:rPr lang="da-DK" dirty="0"/>
            </a:br>
            <a:endParaRPr lang="da-DK" sz="2000" i="1" dirty="0"/>
          </a:p>
          <a:p>
            <a:pPr lvl="8">
              <a:buNone/>
            </a:pPr>
            <a:r>
              <a:rPr lang="da-DK" sz="2000" i="1" dirty="0"/>
              <a:t>	Spis mad med fuldkorn</a:t>
            </a:r>
          </a:p>
          <a:p>
            <a:pPr>
              <a:buNone/>
            </a:pPr>
            <a:r>
              <a:rPr lang="da-DK" sz="2000" i="1">
                <a:latin typeface="+mn-lt"/>
              </a:rPr>
              <a:t>	90 </a:t>
            </a:r>
            <a:r>
              <a:rPr lang="da-DK" sz="2000" i="1" dirty="0">
                <a:latin typeface="+mn-lt"/>
              </a:rPr>
              <a:t>g fuldkorn om dagen</a:t>
            </a:r>
            <a:br>
              <a:rPr lang="da-DK" sz="2000" i="1" dirty="0">
                <a:latin typeface="+mn-lt"/>
              </a:rPr>
            </a:br>
            <a:endParaRPr lang="da-DK" sz="2000" i="1" dirty="0">
              <a:latin typeface="+mn-lt"/>
            </a:endParaRPr>
          </a:p>
          <a:p>
            <a:pPr marL="342900" indent="-342900">
              <a:buFont typeface="Courier New" panose="02070309020205020404" pitchFamily="49" charset="0"/>
              <a:buChar char="o"/>
            </a:pPr>
            <a:r>
              <a:rPr lang="da-DK" b="1" dirty="0"/>
              <a:t>Hvad er fuldkorn?</a:t>
            </a:r>
          </a:p>
          <a:p>
            <a:pPr lvl="8">
              <a:buNone/>
            </a:pPr>
            <a:endParaRPr lang="da-DK" dirty="0"/>
          </a:p>
          <a:p>
            <a:pPr marL="342900" indent="-342900">
              <a:buFont typeface="Courier New" panose="02070309020205020404" pitchFamily="49" charset="0"/>
              <a:buChar char="o"/>
            </a:pPr>
            <a:r>
              <a:rPr lang="da-DK" b="1" dirty="0"/>
              <a:t>Hvorfor?</a:t>
            </a:r>
          </a:p>
        </p:txBody>
      </p:sp>
      <p:graphicFrame>
        <p:nvGraphicFramePr>
          <p:cNvPr id="9" name="Tabel 9">
            <a:extLst>
              <a:ext uri="{FF2B5EF4-FFF2-40B4-BE49-F238E27FC236}">
                <a16:creationId xmlns:a16="http://schemas.microsoft.com/office/drawing/2014/main" id="{EA98ED90-FAD2-4637-A23B-7AAEBD7543DD}"/>
              </a:ext>
            </a:extLst>
          </p:cNvPr>
          <p:cNvGraphicFramePr>
            <a:graphicFrameLocks noGrp="1"/>
          </p:cNvGraphicFramePr>
          <p:nvPr>
            <p:extLst>
              <p:ext uri="{D42A27DB-BD31-4B8C-83A1-F6EECF244321}">
                <p14:modId xmlns:p14="http://schemas.microsoft.com/office/powerpoint/2010/main" val="1982156857"/>
              </p:ext>
            </p:extLst>
          </p:nvPr>
        </p:nvGraphicFramePr>
        <p:xfrm>
          <a:off x="5208804" y="1452245"/>
          <a:ext cx="4888267" cy="4145280"/>
        </p:xfrm>
        <a:graphic>
          <a:graphicData uri="http://schemas.openxmlformats.org/drawingml/2006/table">
            <a:tbl>
              <a:tblPr firstRow="1" bandRow="1">
                <a:tableStyleId>{17292A2E-F333-43FB-9621-5CBBE7FDCDCB}</a:tableStyleId>
              </a:tblPr>
              <a:tblGrid>
                <a:gridCol w="2414016">
                  <a:extLst>
                    <a:ext uri="{9D8B030D-6E8A-4147-A177-3AD203B41FA5}">
                      <a16:colId xmlns:a16="http://schemas.microsoft.com/office/drawing/2014/main" val="1746828933"/>
                    </a:ext>
                  </a:extLst>
                </a:gridCol>
                <a:gridCol w="2474251">
                  <a:extLst>
                    <a:ext uri="{9D8B030D-6E8A-4147-A177-3AD203B41FA5}">
                      <a16:colId xmlns:a16="http://schemas.microsoft.com/office/drawing/2014/main" val="2854229857"/>
                    </a:ext>
                  </a:extLst>
                </a:gridCol>
              </a:tblGrid>
              <a:tr h="246635">
                <a:tc gridSpan="2">
                  <a:txBody>
                    <a:bodyPr/>
                    <a:lstStyle/>
                    <a:p>
                      <a:pPr algn="ctr"/>
                      <a:r>
                        <a:rPr lang="da-DK" sz="2000" dirty="0"/>
                        <a:t>Hvad er fuldkorn og ikke fuldkorn?</a:t>
                      </a:r>
                    </a:p>
                  </a:txBody>
                  <a:tcPr/>
                </a:tc>
                <a:tc hMerge="1">
                  <a:txBody>
                    <a:bodyPr/>
                    <a:lstStyle/>
                    <a:p>
                      <a:endParaRPr lang="da-DK" dirty="0"/>
                    </a:p>
                  </a:txBody>
                  <a:tcPr/>
                </a:tc>
                <a:extLst>
                  <a:ext uri="{0D108BD9-81ED-4DB2-BD59-A6C34878D82A}">
                    <a16:rowId xmlns:a16="http://schemas.microsoft.com/office/drawing/2014/main" val="767305589"/>
                  </a:ext>
                </a:extLst>
              </a:tr>
              <a:tr h="370840">
                <a:tc>
                  <a:txBody>
                    <a:bodyPr/>
                    <a:lstStyle/>
                    <a:p>
                      <a:pPr marL="285750" indent="-285750">
                        <a:lnSpc>
                          <a:spcPct val="150000"/>
                        </a:lnSpc>
                        <a:buFont typeface="Wingdings" panose="05000000000000000000" pitchFamily="2" charset="2"/>
                        <a:buChar char="ü"/>
                      </a:pPr>
                      <a:r>
                        <a:rPr lang="da-DK" dirty="0">
                          <a:solidFill>
                            <a:schemeClr val="bg1"/>
                          </a:solidFill>
                        </a:rPr>
                        <a:t>Hvede </a:t>
                      </a:r>
                    </a:p>
                    <a:p>
                      <a:pPr marL="285750" indent="-285750">
                        <a:lnSpc>
                          <a:spcPct val="150000"/>
                        </a:lnSpc>
                        <a:buFont typeface="Wingdings" panose="05000000000000000000" pitchFamily="2" charset="2"/>
                        <a:buChar char="ü"/>
                      </a:pPr>
                      <a:r>
                        <a:rPr lang="da-DK" dirty="0">
                          <a:solidFill>
                            <a:schemeClr val="bg1"/>
                          </a:solidFill>
                        </a:rPr>
                        <a:t>Spelt</a:t>
                      </a:r>
                    </a:p>
                    <a:p>
                      <a:pPr marL="285750" indent="-285750">
                        <a:lnSpc>
                          <a:spcPct val="150000"/>
                        </a:lnSpc>
                        <a:buFont typeface="Wingdings" panose="05000000000000000000" pitchFamily="2" charset="2"/>
                        <a:buChar char="ü"/>
                      </a:pPr>
                      <a:r>
                        <a:rPr lang="da-DK" dirty="0">
                          <a:solidFill>
                            <a:schemeClr val="bg1"/>
                          </a:solidFill>
                        </a:rPr>
                        <a:t>Byg</a:t>
                      </a:r>
                    </a:p>
                    <a:p>
                      <a:pPr marL="285750" indent="-285750">
                        <a:lnSpc>
                          <a:spcPct val="150000"/>
                        </a:lnSpc>
                        <a:buFont typeface="Wingdings" panose="05000000000000000000" pitchFamily="2" charset="2"/>
                        <a:buChar char="ü"/>
                      </a:pPr>
                      <a:r>
                        <a:rPr lang="da-DK" dirty="0">
                          <a:solidFill>
                            <a:schemeClr val="bg1"/>
                          </a:solidFill>
                        </a:rPr>
                        <a:t>Rug</a:t>
                      </a:r>
                    </a:p>
                    <a:p>
                      <a:pPr marL="285750" indent="-285750">
                        <a:lnSpc>
                          <a:spcPct val="150000"/>
                        </a:lnSpc>
                        <a:buFont typeface="Wingdings" panose="05000000000000000000" pitchFamily="2" charset="2"/>
                        <a:buChar char="ü"/>
                      </a:pPr>
                      <a:r>
                        <a:rPr lang="da-DK" dirty="0">
                          <a:solidFill>
                            <a:schemeClr val="bg1"/>
                          </a:solidFill>
                        </a:rPr>
                        <a:t>Havre</a:t>
                      </a:r>
                    </a:p>
                    <a:p>
                      <a:pPr marL="285750" indent="-285750">
                        <a:lnSpc>
                          <a:spcPct val="150000"/>
                        </a:lnSpc>
                        <a:buFont typeface="Wingdings" panose="05000000000000000000" pitchFamily="2" charset="2"/>
                        <a:buChar char="ü"/>
                      </a:pPr>
                      <a:r>
                        <a:rPr lang="da-DK" dirty="0">
                          <a:solidFill>
                            <a:schemeClr val="bg1"/>
                          </a:solidFill>
                        </a:rPr>
                        <a:t>Ris (Brune og røde)</a:t>
                      </a:r>
                    </a:p>
                    <a:p>
                      <a:pPr marL="285750" indent="-285750">
                        <a:lnSpc>
                          <a:spcPct val="150000"/>
                        </a:lnSpc>
                        <a:buFont typeface="Wingdings" panose="05000000000000000000" pitchFamily="2" charset="2"/>
                        <a:buChar char="ü"/>
                      </a:pPr>
                      <a:r>
                        <a:rPr lang="da-DK" dirty="0">
                          <a:solidFill>
                            <a:schemeClr val="bg1"/>
                          </a:solidFill>
                        </a:rPr>
                        <a:t>Hirse</a:t>
                      </a:r>
                    </a:p>
                    <a:p>
                      <a:pPr marL="285750" indent="-285750">
                        <a:lnSpc>
                          <a:spcPct val="150000"/>
                        </a:lnSpc>
                        <a:buFont typeface="Wingdings" panose="05000000000000000000" pitchFamily="2" charset="2"/>
                        <a:buChar char="ü"/>
                      </a:pPr>
                      <a:r>
                        <a:rPr lang="da-DK" dirty="0">
                          <a:solidFill>
                            <a:schemeClr val="bg1"/>
                          </a:solidFill>
                        </a:rPr>
                        <a:t>Majs (tørret)</a:t>
                      </a:r>
                    </a:p>
                    <a:p>
                      <a:pPr marL="285750" indent="-285750">
                        <a:lnSpc>
                          <a:spcPct val="150000"/>
                        </a:lnSpc>
                        <a:buFont typeface="Wingdings" panose="05000000000000000000" pitchFamily="2" charset="2"/>
                        <a:buChar char="ü"/>
                      </a:pPr>
                      <a:r>
                        <a:rPr lang="da-DK" dirty="0">
                          <a:solidFill>
                            <a:schemeClr val="bg1"/>
                          </a:solidFill>
                        </a:rPr>
                        <a:t>Durra/Sorghum</a:t>
                      </a:r>
                      <a:endParaRPr lang="da-DK" dirty="0">
                        <a:solidFill>
                          <a:schemeClr val="bg1"/>
                        </a:solidFill>
                        <a:latin typeface="+mj-lt"/>
                      </a:endParaRPr>
                    </a:p>
                  </a:txBody>
                  <a:tcPr/>
                </a:tc>
                <a:tc>
                  <a:txBody>
                    <a:bodyPr/>
                    <a:lstStyle/>
                    <a:p>
                      <a:pPr marL="457200" lvl="1" indent="0">
                        <a:lnSpc>
                          <a:spcPct val="150000"/>
                        </a:lnSpc>
                        <a:buFontTx/>
                        <a:buNone/>
                      </a:pPr>
                      <a:r>
                        <a:rPr lang="da-DK" dirty="0">
                          <a:solidFill>
                            <a:schemeClr val="bg1"/>
                          </a:solidFill>
                        </a:rPr>
                        <a:t>Græskarkerner</a:t>
                      </a:r>
                    </a:p>
                    <a:p>
                      <a:pPr marL="457200" lvl="1" indent="0">
                        <a:lnSpc>
                          <a:spcPct val="150000"/>
                        </a:lnSpc>
                        <a:buFontTx/>
                        <a:buNone/>
                      </a:pPr>
                      <a:r>
                        <a:rPr lang="da-DK" dirty="0">
                          <a:solidFill>
                            <a:schemeClr val="bg1"/>
                          </a:solidFill>
                        </a:rPr>
                        <a:t>Solsikkekerner</a:t>
                      </a:r>
                    </a:p>
                    <a:p>
                      <a:pPr marL="457200" lvl="1" indent="0">
                        <a:lnSpc>
                          <a:spcPct val="150000"/>
                        </a:lnSpc>
                        <a:buFontTx/>
                        <a:buNone/>
                      </a:pPr>
                      <a:r>
                        <a:rPr lang="da-DK" dirty="0">
                          <a:solidFill>
                            <a:schemeClr val="bg1"/>
                          </a:solidFill>
                        </a:rPr>
                        <a:t>Sesamfrø</a:t>
                      </a:r>
                    </a:p>
                    <a:p>
                      <a:pPr marL="457200" lvl="1" indent="0">
                        <a:lnSpc>
                          <a:spcPct val="150000"/>
                        </a:lnSpc>
                        <a:buFontTx/>
                        <a:buNone/>
                      </a:pPr>
                      <a:r>
                        <a:rPr lang="da-DK" dirty="0">
                          <a:solidFill>
                            <a:schemeClr val="bg1"/>
                          </a:solidFill>
                        </a:rPr>
                        <a:t>Vilde ris</a:t>
                      </a:r>
                    </a:p>
                    <a:p>
                      <a:pPr marL="457200" lvl="1" indent="0">
                        <a:lnSpc>
                          <a:spcPct val="150000"/>
                        </a:lnSpc>
                        <a:buFontTx/>
                        <a:buNone/>
                      </a:pPr>
                      <a:r>
                        <a:rPr lang="da-DK" dirty="0">
                          <a:solidFill>
                            <a:schemeClr val="bg1"/>
                          </a:solidFill>
                        </a:rPr>
                        <a:t>Boghvede</a:t>
                      </a:r>
                    </a:p>
                    <a:p>
                      <a:pPr marL="457200" lvl="1" indent="0">
                        <a:lnSpc>
                          <a:spcPct val="150000"/>
                        </a:lnSpc>
                        <a:buFontTx/>
                        <a:buNone/>
                      </a:pPr>
                      <a:r>
                        <a:rPr lang="da-DK" dirty="0">
                          <a:solidFill>
                            <a:schemeClr val="bg1"/>
                          </a:solidFill>
                        </a:rPr>
                        <a:t>Quinoa</a:t>
                      </a:r>
                      <a:endParaRPr lang="da-DK" dirty="0">
                        <a:solidFill>
                          <a:schemeClr val="bg1"/>
                        </a:solidFill>
                        <a:latin typeface="+mj-lt"/>
                      </a:endParaRPr>
                    </a:p>
                  </a:txBody>
                  <a:tcPr/>
                </a:tc>
                <a:extLst>
                  <a:ext uri="{0D108BD9-81ED-4DB2-BD59-A6C34878D82A}">
                    <a16:rowId xmlns:a16="http://schemas.microsoft.com/office/drawing/2014/main" val="1040796559"/>
                  </a:ext>
                </a:extLst>
              </a:tr>
            </a:tbl>
          </a:graphicData>
        </a:graphic>
      </p:graphicFrame>
      <p:pic>
        <p:nvPicPr>
          <p:cNvPr id="11" name="Grafik 10" descr="Badge Kryds kontur">
            <a:extLst>
              <a:ext uri="{FF2B5EF4-FFF2-40B4-BE49-F238E27FC236}">
                <a16:creationId xmlns:a16="http://schemas.microsoft.com/office/drawing/2014/main" id="{C65084EA-BC32-426E-821C-9ACFB8CF1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1940252"/>
            <a:ext cx="333049" cy="333049"/>
          </a:xfrm>
          <a:prstGeom prst="rect">
            <a:avLst/>
          </a:prstGeom>
        </p:spPr>
      </p:pic>
      <p:pic>
        <p:nvPicPr>
          <p:cNvPr id="12" name="Grafik 11" descr="Badge Kryds kontur">
            <a:extLst>
              <a:ext uri="{FF2B5EF4-FFF2-40B4-BE49-F238E27FC236}">
                <a16:creationId xmlns:a16="http://schemas.microsoft.com/office/drawing/2014/main" id="{BBA3FB49-D4E8-4458-90C8-702058460A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357038"/>
            <a:ext cx="333049" cy="333049"/>
          </a:xfrm>
          <a:prstGeom prst="rect">
            <a:avLst/>
          </a:prstGeom>
        </p:spPr>
      </p:pic>
      <p:pic>
        <p:nvPicPr>
          <p:cNvPr id="13" name="Grafik 12" descr="Badge Kryds kontur">
            <a:extLst>
              <a:ext uri="{FF2B5EF4-FFF2-40B4-BE49-F238E27FC236}">
                <a16:creationId xmlns:a16="http://schemas.microsoft.com/office/drawing/2014/main" id="{CEB81DF1-20E8-4D66-B067-84A9FE569D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2774437"/>
            <a:ext cx="333049" cy="333049"/>
          </a:xfrm>
          <a:prstGeom prst="rect">
            <a:avLst/>
          </a:prstGeom>
        </p:spPr>
      </p:pic>
      <p:pic>
        <p:nvPicPr>
          <p:cNvPr id="14" name="Grafik 13" descr="Badge Kryds kontur">
            <a:extLst>
              <a:ext uri="{FF2B5EF4-FFF2-40B4-BE49-F238E27FC236}">
                <a16:creationId xmlns:a16="http://schemas.microsoft.com/office/drawing/2014/main" id="{1D30A324-D110-462A-83F9-20F020BF0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7" y="3191836"/>
            <a:ext cx="333049" cy="333049"/>
          </a:xfrm>
          <a:prstGeom prst="rect">
            <a:avLst/>
          </a:prstGeom>
        </p:spPr>
      </p:pic>
      <p:pic>
        <p:nvPicPr>
          <p:cNvPr id="15" name="Grafik 14" descr="Badge Kryds kontur">
            <a:extLst>
              <a:ext uri="{FF2B5EF4-FFF2-40B4-BE49-F238E27FC236}">
                <a16:creationId xmlns:a16="http://schemas.microsoft.com/office/drawing/2014/main" id="{DAA97ED9-5CBF-41F3-8840-541E8FB8D7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3609235"/>
            <a:ext cx="333049" cy="333049"/>
          </a:xfrm>
          <a:prstGeom prst="rect">
            <a:avLst/>
          </a:prstGeom>
        </p:spPr>
      </p:pic>
      <p:pic>
        <p:nvPicPr>
          <p:cNvPr id="16" name="Grafik 15" descr="Badge Kryds kontur">
            <a:extLst>
              <a:ext uri="{FF2B5EF4-FFF2-40B4-BE49-F238E27FC236}">
                <a16:creationId xmlns:a16="http://schemas.microsoft.com/office/drawing/2014/main" id="{0E2E8F09-AB37-49AD-8769-DB05F4CBA9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68848" y="4020552"/>
            <a:ext cx="333049" cy="333049"/>
          </a:xfrm>
          <a:prstGeom prst="rect">
            <a:avLst/>
          </a:prstGeom>
        </p:spPr>
      </p:pic>
      <p:pic>
        <p:nvPicPr>
          <p:cNvPr id="7172" name="Picture 4" descr="Grain and cereal composition  wheat stock pictures, royalty-free photos &amp; images">
            <a:extLst>
              <a:ext uri="{FF2B5EF4-FFF2-40B4-BE49-F238E27FC236}">
                <a16:creationId xmlns:a16="http://schemas.microsoft.com/office/drawing/2014/main" id="{EB5F2D67-5E59-402F-8E70-670477D9C2A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89216" y1="62092" x2="89869" y2="49455"/>
                        <a14:foregroundMark x1="89869" y1="49455" x2="88725" y2="49237"/>
                        <a14:foregroundMark x1="87255" y1="32026" x2="86438" y2="34858"/>
                        <a14:foregroundMark x1="21569" y1="58824" x2="19056" y2="58986"/>
                        <a14:foregroundMark x1="20676" y1="67259" x2="26307" y2="64706"/>
                        <a14:foregroundMark x1="26307" y1="64706" x2="27614" y2="62963"/>
                        <a14:foregroundMark x1="19281" y1="65359" x2="24183" y2="69935"/>
                        <a14:foregroundMark x1="18791" y1="63617" x2="19118" y2="59477"/>
                        <a14:foregroundMark x1="25980" y1="55773" x2="18464" y2="60784"/>
                        <a14:foregroundMark x1="18464" y1="60784" x2="17974" y2="64488"/>
                        <a14:foregroundMark x1="18464" y1="64706" x2="25000" y2="70153"/>
                        <a14:foregroundMark x1="22059" y1="57516" x2="25980" y2="55120"/>
                        <a14:foregroundMark x1="34804" y1="67320" x2="43301" y2="73420"/>
                        <a14:foregroundMark x1="43301" y1="73420" x2="49510" y2="69499"/>
                        <a14:foregroundMark x1="32190" y1="71460" x2="41667" y2="75163"/>
                        <a14:foregroundMark x1="41667" y1="75163" x2="45915" y2="71678"/>
                        <a14:foregroundMark x1="43464" y1="73856" x2="34804" y2="75381"/>
                        <a14:foregroundMark x1="34150" y1="76471" x2="41013" y2="76035"/>
                        <a14:foregroundMark x1="30882" y1="72113" x2="35131" y2="75817"/>
                        <a14:backgroundMark x1="17759" y1="65453" x2="16923" y2="64244"/>
                        <a14:backgroundMark x1="17412" y1="60540" x2="17728" y2="59698"/>
                        <a14:backgroundMark x1="14041" y1="63573" x2="11601" y2="66667"/>
                        <a14:backgroundMark x1="17436" y1="59267" x2="16585" y2="60347"/>
                        <a14:backgroundMark x1="11601" y1="66667" x2="11275" y2="66885"/>
                        <a14:backgroundMark x1="16911" y1="69803" x2="17647" y2="73420"/>
                        <a14:backgroundMark x1="15722" y1="63964" x2="16431" y2="67449"/>
                        <a14:backgroundMark x1="14542" y1="58170" x2="14906" y2="59956"/>
                        <a14:backgroundMark x1="48258" y1="72860" x2="51634" y2="74292"/>
                        <a14:backgroundMark x1="70752" y1="69935" x2="78758" y2="71678"/>
                        <a14:backgroundMark x1="84477" y1="64924" x2="84804" y2="65142"/>
                      </a14:backgroundRemoval>
                    </a14:imgEffect>
                  </a14:imgLayer>
                </a14:imgProps>
              </a:ext>
              <a:ext uri="{28A0092B-C50C-407E-A947-70E740481C1C}">
                <a14:useLocalDpi xmlns:a14="http://schemas.microsoft.com/office/drawing/2010/main"/>
              </a:ext>
            </a:extLst>
          </a:blip>
          <a:srcRect/>
          <a:stretch>
            <a:fillRect/>
          </a:stretch>
        </p:blipFill>
        <p:spPr bwMode="auto">
          <a:xfrm>
            <a:off x="6858638" y="3524885"/>
            <a:ext cx="5333362" cy="400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24775"/>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illedobjekt" ma:contentTypeID="0x0101009148F5A04DDD49CBA7127AADA5FB792B00AADE34325A8B49CDA8BB4DB53328F21400EBB91CCF56F53F4199C0CB31FF3DB0FF" ma:contentTypeVersion="7" ma:contentTypeDescription="Overfør et billede." ma:contentTypeScope="" ma:versionID="f417278a762e9aca9f6705fb12475db9">
  <xsd:schema xmlns:xsd="http://www.w3.org/2001/XMLSchema" xmlns:xs="http://www.w3.org/2001/XMLSchema" xmlns:p="http://schemas.microsoft.com/office/2006/metadata/properties" xmlns:ns1="http://schemas.microsoft.com/sharepoint/v3" xmlns:ns2="20F77EE4-759D-4D49-8960-ACEED035F87C" xmlns:ns3="http://schemas.microsoft.com/sharepoint/v3/fields" xmlns:ns4="20f77ee4-759d-4d49-8960-aceed035f87c" targetNamespace="http://schemas.microsoft.com/office/2006/metadata/properties" ma:root="true" ma:fieldsID="551527351fb2fdfece2ff66675ec5702" ns1:_="" ns2:_="" ns3:_="" ns4:_="">
    <xsd:import namespace="http://schemas.microsoft.com/sharepoint/v3"/>
    <xsd:import namespace="20F77EE4-759D-4D49-8960-ACEED035F87C"/>
    <xsd:import namespace="http://schemas.microsoft.com/sharepoint/v3/fields"/>
    <xsd:import namespace="20f77ee4-759d-4d49-8960-aceed035f87c"/>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MediaServiceMetadata" minOccurs="0"/>
                <xsd:element ref="ns4:MediaServiceFastMetadata" minOccurs="0"/>
                <xsd:element ref="ns4:MediaServiceDateTaken" minOccurs="0"/>
                <xsd:element ref="ns4:MediaServiceAutoTags" minOccurs="0"/>
                <xsd:element ref="ns4:Sortering"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sti" ma:hidden="true" ma:list="Docs" ma:internalName="FileRef" ma:readOnly="true" ma:showField="FullUrl">
      <xsd:simpleType>
        <xsd:restriction base="dms:Lookup"/>
      </xsd:simpleType>
    </xsd:element>
    <xsd:element name="File_x0020_Type" ma:index="9" nillable="true" ma:displayName="Filtype" ma:hidden="true" ma:internalName="File_x0020_Type" ma:readOnly="true">
      <xsd:simpleType>
        <xsd:restriction base="dms:Text"/>
      </xsd:simpleType>
    </xsd:element>
    <xsd:element name="HTML_x0020_File_x0020_Type" ma:index="10" nillable="true" ma:displayName="HTML-filtype" ma:hidden="true" ma:internalName="HTML_x0020_File_x0020_Type" ma:readOnly="true">
      <xsd:simpleType>
        <xsd:restriction base="dms:Text"/>
      </xsd:simpleType>
    </xsd:element>
    <xsd:element name="FSObjType" ma:index="11" nillable="true" ma:displayName="Elementtype" ma:hidden="true" ma:list="Docs" ma:internalName="FSObjType" ma:readOnly="true" ma:showField="FSType">
      <xsd:simpleType>
        <xsd:restriction base="dms:Lookup"/>
      </xsd:simpleType>
    </xsd:element>
    <xsd:element name="PublishingStartDate" ma:index="27" nillable="true" ma:displayName="Startdato for planlægning" ma:description="" ma:hidden="true" ma:internalName="PublishingStartDate">
      <xsd:simpleType>
        <xsd:restriction base="dms:Unknown"/>
      </xsd:simpleType>
    </xsd:element>
    <xsd:element name="PublishingExpirationDate" ma:index="28" nillable="true" ma:displayName="Slutdato for planlæg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F77EE4-759D-4D49-8960-ACEED035F87C" elementFormDefault="qualified">
    <xsd:import namespace="http://schemas.microsoft.com/office/2006/documentManagement/types"/>
    <xsd:import namespace="http://schemas.microsoft.com/office/infopath/2007/PartnerControls"/>
    <xsd:element name="ThumbnailExists" ma:index="18" nillable="true" ma:displayName="Miniature findes" ma:default="FALSE" ma:hidden="true" ma:internalName="ThumbnailExists" ma:readOnly="true">
      <xsd:simpleType>
        <xsd:restriction base="dms:Boolean"/>
      </xsd:simpleType>
    </xsd:element>
    <xsd:element name="PreviewExists" ma:index="19" nillable="true" ma:displayName="Eksempel findes" ma:default="FALSE" ma:hidden="true" ma:internalName="PreviewExists" ma:readOnly="true">
      <xsd:simpleType>
        <xsd:restriction base="dms:Boolean"/>
      </xsd:simpleType>
    </xsd:element>
    <xsd:element name="ImageWidth" ma:index="20" nillable="true" ma:displayName="Bredde" ma:internalName="ImageWidth" ma:readOnly="true">
      <xsd:simpleType>
        <xsd:restriction base="dms:Unknown"/>
      </xsd:simpleType>
    </xsd:element>
    <xsd:element name="ImageHeight" ma:index="22" nillable="true" ma:displayName="Højde" ma:internalName="ImageHeight" ma:readOnly="true">
      <xsd:simpleType>
        <xsd:restriction base="dms:Unknown"/>
      </xsd:simpleType>
    </xsd:element>
    <xsd:element name="ImageCreateDate" ma:index="25" nillable="true" ma:displayName="Den dato, billedet blev taget"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f77ee4-759d-4d49-8960-aceed035f87c"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MediaServiceAutoTags" ma:internalName="MediaServiceAutoTags" ma:readOnly="true">
      <xsd:simpleType>
        <xsd:restriction base="dms:Text"/>
      </xsd:simpleType>
    </xsd:element>
    <xsd:element name="Sortering" ma:index="33" nillable="true" ma:displayName="Sortering" ma:internalName="Sortering">
      <xsd:simpleType>
        <xsd:restriction base="dms:Number"/>
      </xsd:simpleType>
    </xsd:element>
    <xsd:element name="MediaServiceOCR" ma:index="3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Forfatter"/>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ma:index="23" ma:displayName="Kommentarer"/>
        <xsd:element name="keywords" minOccurs="0" maxOccurs="1" type="xsd:string" ma:index="14"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20F77EE4-759D-4D49-8960-ACEED035F87C" xsi:nil="true"/>
    <PublishingExpirationDate xmlns="http://schemas.microsoft.com/sharepoint/v3" xsi:nil="true"/>
    <PublishingStartDate xmlns="http://schemas.microsoft.com/sharepoint/v3" xsi:nil="true"/>
    <wic_System_Copyright xmlns="http://schemas.microsoft.com/sharepoint/v3/fields" xsi:nil="true"/>
    <Sortering xmlns="20f77ee4-759d-4d49-8960-aceed035f87c" xsi:nil="true"/>
  </documentManagement>
</p:properties>
</file>

<file path=customXml/itemProps1.xml><?xml version="1.0" encoding="utf-8"?>
<ds:datastoreItem xmlns:ds="http://schemas.openxmlformats.org/officeDocument/2006/customXml" ds:itemID="{B6056803-2D5E-4DDC-8A41-ABFB4142D248}">
  <ds:schemaRefs>
    <ds:schemaRef ds:uri="http://schemas.microsoft.com/sharepoint/v3/contenttype/forms"/>
  </ds:schemaRefs>
</ds:datastoreItem>
</file>

<file path=customXml/itemProps2.xml><?xml version="1.0" encoding="utf-8"?>
<ds:datastoreItem xmlns:ds="http://schemas.openxmlformats.org/officeDocument/2006/customXml" ds:itemID="{75F418EE-6D7B-47E6-9B41-A8273C5F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F77EE4-759D-4D49-8960-ACEED035F87C"/>
    <ds:schemaRef ds:uri="http://schemas.microsoft.com/sharepoint/v3/fields"/>
    <ds:schemaRef ds:uri="20f77ee4-759d-4d49-8960-aceed035f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88D8B-B60A-4AB0-8228-361D94BD60F3}">
  <ds:schemaRefs>
    <ds:schemaRef ds:uri="http://schemas.microsoft.com/sharepoint/v3/fields"/>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20f77ee4-759d-4d49-8960-aceed035f87c"/>
    <ds:schemaRef ds:uri="http://schemas.microsoft.com/office/2006/documentManagement/types"/>
    <ds:schemaRef ds:uri="http://schemas.microsoft.com/office/2006/metadata/properties"/>
    <ds:schemaRef ds:uri="20F77EE4-759D-4D49-8960-ACEED035F87C"/>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Hjerteforeningen_PowerPoint_Skabelon-sept2021</Template>
  <TotalTime>10205</TotalTime>
  <Words>4671</Words>
  <Application>Microsoft Office PowerPoint</Application>
  <PresentationFormat>Widescreen</PresentationFormat>
  <Paragraphs>508</Paragraphs>
  <Slides>26</Slides>
  <Notes>26</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26</vt:i4>
      </vt:variant>
    </vt:vector>
  </HeadingPairs>
  <TitlesOfParts>
    <vt:vector size="35" baseType="lpstr">
      <vt:lpstr>var(--paragraph_font_family)</vt:lpstr>
      <vt:lpstr>Roboto Condensed</vt:lpstr>
      <vt:lpstr>Courier New</vt:lpstr>
      <vt:lpstr>Arial</vt:lpstr>
      <vt:lpstr>Roboto Light</vt:lpstr>
      <vt:lpstr>Poppins</vt:lpstr>
      <vt:lpstr>Times New Roman</vt:lpstr>
      <vt:lpstr>Wingdings</vt:lpstr>
      <vt:lpstr>Hjerteforeningen</vt:lpstr>
      <vt:lpstr>Kost og forhøjet kolesterol</vt:lpstr>
      <vt:lpstr>Forekomst </vt:lpstr>
      <vt:lpstr>Hjertesund kost – de 5 f’er</vt:lpstr>
      <vt:lpstr>Fedt fra planteriget</vt:lpstr>
      <vt:lpstr>Erstat mættet fedt med umættet fedt </vt:lpstr>
      <vt:lpstr>udskift mættet med umættet fedt</vt:lpstr>
      <vt:lpstr>Fisk</vt:lpstr>
      <vt:lpstr>Frugt og grønt </vt:lpstr>
      <vt:lpstr>Fuldkorn</vt:lpstr>
      <vt:lpstr>Udskift fiberfattig med fiberrigt</vt:lpstr>
      <vt:lpstr>Fuldkorn</vt:lpstr>
      <vt:lpstr>Drikkevarer</vt:lpstr>
      <vt:lpstr>Den søde tand</vt:lpstr>
      <vt:lpstr>Hvordan gør man så i praksis?</vt:lpstr>
      <vt:lpstr>Hjerteforeningens indkøbsguide</vt:lpstr>
      <vt:lpstr>Mærker du kan gå efter på Indkøbsturen</vt:lpstr>
      <vt:lpstr>Eksempel på en dagskost</vt:lpstr>
      <vt:lpstr>Fysisk aktivitet</vt:lpstr>
      <vt:lpstr>Fup og fakta om  kost og kolesterol</vt:lpstr>
      <vt:lpstr>Betydning af vægttab  for kolesteroltallet</vt:lpstr>
      <vt:lpstr>Den nyeste forskning</vt:lpstr>
      <vt:lpstr>Opsummering  </vt:lpstr>
      <vt:lpstr>PowerPoint-præsentation</vt:lpstr>
      <vt:lpstr>Kosttilskud</vt:lpstr>
      <vt:lpstr>Kosttilskud</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 og forhøjet kolesterol</dc:title>
  <dc:creator>Karoline Borch-Andersen</dc:creator>
  <cp:lastModifiedBy>Lotte Juul</cp:lastModifiedBy>
  <cp:revision>7</cp:revision>
  <dcterms:created xsi:type="dcterms:W3CDTF">2022-02-16T10:08:04Z</dcterms:created>
  <dcterms:modified xsi:type="dcterms:W3CDTF">2024-09-11T08:17:50Z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0x0101009148F5A04DDD49CBA7127AADA5FB792B00AADE34325A8B49CDA8BB4DB53328F21400EBB91CCF56F53F4199C0CB31FF3DB0FF</vt:lpwstr>
  </property>
</Properties>
</file>