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262" r:id="rId2"/>
    <p:sldId id="273" r:id="rId3"/>
    <p:sldId id="269" r:id="rId4"/>
    <p:sldId id="271" r:id="rId5"/>
    <p:sldId id="288" r:id="rId6"/>
    <p:sldId id="278" r:id="rId7"/>
    <p:sldId id="324" r:id="rId8"/>
    <p:sldId id="325" r:id="rId9"/>
    <p:sldId id="326" r:id="rId10"/>
    <p:sldId id="327" r:id="rId11"/>
    <p:sldId id="276" r:id="rId12"/>
    <p:sldId id="479" r:id="rId13"/>
    <p:sldId id="322" r:id="rId14"/>
    <p:sldId id="321" r:id="rId15"/>
    <p:sldId id="323" r:id="rId16"/>
    <p:sldId id="279" r:id="rId17"/>
    <p:sldId id="481" r:id="rId18"/>
    <p:sldId id="486" r:id="rId19"/>
    <p:sldId id="320" r:id="rId20"/>
    <p:sldId id="319" r:id="rId21"/>
    <p:sldId id="281" r:id="rId22"/>
    <p:sldId id="331" r:id="rId23"/>
    <p:sldId id="280" r:id="rId24"/>
    <p:sldId id="282" r:id="rId25"/>
    <p:sldId id="284" r:id="rId26"/>
    <p:sldId id="330" r:id="rId27"/>
    <p:sldId id="287" r:id="rId28"/>
    <p:sldId id="277" r:id="rId29"/>
    <p:sldId id="270" r:id="rId30"/>
    <p:sldId id="257" r:id="rId31"/>
  </p:sldIdLst>
  <p:sldSz cx="12192000" cy="6858000"/>
  <p:notesSz cx="6858000" cy="9144000"/>
  <p:embeddedFontLst>
    <p:embeddedFont>
      <p:font typeface="Avenir Next LT Pro" panose="020B0504020202020204" pitchFamily="34" charset="0"/>
      <p:regular r:id="rId34"/>
      <p:bold r:id="rId35"/>
      <p:italic r:id="rId36"/>
      <p:boldItalic r:id="rId37"/>
    </p:embeddedFont>
    <p:embeddedFont>
      <p:font typeface="Roboto Condensed" panose="02000000000000000000" pitchFamily="2" charset="0"/>
      <p:regular r:id="rId38"/>
      <p:bold r:id="rId39"/>
      <p:italic r:id="rId40"/>
      <p:boldItalic r:id="rId41"/>
    </p:embeddedFont>
    <p:embeddedFont>
      <p:font typeface="Roboto Light" panose="02000000000000000000" pitchFamily="2" charset="0"/>
      <p:regular r:id="rId42"/>
      <p:italic r:id="rId43"/>
    </p:embeddedFont>
    <p:embeddedFont>
      <p:font typeface="Segoe UI" panose="020B0502040204020203"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E77"/>
    <a:srgbClr val="657983"/>
    <a:srgbClr val="99AAB0"/>
    <a:srgbClr val="667F89"/>
    <a:srgbClr val="677081"/>
    <a:srgbClr val="A3B2B8"/>
    <a:srgbClr val="DBDBDD"/>
    <a:srgbClr val="CBCBCB"/>
    <a:srgbClr val="F7F7F9"/>
    <a:srgbClr val="424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C5707-330B-46C8-9491-A675F992E1AE}" v="1" dt="2024-09-11T08:22:17.61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6549" autoAdjust="0"/>
  </p:normalViewPr>
  <p:slideViewPr>
    <p:cSldViewPr snapToGrid="0" showGuides="1">
      <p:cViewPr varScale="1">
        <p:scale>
          <a:sx n="48" d="100"/>
          <a:sy n="48" d="100"/>
        </p:scale>
        <p:origin x="1176" y="4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506C5707-330B-46C8-9491-A675F992E1AE}"/>
    <pc:docChg chg="modSld">
      <pc:chgData name="Lotte Juul" userId="794d9b65-439c-4dfe-aeed-2e9e7b6ead94" providerId="ADAL" clId="{506C5707-330B-46C8-9491-A675F992E1AE}" dt="2024-09-11T08:23:02.836" v="9" actId="12"/>
      <pc:docMkLst>
        <pc:docMk/>
      </pc:docMkLst>
      <pc:sldChg chg="addSp modSp mod">
        <pc:chgData name="Lotte Juul" userId="794d9b65-439c-4dfe-aeed-2e9e7b6ead94" providerId="ADAL" clId="{506C5707-330B-46C8-9491-A675F992E1AE}" dt="2024-09-11T08:23:02.836" v="9" actId="12"/>
        <pc:sldMkLst>
          <pc:docMk/>
          <pc:sldMk cId="2521895832" sldId="479"/>
        </pc:sldMkLst>
        <pc:spChg chg="add mod">
          <ac:chgData name="Lotte Juul" userId="794d9b65-439c-4dfe-aeed-2e9e7b6ead94" providerId="ADAL" clId="{506C5707-330B-46C8-9491-A675F992E1AE}" dt="2024-09-11T08:21:48.958" v="4" actId="1076"/>
          <ac:spMkLst>
            <pc:docMk/>
            <pc:sldMk cId="2521895832" sldId="479"/>
            <ac:spMk id="3" creationId="{1C5E5622-B351-53FC-088C-116A20A37D39}"/>
          </ac:spMkLst>
        </pc:spChg>
        <pc:spChg chg="mod">
          <ac:chgData name="Lotte Juul" userId="794d9b65-439c-4dfe-aeed-2e9e7b6ead94" providerId="ADAL" clId="{506C5707-330B-46C8-9491-A675F992E1AE}" dt="2024-09-11T08:22:27.937" v="7" actId="21"/>
          <ac:spMkLst>
            <pc:docMk/>
            <pc:sldMk cId="2521895832" sldId="479"/>
            <ac:spMk id="4" creationId="{43656FDE-9C99-DD69-8C62-D9F797617886}"/>
          </ac:spMkLst>
        </pc:spChg>
        <pc:spChg chg="add mod">
          <ac:chgData name="Lotte Juul" userId="794d9b65-439c-4dfe-aeed-2e9e7b6ead94" providerId="ADAL" clId="{506C5707-330B-46C8-9491-A675F992E1AE}" dt="2024-09-11T08:23:02.836" v="9" actId="12"/>
          <ac:spMkLst>
            <pc:docMk/>
            <pc:sldMk cId="2521895832" sldId="479"/>
            <ac:spMk id="5" creationId="{E8D9E875-0C73-7447-A1B5-F4F801ED7272}"/>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dirty="0"/>
              <a:t>Opdateret juli 2024 / klinisk diætist Lotte Juul</a:t>
            </a:r>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Færdigmad vs. Nøglehulsmærkede opskrifter fra fx Hjerteforeningen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99655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DASH diet er i princippet det samme som De officielle Kostråd</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110950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Sænk dit blodtryk ved at spise mere fuldkorn, frugt, grønt, fisk og fedtfattigt mejeriprodukt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312657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Anbefaling</a:t>
            </a:r>
          </a:p>
          <a:p>
            <a:r>
              <a:rPr lang="da-DK" dirty="0"/>
              <a:t>I NNR 2023 fremlægges studier, som viser forebyggende effekt på hjerte-kar ved et indtag på op til 800 g dagligt. Til borgere med forhøjet blodtryk giver det mening at bruge denne anbefaling mhp. forebyggelse af hjertesygdom, hvis de kan spise den mængde. </a:t>
            </a:r>
          </a:p>
          <a:p>
            <a:r>
              <a:rPr lang="da-DK" dirty="0"/>
              <a:t>Mindst halvdelen af frugt, bær og grønt, bør være grøntsager og meget gerne grove typer som kål og rodfrugter</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Anbefaling </a:t>
            </a:r>
          </a:p>
          <a:p>
            <a:r>
              <a:rPr lang="da-DK" dirty="0"/>
              <a:t>Spis 300-450 g. fisk om ugen siger anbefalingen fra NNR23 mhp. at nedsætte blodtryk. Heraf 200 g fede fisk. Fede fisk er fx sild, makrel, laks og ørred. Hjerteforeningen anbefaler at hvis du har fået konstateret en hjerte-kar-sygdom, bør du spise 300 g fede fisk om ugen ud af de 350 g – dette mhp. at få 1 g n-3 dagligt via fisk. </a:t>
            </a:r>
          </a:p>
          <a:p>
            <a:endParaRPr lang="da-DK" dirty="0"/>
          </a:p>
          <a:p>
            <a:r>
              <a:rPr lang="da-DK" dirty="0"/>
              <a:t>NNR 2023 anbefaler 300-450 g fisk om ugen, hvilket går fint i tråd med ønsket om at reducere måltider med kød</a:t>
            </a:r>
          </a:p>
          <a:p>
            <a:pPr marL="228600" indent="-228600">
              <a:buAutoNum type="arabicPeriod"/>
            </a:pPr>
            <a:r>
              <a:rPr lang="da-DK" b="0" dirty="0"/>
              <a:t>Fed fisk medvirker til at sænke triglycerid </a:t>
            </a:r>
          </a:p>
          <a:p>
            <a:pPr marL="228600" indent="-228600">
              <a:buAutoNum type="arabicPeriod"/>
            </a:pPr>
            <a:r>
              <a:rPr lang="da-DK" b="0" dirty="0"/>
              <a:t>Fisk sænker blodtryk</a:t>
            </a:r>
          </a:p>
          <a:p>
            <a:r>
              <a:rPr lang="da-DK" b="0" dirty="0"/>
              <a:t>2. Når du spiser fisk, så erstatter du mættet fedt fra dyreriget med umættet fedt fra fisken</a:t>
            </a:r>
          </a:p>
          <a:p>
            <a:endParaRPr lang="da-DK" dirty="0"/>
          </a:p>
          <a:p>
            <a:r>
              <a:rPr lang="da-DK" dirty="0"/>
              <a:t>I alle aldersgrupper lever en mindre andel blandt mænd (82,2 %) end blandt kvinder (83,7 %) </a:t>
            </a:r>
            <a:r>
              <a:rPr lang="da-DK" u="sng" dirty="0"/>
              <a:t>ikke</a:t>
            </a:r>
            <a:r>
              <a:rPr lang="da-DK" dirty="0"/>
              <a:t> op til anbefalingen for indtag af </a:t>
            </a:r>
            <a:r>
              <a:rPr lang="da-DK" dirty="0" err="1"/>
              <a:t>fsk</a:t>
            </a:r>
            <a:r>
              <a:rPr lang="da-DK" dirty="0"/>
              <a:t>.</a:t>
            </a:r>
          </a:p>
          <a:p>
            <a:endParaRPr lang="da-DK" dirty="0"/>
          </a:p>
          <a:p>
            <a:r>
              <a:rPr lang="da-DK" b="1" dirty="0"/>
              <a:t>Hvorfor skal vi spise fisk?</a:t>
            </a:r>
          </a:p>
          <a:p>
            <a:r>
              <a:rPr lang="da-DK" dirty="0"/>
              <a:t>Fisk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dirty="0"/>
              <a:t>Selvom personer ikke spiser fisk, så er der ingen anbefaling på kosttilskud med fiskeolie. Da kosttilskuddet hverken kan forebygge eller behandle </a:t>
            </a:r>
            <a:r>
              <a:rPr lang="da-DK" dirty="0" err="1"/>
              <a:t>hjerte-sygdom</a:t>
            </a:r>
            <a:r>
              <a:rPr lang="da-DK" dirty="0"/>
              <a:t>. Omega-3 skal i dette tilfælde fås via planteriget via ALA</a:t>
            </a:r>
          </a:p>
          <a:p>
            <a:endParaRPr lang="da-DK" dirty="0"/>
          </a:p>
          <a:p>
            <a:r>
              <a:rPr lang="da-DK" dirty="0"/>
              <a:t>De sunde Omega-3-fedtsyrer har en lang række gavnlige effekter på hjertet og kredsløbet og det betyder, at du mindsker risikoen for åreforkalkning, dannelse af blodpropper, forhøjet blodtryk og forhøjet triglycerid.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du spiser fisk og fiskepålæg, så erstatter det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p>
          <a:p>
            <a:r>
              <a:rPr lang="da-DK" dirty="0"/>
              <a:t>Spis mad med fuldkorn. </a:t>
            </a:r>
          </a:p>
          <a:p>
            <a:r>
              <a:rPr lang="da-DK" dirty="0"/>
              <a:t>Spis 90 g fuldkorn om dagen og gerne mere. NNR 2023 anbefaler dagligt indtag på mindst 90 g mhp. gevinster på blodtryk og kolesteroltal</a:t>
            </a:r>
          </a:p>
          <a:p>
            <a:endParaRPr lang="da-DK" dirty="0"/>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med til at sænke LDL-kolesterol og hermed nedsættes risiko for åreforkalkning derudover har det også en positiv indvirkning på blodtrykket. </a:t>
            </a:r>
          </a:p>
          <a:p>
            <a:r>
              <a:rPr lang="da-DK" dirty="0"/>
              <a:t>Der er rigtig solid evidens bag anbefalingen for fuldkorn og nedsat risiko for hjerte-kar-sygdom</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BAGGRUND: </a:t>
            </a:r>
            <a:r>
              <a:rPr lang="da-DK" b="1" dirty="0"/>
              <a:t>Fuldkorn.dk. </a:t>
            </a:r>
            <a:r>
              <a:rPr lang="da-DK" dirty="0"/>
              <a:t>Eksemplerne hentet fra fuldkorn.dk på siden https://fuldkorn.dk/pr-og-nyheder/</a:t>
            </a:r>
          </a:p>
          <a:p>
            <a:endParaRPr lang="da-DK" dirty="0"/>
          </a:p>
          <a:p>
            <a:r>
              <a:rPr lang="da-DK" b="1" dirty="0"/>
              <a:t>Hvordan</a:t>
            </a:r>
            <a:r>
              <a:rPr lang="da-DK" dirty="0"/>
              <a:t> </a:t>
            </a:r>
          </a:p>
          <a:p>
            <a:r>
              <a:rPr lang="da-DK" dirty="0"/>
              <a:t>Går efter fuldkornslogoet, når du handler ind.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54778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Der er forskel med mælk og mejeriprodukter. De fede varianter øger LDL, mens de fedtfattige varianter har en gunstig effekt på blodtryk og derfor er en vigtig del af diæten DASH. NNR23 anbefaler derfor et dagligt indtag på 350-500 ml. fedtfattig mælk og mejeriprodukt dagligt. </a:t>
            </a:r>
          </a:p>
          <a:p>
            <a:r>
              <a:rPr lang="da-DK" dirty="0"/>
              <a:t>Årsagen til den blodtrykssænkende effekt er endnu ikke klarlagt, men man formoder det skyldes mejeriprodukternes indhold af calcium, kalium og magnesium.</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428871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Spis mindre af disse fødevarer og sænk blodtryk</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426824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Erstat mættet fedt med umættet fedt, hvor det er muligt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Spises madvarer rige på mættet fedt. Vælg lav fedtprocent mhp. at holde indtaget af mættet fedt under 10 E%</a:t>
            </a:r>
          </a:p>
          <a:p>
            <a:pPr marL="171450" indent="-171450">
              <a:buFont typeface="Arial" panose="020B0604020202020204" pitchFamily="34" charset="0"/>
              <a:buChar char="•"/>
            </a:pPr>
            <a:r>
              <a:rPr lang="da-DK" b="0" dirty="0"/>
              <a:t>Kalorier findes også i det sunde umættede fedt. Det er vigtigt at indtaget af umættet fedt balanceres sådan at sund vægt fastholdes</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Nøgletal fra </a:t>
            </a:r>
            <a:r>
              <a:rPr lang="da-DK" dirty="0" err="1"/>
              <a:t>Hjerteforeningens</a:t>
            </a:r>
            <a:r>
              <a:rPr lang="da-DK" dirty="0"/>
              <a:t> database, udkommet juni 2024</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1665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Tidligere troede man at hjertesygdom handlede om den samlede mængde af fedtstof i kosten. Men det handler om typen af fedt og ikke om mængden af fedt. Fokus i dag er på ombytninger - at erstatte mættet fedt med umættet fedt. </a:t>
            </a:r>
          </a:p>
          <a:p>
            <a:endParaRPr lang="da-DK" b="0" dirty="0"/>
          </a:p>
          <a:p>
            <a:r>
              <a:rPr lang="da-DK" b="1" dirty="0"/>
              <a:t>Umættet og mættet fedt? </a:t>
            </a:r>
            <a:r>
              <a:rPr lang="da-DK" dirty="0"/>
              <a:t>– der findes to overordnede fedtsyrer, de mættede og de umættede fedtsyrer. </a:t>
            </a:r>
          </a:p>
          <a:p>
            <a:pPr marL="171450" indent="-171450">
              <a:buFont typeface="Arial" panose="020B0604020202020204" pitchFamily="34" charset="0"/>
              <a:buChar char="•"/>
            </a:pPr>
            <a:r>
              <a:rPr lang="da-DK" dirty="0"/>
              <a:t>Når kostens indhold af mættet fedt erstattes med umættet fedt, så sænkes LDL-kolesterol</a:t>
            </a:r>
          </a:p>
          <a:p>
            <a:pPr marL="171450" indent="-171450">
              <a:buFont typeface="Arial" panose="020B0604020202020204" pitchFamily="34" charset="0"/>
              <a:buChar char="•"/>
            </a:pPr>
            <a:r>
              <a:rPr lang="da-DK" dirty="0"/>
              <a:t>Umættet fedt forebygger udvikling af hjerte-kar-sygdom og er en del af diæten DASH</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1087259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et moderat indtag af filterkaffe er ikke forbundet med negative konsekvenser.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hurtig energi og kan i større mængde føre til forhøjet triglycerid.</a:t>
            </a:r>
          </a:p>
          <a:p>
            <a:r>
              <a:rPr lang="da-DK" i="1" dirty="0"/>
              <a:t>Mælk </a:t>
            </a:r>
            <a:r>
              <a:rPr lang="da-DK" dirty="0"/>
              <a:t>er sundt og en vigtig kilde til kalk til vores knogler. Til den hjertesunde mad anbefales fedtfattig mælk; skummetmælk, minimælk og kærnemælk i en mængde på 350-500 ml. dagligt. </a:t>
            </a:r>
          </a:p>
          <a:p>
            <a:r>
              <a:rPr lang="da-DK" i="1" dirty="0"/>
              <a:t>Kakao og drikkeyoghurt</a:t>
            </a:r>
            <a:r>
              <a:rPr lang="da-DK" dirty="0"/>
              <a:t> er mælkeprodukter, som ofte er tilsat sukker. Vær opmærksom på at disse flydende kalorier kan fylde godt på kaloriekontoen.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Blodtrykket kan stige, når større mængde alkohol indtages på én gang (binge </a:t>
            </a:r>
            <a:r>
              <a:rPr lang="da-DK" dirty="0" err="1"/>
              <a:t>drinking</a:t>
            </a:r>
            <a:r>
              <a:rPr lang="da-DK" dirty="0"/>
              <a:t>). Triglycerid stiger når alkoholindtaget er for stort.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Alkohol kan forværre blodtryk, triglycerid og atrieflimren samt påvirker virkningen af en del medicin. Nyd øl, vin eller alkohol ved særlige lejligheden men ikke for hjertesundhedens skyld. </a:t>
            </a:r>
          </a:p>
          <a:p>
            <a:endParaRPr lang="da-DK" dirty="0"/>
          </a:p>
          <a:p>
            <a:r>
              <a:rPr lang="da-DK" dirty="0"/>
              <a:t>Drikke mætter ikke i samme grad som mad, derfor er det nemt at drikke sig til en stor mængde kalorier. Både sukkersødede drikkevarer og alkohol kan ved et højt indtag bidrage med mange kalorier.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344451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71312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Lav madplan, lav indkøbsliste og køb ind efter indkøbsguiden</a:t>
            </a:r>
          </a:p>
          <a:p>
            <a:r>
              <a:rPr lang="da-DK" dirty="0"/>
              <a:t>Max xx g fedt per 100 g </a:t>
            </a:r>
          </a:p>
          <a:p>
            <a:r>
              <a:rPr lang="da-DK" dirty="0"/>
              <a:t>Max xx g salt per 100 g</a:t>
            </a:r>
          </a:p>
          <a:p>
            <a:r>
              <a:rPr lang="da-DK" dirty="0"/>
              <a:t>Min xx g kostfibre per 100 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90631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Gå efter mærkerne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54572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Lav hjertesund mad. Få ny inspiration til nye opskrifter i </a:t>
            </a:r>
            <a:r>
              <a:rPr lang="da-DK" dirty="0" err="1"/>
              <a:t>Hjerteforeningens</a:t>
            </a:r>
            <a:r>
              <a:rPr lang="da-DK" dirty="0"/>
              <a:t> opskriftsunivers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Går det lettere at vælge den sunde løsning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27</a:t>
            </a:fld>
            <a:endParaRPr lang="en-GB" sz="800"/>
          </a:p>
        </p:txBody>
      </p:sp>
    </p:spTree>
    <p:extLst>
      <p:ext uri="{BB962C8B-B14F-4D97-AF65-F5344CB8AC3E}">
        <p14:creationId xmlns:p14="http://schemas.microsoft.com/office/powerpoint/2010/main" val="67706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28</a:t>
            </a:fld>
            <a:endParaRPr lang="en-GB" sz="800"/>
          </a:p>
        </p:txBody>
      </p:sp>
    </p:spTree>
    <p:extLst>
      <p:ext uri="{BB962C8B-B14F-4D97-AF65-F5344CB8AC3E}">
        <p14:creationId xmlns:p14="http://schemas.microsoft.com/office/powerpoint/2010/main" val="3437796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29</a:t>
            </a:fld>
            <a:endParaRPr lang="en-GB" sz="800"/>
          </a:p>
        </p:txBody>
      </p:sp>
    </p:spTree>
    <p:extLst>
      <p:ext uri="{BB962C8B-B14F-4D97-AF65-F5344CB8AC3E}">
        <p14:creationId xmlns:p14="http://schemas.microsoft.com/office/powerpoint/2010/main" val="1177556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30</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69935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DASH diæten ligger helt tæt op ad De officielle kostråd; fisk, frugt, grønt, bælgfrugter, fuldkorn samt fedtstoffer fra planteriget.</a:t>
            </a:r>
          </a:p>
          <a:p>
            <a:r>
              <a:rPr lang="da-DK" dirty="0"/>
              <a:t>Så DASH kan ikke blot anbefales til personer  med forhøjet blodtryk. Den kan anbefales til alle raske over 2 år.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281053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342900" lvl="0" indent="-342900">
              <a:lnSpc>
                <a:spcPct val="107000"/>
              </a:lnSpc>
              <a:buFont typeface="+mj-lt"/>
              <a:buAutoNum type="arabicParenR"/>
            </a:pPr>
            <a:r>
              <a:rPr lang="da-DK" sz="1800" dirty="0">
                <a:effectLst/>
                <a:latin typeface="Calibri" panose="020F0502020204030204" pitchFamily="34" charset="0"/>
                <a:ea typeface="Calibri" panose="020F0502020204030204" pitchFamily="34" charset="0"/>
                <a:cs typeface="Times New Roman" panose="02020603050405020304" pitchFamily="18" charset="0"/>
              </a:rPr>
              <a:t>Studie sammenligner 459 voksne og 3 typer diæt. Resultatet er at DASH har effekt.</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Alm amerikansk diæt</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Alm amerikansk diæt plus ekstra frugt og grønt</a:t>
            </a:r>
          </a:p>
          <a:p>
            <a:pPr marL="342900" lvl="0" indent="-342900">
              <a:lnSpc>
                <a:spcPct val="107000"/>
              </a:lnSpc>
              <a:spcAft>
                <a:spcPts val="800"/>
              </a:spcAft>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DASH</a:t>
            </a:r>
          </a:p>
          <a:p>
            <a:pPr marL="342900" lvl="0" indent="-342900">
              <a:lnSpc>
                <a:spcPct val="107000"/>
              </a:lnSpc>
              <a:spcAft>
                <a:spcPts val="800"/>
              </a:spcAft>
              <a:buFont typeface="Symbol" panose="05050102010706020507" pitchFamily="18" charset="2"/>
              <a:buChar char=""/>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Results: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The DASH diet lowered systolic blood pressure significantly in the total group by 5.5/3.0 mmHg, in African Americans by 6.9/3.7 mmHg, in Caucasians by 3.3/2.4 mmHg, in hypertensives by 11.6/5.3 mmHg, and in </a:t>
            </a:r>
            <a:r>
              <a:rPr lang="en-US" sz="18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nonhypertensives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by 3.5/2.2 mmHg. The DASH diet lowered blood pressure similarly throughout the day and night.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Studie sammenligner 412 voksne og 3 salt niveauer. De tre niveauer kombineres enten med alm amerikansk diæt eller med DASH. Resultatet er at når saltreduktion kombineres med DASH opnås størst effekt og jo lavere saltniveau – jo bedre er effekten. </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3,3 mg</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2,3 mg</a:t>
            </a:r>
          </a:p>
          <a:p>
            <a:pPr marL="342900" lvl="0" indent="-342900">
              <a:lnSpc>
                <a:spcPct val="107000"/>
              </a:lnSpc>
              <a:spcAft>
                <a:spcPts val="800"/>
              </a:spcAft>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1,5 mg</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137733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største saltindtag fås via forarbejde fødevarer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249995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Vores færdigfremstillede / forarbejdede madvarer er tilsat salt. Det handler om brød, ost, pålæg, dressinger, ketchup, færdigretter og meget mere..</a:t>
            </a:r>
          </a:p>
          <a:p>
            <a:r>
              <a:rPr lang="da-DK" dirty="0"/>
              <a:t>Lav mad fra bunden eller brug uforarbejdede fødevarer mhp. at holde saltindtaget nede. </a:t>
            </a:r>
          </a:p>
          <a:p>
            <a:r>
              <a:rPr lang="da-DK" dirty="0"/>
              <a:t>Nøglehulsmærket kan være en hjælp til at finde madvarer med lavere saltindhold. </a:t>
            </a:r>
          </a:p>
          <a:p>
            <a:r>
              <a:rPr lang="da-DK" dirty="0"/>
              <a:t>På </a:t>
            </a:r>
            <a:r>
              <a:rPr lang="da-DK" dirty="0" err="1"/>
              <a:t>Hjerteforeningens</a:t>
            </a:r>
            <a:r>
              <a:rPr lang="da-DK" dirty="0"/>
              <a:t> indkøbsguiden findes anbefalede grænser for saltindhold</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57106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Eksemplerne er fra Fødevarestyrelsens saltpjece. Her ses betydning af mad med forarbejde fødevarer vs. mad fra bunden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205491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Eksemplerne er fra Fødevarestyrelsens saltpjece. Købt pålæg vs. mad fra bunden / rester fra aftensmad</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703110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11-09-2024</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11-09-2024</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11-09-2024</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11-09-2024</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11-09-2024</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11-09-2024</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11-09-2024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11-09-2024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gsorden">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25B91E0-5664-41CD-AA6D-FB974B9743C8}"/>
              </a:ext>
            </a:extLst>
          </p:cNvPr>
          <p:cNvSpPr/>
          <p:nvPr userDrawn="1"/>
        </p:nvSpPr>
        <p:spPr>
          <a:xfrm>
            <a:off x="0" y="0"/>
            <a:ext cx="4716000" cy="6858001"/>
          </a:xfrm>
          <a:custGeom>
            <a:avLst/>
            <a:gdLst>
              <a:gd name="connsiteX0" fmla="*/ 0 w 8352000"/>
              <a:gd name="connsiteY0" fmla="*/ 0 h 6858000"/>
              <a:gd name="connsiteX1" fmla="*/ 8352000 w 8352000"/>
              <a:gd name="connsiteY1" fmla="*/ 0 h 6858000"/>
              <a:gd name="connsiteX2" fmla="*/ 8352000 w 8352000"/>
              <a:gd name="connsiteY2" fmla="*/ 6858000 h 6858000"/>
              <a:gd name="connsiteX3" fmla="*/ 0 w 8352000"/>
              <a:gd name="connsiteY3" fmla="*/ 6858000 h 6858000"/>
              <a:gd name="connsiteX4" fmla="*/ 0 w 8352000"/>
              <a:gd name="connsiteY4" fmla="*/ 0 h 6858000"/>
              <a:gd name="connsiteX0" fmla="*/ 0 w 8352000"/>
              <a:gd name="connsiteY0" fmla="*/ 0 h 6858000"/>
              <a:gd name="connsiteX1" fmla="*/ 8352000 w 8352000"/>
              <a:gd name="connsiteY1" fmla="*/ 0 h 6858000"/>
              <a:gd name="connsiteX2" fmla="*/ 7532850 w 8352000"/>
              <a:gd name="connsiteY2" fmla="*/ 6858000 h 6858000"/>
              <a:gd name="connsiteX3" fmla="*/ 0 w 8352000"/>
              <a:gd name="connsiteY3" fmla="*/ 6858000 h 6858000"/>
              <a:gd name="connsiteX4" fmla="*/ 0 w 8352000"/>
              <a:gd name="connsiteY4" fmla="*/ 0 h 6858000"/>
              <a:gd name="connsiteX0" fmla="*/ 0 w 8352000"/>
              <a:gd name="connsiteY0" fmla="*/ 0 h 6858000"/>
              <a:gd name="connsiteX1" fmla="*/ 8352000 w 8352000"/>
              <a:gd name="connsiteY1" fmla="*/ 0 h 6858000"/>
              <a:gd name="connsiteX2" fmla="*/ 7104225 w 8352000"/>
              <a:gd name="connsiteY2" fmla="*/ 6848475 h 6858000"/>
              <a:gd name="connsiteX3" fmla="*/ 0 w 8352000"/>
              <a:gd name="connsiteY3" fmla="*/ 6858000 h 6858000"/>
              <a:gd name="connsiteX4" fmla="*/ 0 w 8352000"/>
              <a:gd name="connsiteY4" fmla="*/ 0 h 6858000"/>
              <a:gd name="connsiteX0" fmla="*/ 0 w 8352000"/>
              <a:gd name="connsiteY0" fmla="*/ 0 h 6858000"/>
              <a:gd name="connsiteX1" fmla="*/ 8352000 w 8352000"/>
              <a:gd name="connsiteY1" fmla="*/ 0 h 6858000"/>
              <a:gd name="connsiteX2" fmla="*/ 7532850 w 8352000"/>
              <a:gd name="connsiteY2" fmla="*/ 6858000 h 6858000"/>
              <a:gd name="connsiteX3" fmla="*/ 0 w 8352000"/>
              <a:gd name="connsiteY3" fmla="*/ 6858000 h 6858000"/>
              <a:gd name="connsiteX4" fmla="*/ 0 w 8352000"/>
              <a:gd name="connsiteY4" fmla="*/ 0 h 6858000"/>
              <a:gd name="connsiteX0" fmla="*/ 0 w 8352000"/>
              <a:gd name="connsiteY0" fmla="*/ 0 h 6866709"/>
              <a:gd name="connsiteX1" fmla="*/ 8352000 w 8352000"/>
              <a:gd name="connsiteY1" fmla="*/ 0 h 6866709"/>
              <a:gd name="connsiteX2" fmla="*/ 6838825 w 8352000"/>
              <a:gd name="connsiteY2" fmla="*/ 6866709 h 6866709"/>
              <a:gd name="connsiteX3" fmla="*/ 0 w 8352000"/>
              <a:gd name="connsiteY3" fmla="*/ 6858000 h 6866709"/>
              <a:gd name="connsiteX4" fmla="*/ 0 w 8352000"/>
              <a:gd name="connsiteY4" fmla="*/ 0 h 6866709"/>
              <a:gd name="connsiteX0" fmla="*/ 0 w 8352000"/>
              <a:gd name="connsiteY0" fmla="*/ 0 h 6858001"/>
              <a:gd name="connsiteX1" fmla="*/ 8352000 w 8352000"/>
              <a:gd name="connsiteY1" fmla="*/ 0 h 6858001"/>
              <a:gd name="connsiteX2" fmla="*/ 6869671 w 8352000"/>
              <a:gd name="connsiteY2" fmla="*/ 6858001 h 6858001"/>
              <a:gd name="connsiteX3" fmla="*/ 0 w 8352000"/>
              <a:gd name="connsiteY3" fmla="*/ 6858000 h 6858001"/>
              <a:gd name="connsiteX4" fmla="*/ 0 w 8352000"/>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000" h="6858001">
                <a:moveTo>
                  <a:pt x="0" y="0"/>
                </a:moveTo>
                <a:lnTo>
                  <a:pt x="8352000" y="0"/>
                </a:lnTo>
                <a:lnTo>
                  <a:pt x="6869671" y="6858001"/>
                </a:ln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ctr"/>
            <a:endParaRPr lang="da-DK"/>
          </a:p>
        </p:txBody>
      </p:sp>
      <p:sp>
        <p:nvSpPr>
          <p:cNvPr id="2" name="Title 1">
            <a:extLst>
              <a:ext uri="{FF2B5EF4-FFF2-40B4-BE49-F238E27FC236}">
                <a16:creationId xmlns:a16="http://schemas.microsoft.com/office/drawing/2014/main" id="{C5AE9191-983E-4B3B-87F5-0FDEA80B6540}"/>
              </a:ext>
            </a:extLst>
          </p:cNvPr>
          <p:cNvSpPr>
            <a:spLocks noGrp="1"/>
          </p:cNvSpPr>
          <p:nvPr>
            <p:ph type="ctrTitle"/>
          </p:nvPr>
        </p:nvSpPr>
        <p:spPr>
          <a:xfrm>
            <a:off x="1260000" y="1260000"/>
            <a:ext cx="3168000" cy="664493"/>
          </a:xfrm>
        </p:spPr>
        <p:txBody>
          <a:bodyPr lIns="0" tIns="0" rIns="0" bIns="0" anchor="t" anchorCtr="0">
            <a:noAutofit/>
          </a:bodyPr>
          <a:lstStyle>
            <a:lvl1pPr algn="l">
              <a:defRPr sz="2500" cap="all" baseline="0">
                <a:solidFill>
                  <a:schemeClr val="bg1"/>
                </a:solidFill>
              </a:defRPr>
            </a:lvl1pPr>
          </a:lstStyle>
          <a:p>
            <a:r>
              <a:rPr lang="da-DK"/>
              <a:t>Klik for at redigere titeltypografien i masteren</a:t>
            </a:r>
          </a:p>
        </p:txBody>
      </p:sp>
      <p:sp>
        <p:nvSpPr>
          <p:cNvPr id="4" name="Date Placeholder 3">
            <a:extLst>
              <a:ext uri="{FF2B5EF4-FFF2-40B4-BE49-F238E27FC236}">
                <a16:creationId xmlns:a16="http://schemas.microsoft.com/office/drawing/2014/main" id="{49D3BBDC-971A-4071-8866-31B0DFA2ACB6}"/>
              </a:ext>
            </a:extLst>
          </p:cNvPr>
          <p:cNvSpPr>
            <a:spLocks noGrp="1"/>
          </p:cNvSpPr>
          <p:nvPr>
            <p:ph type="dt" sz="half" idx="10"/>
          </p:nvPr>
        </p:nvSpPr>
        <p:spPr/>
        <p:txBody>
          <a:bodyPr/>
          <a:lstStyle/>
          <a:p>
            <a:fld id="{CF8E4783-1626-4006-A75D-346A1E267DDB}" type="datetimeFigureOut">
              <a:rPr lang="da-DK" smtClean="0"/>
              <a:t>11-09-2024</a:t>
            </a:fld>
            <a:endParaRPr lang="da-DK"/>
          </a:p>
        </p:txBody>
      </p:sp>
      <p:sp>
        <p:nvSpPr>
          <p:cNvPr id="5" name="Footer Placeholder 4">
            <a:extLst>
              <a:ext uri="{FF2B5EF4-FFF2-40B4-BE49-F238E27FC236}">
                <a16:creationId xmlns:a16="http://schemas.microsoft.com/office/drawing/2014/main" id="{E5D56652-468A-4A7C-9B30-B3FB61AB448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F9B0E8CB-EFE1-4E1D-9BB2-A035F6007F8A}"/>
              </a:ext>
            </a:extLst>
          </p:cNvPr>
          <p:cNvSpPr>
            <a:spLocks noGrp="1"/>
          </p:cNvSpPr>
          <p:nvPr>
            <p:ph type="sldNum" sz="quarter" idx="12"/>
          </p:nvPr>
        </p:nvSpPr>
        <p:spPr/>
        <p:txBody>
          <a:bodyPr/>
          <a:lstStyle/>
          <a:p>
            <a:fld id="{9FC21EC5-6ED5-4D30-A39B-C6DEAF0079EA}" type="slidenum">
              <a:rPr lang="da-DK" smtClean="0"/>
              <a:t>‹nr.›</a:t>
            </a:fld>
            <a:endParaRPr lang="da-DK"/>
          </a:p>
        </p:txBody>
      </p:sp>
      <p:sp>
        <p:nvSpPr>
          <p:cNvPr id="9" name="Picture Placeholder 8">
            <a:extLst>
              <a:ext uri="{FF2B5EF4-FFF2-40B4-BE49-F238E27FC236}">
                <a16:creationId xmlns:a16="http://schemas.microsoft.com/office/drawing/2014/main" id="{8ADA9B11-196B-415D-974D-121735C6573A}"/>
              </a:ext>
            </a:extLst>
          </p:cNvPr>
          <p:cNvSpPr>
            <a:spLocks noGrp="1"/>
          </p:cNvSpPr>
          <p:nvPr>
            <p:ph type="pic" sz="quarter" idx="13"/>
          </p:nvPr>
        </p:nvSpPr>
        <p:spPr>
          <a:xfrm>
            <a:off x="3873624" y="0"/>
            <a:ext cx="8320038" cy="6858000"/>
          </a:xfrm>
          <a:custGeom>
            <a:avLst/>
            <a:gdLst>
              <a:gd name="connsiteX0" fmla="*/ 0 w 7477200"/>
              <a:gd name="connsiteY0" fmla="*/ 0 h 6858000"/>
              <a:gd name="connsiteX1" fmla="*/ 7477200 w 7477200"/>
              <a:gd name="connsiteY1" fmla="*/ 0 h 6858000"/>
              <a:gd name="connsiteX2" fmla="*/ 7477200 w 7477200"/>
              <a:gd name="connsiteY2" fmla="*/ 6858000 h 6858000"/>
              <a:gd name="connsiteX3" fmla="*/ 0 w 7477200"/>
              <a:gd name="connsiteY3" fmla="*/ 6858000 h 6858000"/>
              <a:gd name="connsiteX4" fmla="*/ 0 w 7477200"/>
              <a:gd name="connsiteY4" fmla="*/ 0 h 6858000"/>
              <a:gd name="connsiteX0" fmla="*/ 842838 w 8320038"/>
              <a:gd name="connsiteY0" fmla="*/ 0 h 6858000"/>
              <a:gd name="connsiteX1" fmla="*/ 8320038 w 8320038"/>
              <a:gd name="connsiteY1" fmla="*/ 0 h 6858000"/>
              <a:gd name="connsiteX2" fmla="*/ 8320038 w 8320038"/>
              <a:gd name="connsiteY2" fmla="*/ 6858000 h 6858000"/>
              <a:gd name="connsiteX3" fmla="*/ 0 w 8320038"/>
              <a:gd name="connsiteY3" fmla="*/ 6858000 h 6858000"/>
              <a:gd name="connsiteX4" fmla="*/ 842838 w 83200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0038" h="6858000">
                <a:moveTo>
                  <a:pt x="842838" y="0"/>
                </a:moveTo>
                <a:lnTo>
                  <a:pt x="8320038" y="0"/>
                </a:lnTo>
                <a:lnTo>
                  <a:pt x="8320038" y="6858000"/>
                </a:lnTo>
                <a:lnTo>
                  <a:pt x="0" y="6858000"/>
                </a:lnTo>
                <a:lnTo>
                  <a:pt x="842838" y="0"/>
                </a:lnTo>
                <a:close/>
              </a:path>
            </a:pathLst>
          </a:custGeom>
        </p:spPr>
        <p:txBody>
          <a:bodyPr anchor="ctr" anchorCtr="1"/>
          <a:lstStyle/>
          <a:p>
            <a:r>
              <a:rPr lang="da-DK"/>
              <a:t>Klik på ikonet for at tilføje et billede</a:t>
            </a:r>
          </a:p>
        </p:txBody>
      </p:sp>
      <p:pic>
        <p:nvPicPr>
          <p:cNvPr id="10" name="Picture 9">
            <a:extLst>
              <a:ext uri="{FF2B5EF4-FFF2-40B4-BE49-F238E27FC236}">
                <a16:creationId xmlns:a16="http://schemas.microsoft.com/office/drawing/2014/main" id="{E611E224-33DA-433A-A35E-BE5E1878E6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000" y="432000"/>
            <a:ext cx="432000" cy="432365"/>
          </a:xfrm>
          <a:prstGeom prst="rect">
            <a:avLst/>
          </a:prstGeom>
        </p:spPr>
      </p:pic>
      <p:sp>
        <p:nvSpPr>
          <p:cNvPr id="8" name="Text Placeholder 7">
            <a:extLst>
              <a:ext uri="{FF2B5EF4-FFF2-40B4-BE49-F238E27FC236}">
                <a16:creationId xmlns:a16="http://schemas.microsoft.com/office/drawing/2014/main" id="{F788725C-BEEC-4D41-AD37-363C5AFB83D4}"/>
              </a:ext>
            </a:extLst>
          </p:cNvPr>
          <p:cNvSpPr>
            <a:spLocks noGrp="1"/>
          </p:cNvSpPr>
          <p:nvPr>
            <p:ph type="body" sz="quarter" idx="14"/>
          </p:nvPr>
        </p:nvSpPr>
        <p:spPr>
          <a:xfrm>
            <a:off x="1260475" y="2232836"/>
            <a:ext cx="2808000" cy="2700671"/>
          </a:xfrm>
        </p:spPr>
        <p:txBody>
          <a:bodyPr rIns="0"/>
          <a:lstStyle>
            <a:lvl1pPr marL="285750" indent="-285750" algn="l">
              <a:buFont typeface="Arial" panose="020B0604020202020204" pitchFamily="34" charset="0"/>
              <a:buChar char="•"/>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9771471"/>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40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11-09-2024</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11-09-2024</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 id="2147483798" r:id="rId32"/>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a:xfrm>
            <a:off x="539749" y="1800000"/>
            <a:ext cx="10953168" cy="3798000"/>
          </a:xfrm>
        </p:spPr>
        <p:txBody>
          <a:bodyPr/>
          <a:lstStyle/>
          <a:p>
            <a:r>
              <a:rPr lang="da-DK" dirty="0"/>
              <a:t>Dash diæt ved forhøjet blodtryk</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11-09-2024</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54BDB0-1DBD-4BA2-9B1C-A5C896EB691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E7E0D6-E6BE-42FB-87E7-A66E5F0C707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0C0D458-29D9-422A-855F-04CB78AABF80}"/>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61" name="Tekstfelt 60">
            <a:extLst>
              <a:ext uri="{FF2B5EF4-FFF2-40B4-BE49-F238E27FC236}">
                <a16:creationId xmlns:a16="http://schemas.microsoft.com/office/drawing/2014/main" id="{74733969-2877-0AEF-2A05-603ED052B045}"/>
              </a:ext>
            </a:extLst>
          </p:cNvPr>
          <p:cNvSpPr txBox="1"/>
          <p:nvPr/>
        </p:nvSpPr>
        <p:spPr>
          <a:xfrm>
            <a:off x="5465687" y="230763"/>
            <a:ext cx="1923175" cy="169277"/>
          </a:xfrm>
          <a:prstGeom prst="rect">
            <a:avLst/>
          </a:prstGeom>
          <a:noFill/>
        </p:spPr>
        <p:txBody>
          <a:bodyPr wrap="square" lIns="0" tIns="0" rIns="0" bIns="0" rtlCol="0">
            <a:spAutoFit/>
          </a:bodyPr>
          <a:lstStyle/>
          <a:p>
            <a:pPr algn="ctr"/>
            <a:r>
              <a:rPr lang="da-DK" sz="1100" dirty="0">
                <a:solidFill>
                  <a:schemeClr val="bg1"/>
                </a:solidFill>
                <a:latin typeface="Avenir Next LT Pro" panose="020B0504020202020204" pitchFamily="34" charset="0"/>
                <a:cs typeface="Aharoni" panose="020B0604020202020204" pitchFamily="2" charset="-79"/>
              </a:rPr>
              <a:t>-</a:t>
            </a:r>
          </a:p>
        </p:txBody>
      </p:sp>
      <p:cxnSp>
        <p:nvCxnSpPr>
          <p:cNvPr id="64" name="Lige forbindelse 63">
            <a:extLst>
              <a:ext uri="{FF2B5EF4-FFF2-40B4-BE49-F238E27FC236}">
                <a16:creationId xmlns:a16="http://schemas.microsoft.com/office/drawing/2014/main" id="{88734326-1CD4-CA69-8E05-79E865547BCB}"/>
              </a:ext>
            </a:extLst>
          </p:cNvPr>
          <p:cNvCxnSpPr/>
          <p:nvPr/>
        </p:nvCxnSpPr>
        <p:spPr>
          <a:xfrm flipH="1">
            <a:off x="7564679" y="547770"/>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cxnSp>
        <p:nvCxnSpPr>
          <p:cNvPr id="65" name="Lige forbindelse 64">
            <a:extLst>
              <a:ext uri="{FF2B5EF4-FFF2-40B4-BE49-F238E27FC236}">
                <a16:creationId xmlns:a16="http://schemas.microsoft.com/office/drawing/2014/main" id="{F66EE357-6505-588A-8545-BFECD65A3E0D}"/>
              </a:ext>
            </a:extLst>
          </p:cNvPr>
          <p:cNvCxnSpPr/>
          <p:nvPr/>
        </p:nvCxnSpPr>
        <p:spPr>
          <a:xfrm flipH="1">
            <a:off x="7552242" y="1505706"/>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sp>
        <p:nvSpPr>
          <p:cNvPr id="71" name="Rektangel 70">
            <a:extLst>
              <a:ext uri="{FF2B5EF4-FFF2-40B4-BE49-F238E27FC236}">
                <a16:creationId xmlns:a16="http://schemas.microsoft.com/office/drawing/2014/main" id="{034680C8-1B2A-6840-7AC0-541C11154573}"/>
              </a:ext>
            </a:extLst>
          </p:cNvPr>
          <p:cNvSpPr/>
          <p:nvPr/>
        </p:nvSpPr>
        <p:spPr>
          <a:xfrm>
            <a:off x="7559870" y="3396677"/>
            <a:ext cx="4307633" cy="3148263"/>
          </a:xfrm>
          <a:prstGeom prst="rect">
            <a:avLst/>
          </a:prstGeom>
          <a:solidFill>
            <a:srgbClr val="E0E5E3"/>
          </a:solidFill>
          <a:ln>
            <a:solidFill>
              <a:srgbClr val="E0E5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79" name="Tekstfelt 78">
            <a:extLst>
              <a:ext uri="{FF2B5EF4-FFF2-40B4-BE49-F238E27FC236}">
                <a16:creationId xmlns:a16="http://schemas.microsoft.com/office/drawing/2014/main" id="{39464098-CCE5-8B27-B996-E3CB0ED62CC2}"/>
              </a:ext>
            </a:extLst>
          </p:cNvPr>
          <p:cNvSpPr txBox="1"/>
          <p:nvPr/>
        </p:nvSpPr>
        <p:spPr>
          <a:xfrm>
            <a:off x="5478124" y="3499581"/>
            <a:ext cx="1923175" cy="169277"/>
          </a:xfrm>
          <a:prstGeom prst="rect">
            <a:avLst/>
          </a:prstGeom>
          <a:noFill/>
        </p:spPr>
        <p:txBody>
          <a:bodyPr wrap="square" lIns="0" tIns="0" rIns="0" bIns="0" rtlCol="0">
            <a:spAutoFit/>
          </a:bodyPr>
          <a:lstStyle/>
          <a:p>
            <a:pPr algn="ctr"/>
            <a:r>
              <a:rPr lang="da-DK" sz="1100" dirty="0">
                <a:solidFill>
                  <a:schemeClr val="bg1"/>
                </a:solidFill>
                <a:latin typeface="Avenir Next LT Pro" panose="020B0504020202020204" pitchFamily="34" charset="0"/>
                <a:cs typeface="Aharoni" panose="020B0604020202020204" pitchFamily="2" charset="-79"/>
              </a:rPr>
              <a:t>- m</a:t>
            </a:r>
          </a:p>
        </p:txBody>
      </p:sp>
      <p:pic>
        <p:nvPicPr>
          <p:cNvPr id="90" name="Billede 89">
            <a:extLst>
              <a:ext uri="{FF2B5EF4-FFF2-40B4-BE49-F238E27FC236}">
                <a16:creationId xmlns:a16="http://schemas.microsoft.com/office/drawing/2014/main" id="{F66C4243-5C33-9978-73BB-946B72F0AC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2362" y="3438167"/>
            <a:ext cx="2666565" cy="2306172"/>
          </a:xfrm>
          <a:prstGeom prst="rect">
            <a:avLst/>
          </a:prstGeom>
        </p:spPr>
      </p:pic>
      <p:sp>
        <p:nvSpPr>
          <p:cNvPr id="77" name="Ellipse 76">
            <a:extLst>
              <a:ext uri="{FF2B5EF4-FFF2-40B4-BE49-F238E27FC236}">
                <a16:creationId xmlns:a16="http://schemas.microsoft.com/office/drawing/2014/main" id="{E2019495-EF11-8F08-6C8B-8291C7030B59}"/>
              </a:ext>
            </a:extLst>
          </p:cNvPr>
          <p:cNvSpPr/>
          <p:nvPr/>
        </p:nvSpPr>
        <p:spPr>
          <a:xfrm>
            <a:off x="7722057" y="4794012"/>
            <a:ext cx="1171930" cy="1086989"/>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78" name="Tekstfelt 77">
            <a:extLst>
              <a:ext uri="{FF2B5EF4-FFF2-40B4-BE49-F238E27FC236}">
                <a16:creationId xmlns:a16="http://schemas.microsoft.com/office/drawing/2014/main" id="{077ED99B-6310-B861-9CCE-408BF1DA6499}"/>
              </a:ext>
            </a:extLst>
          </p:cNvPr>
          <p:cNvSpPr txBox="1"/>
          <p:nvPr/>
        </p:nvSpPr>
        <p:spPr>
          <a:xfrm>
            <a:off x="7872633" y="5036823"/>
            <a:ext cx="919729" cy="630942"/>
          </a:xfrm>
          <a:prstGeom prst="rect">
            <a:avLst/>
          </a:prstGeom>
          <a:noFill/>
        </p:spPr>
        <p:txBody>
          <a:bodyPr wrap="square" lIns="0" tIns="0" rIns="0" bIns="0" rtlCol="0">
            <a:spAutoFit/>
          </a:bodyPr>
          <a:lstStyle/>
          <a:p>
            <a:pPr algn="ctr"/>
            <a:r>
              <a:rPr lang="da-DK" sz="2500" b="1" dirty="0">
                <a:solidFill>
                  <a:schemeClr val="bg1"/>
                </a:solidFill>
                <a:latin typeface="Avenir Next LT Pro" panose="020B0504020202020204" pitchFamily="34" charset="0"/>
                <a:cs typeface="Aharoni" panose="020B0604020202020204" pitchFamily="2" charset="-79"/>
              </a:rPr>
              <a:t>5,8</a:t>
            </a:r>
          </a:p>
          <a:p>
            <a:pPr algn="ctr"/>
            <a:r>
              <a:rPr lang="da-DK" sz="1600" dirty="0">
                <a:solidFill>
                  <a:schemeClr val="bg1"/>
                </a:solidFill>
                <a:latin typeface="Avenir Next LT Pro" panose="020B0504020202020204" pitchFamily="34" charset="0"/>
                <a:cs typeface="Aharoni" panose="020B0604020202020204" pitchFamily="2" charset="-79"/>
              </a:rPr>
              <a:t>gram salt</a:t>
            </a:r>
          </a:p>
        </p:txBody>
      </p:sp>
      <p:sp>
        <p:nvSpPr>
          <p:cNvPr id="96" name="Titel 4">
            <a:extLst>
              <a:ext uri="{FF2B5EF4-FFF2-40B4-BE49-F238E27FC236}">
                <a16:creationId xmlns:a16="http://schemas.microsoft.com/office/drawing/2014/main" id="{1C8B4E6C-F1FE-1733-0BBC-BB0E18410F3E}"/>
              </a:ext>
            </a:extLst>
          </p:cNvPr>
          <p:cNvSpPr>
            <a:spLocks noGrp="1"/>
          </p:cNvSpPr>
          <p:nvPr>
            <p:ph type="title"/>
          </p:nvPr>
        </p:nvSpPr>
        <p:spPr>
          <a:xfrm>
            <a:off x="709629" y="721594"/>
            <a:ext cx="11113200" cy="1258638"/>
          </a:xfrm>
        </p:spPr>
        <p:txBody>
          <a:bodyPr/>
          <a:lstStyle/>
          <a:p>
            <a:r>
              <a:rPr lang="da-DK" dirty="0"/>
              <a:t>Aftensmad</a:t>
            </a:r>
          </a:p>
        </p:txBody>
      </p:sp>
      <p:pic>
        <p:nvPicPr>
          <p:cNvPr id="1026" name="Picture 2">
            <a:extLst>
              <a:ext uri="{FF2B5EF4-FFF2-40B4-BE49-F238E27FC236}">
                <a16:creationId xmlns:a16="http://schemas.microsoft.com/office/drawing/2014/main" id="{C76F05C8-C712-67B3-1646-1559383905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7241" y="285859"/>
            <a:ext cx="4205727" cy="3004091"/>
          </a:xfrm>
          <a:prstGeom prst="rect">
            <a:avLst/>
          </a:prstGeom>
          <a:noFill/>
          <a:extLst>
            <a:ext uri="{909E8E84-426E-40DD-AFC4-6F175D3DCCD1}">
              <a14:hiddenFill xmlns:a14="http://schemas.microsoft.com/office/drawing/2010/main">
                <a:solidFill>
                  <a:srgbClr val="FFFFFF"/>
                </a:solidFill>
              </a14:hiddenFill>
            </a:ext>
          </a:extLst>
        </p:spPr>
      </p:pic>
      <p:sp>
        <p:nvSpPr>
          <p:cNvPr id="45" name="Ellipse 44">
            <a:extLst>
              <a:ext uri="{FF2B5EF4-FFF2-40B4-BE49-F238E27FC236}">
                <a16:creationId xmlns:a16="http://schemas.microsoft.com/office/drawing/2014/main" id="{7B1141D4-FD67-6AE9-48DF-AC7AB6A474E1}"/>
              </a:ext>
            </a:extLst>
          </p:cNvPr>
          <p:cNvSpPr/>
          <p:nvPr/>
        </p:nvSpPr>
        <p:spPr>
          <a:xfrm>
            <a:off x="7634064" y="2124872"/>
            <a:ext cx="1158298" cy="1080501"/>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8" name="Tekstfelt 7">
            <a:extLst>
              <a:ext uri="{FF2B5EF4-FFF2-40B4-BE49-F238E27FC236}">
                <a16:creationId xmlns:a16="http://schemas.microsoft.com/office/drawing/2014/main" id="{87475939-B8ED-2183-8196-4060025F38E5}"/>
              </a:ext>
            </a:extLst>
          </p:cNvPr>
          <p:cNvSpPr txBox="1"/>
          <p:nvPr/>
        </p:nvSpPr>
        <p:spPr>
          <a:xfrm>
            <a:off x="7885967" y="2158933"/>
            <a:ext cx="663880" cy="923330"/>
          </a:xfrm>
          <a:prstGeom prst="rect">
            <a:avLst/>
          </a:prstGeom>
          <a:noFill/>
        </p:spPr>
        <p:txBody>
          <a:bodyPr wrap="square" lIns="0" tIns="0" rIns="0" bIns="0" rtlCol="0">
            <a:spAutoFit/>
          </a:bodyPr>
          <a:lstStyle/>
          <a:p>
            <a:pPr algn="ctr"/>
            <a:r>
              <a:rPr lang="da-DK" sz="2400" b="1" dirty="0">
                <a:solidFill>
                  <a:schemeClr val="bg1"/>
                </a:solidFill>
                <a:latin typeface="Avenir Next LT Pro" panose="020B0504020202020204" pitchFamily="34" charset="0"/>
                <a:cs typeface="Aharoni" panose="020B0604020202020204" pitchFamily="2" charset="-79"/>
              </a:rPr>
              <a:t>0,9</a:t>
            </a:r>
          </a:p>
          <a:p>
            <a:pPr algn="ctr"/>
            <a:r>
              <a:rPr lang="da-DK" sz="1800" dirty="0">
                <a:solidFill>
                  <a:schemeClr val="bg1"/>
                </a:solidFill>
                <a:latin typeface="Avenir Next LT Pro" panose="020B0504020202020204" pitchFamily="34" charset="0"/>
                <a:cs typeface="Aharoni" panose="020B0604020202020204" pitchFamily="2" charset="-79"/>
              </a:rPr>
              <a:t>gram salt</a:t>
            </a:r>
            <a:endParaRPr lang="da-DK" dirty="0"/>
          </a:p>
        </p:txBody>
      </p:sp>
      <p:sp>
        <p:nvSpPr>
          <p:cNvPr id="49" name="Tekstfelt 48">
            <a:extLst>
              <a:ext uri="{FF2B5EF4-FFF2-40B4-BE49-F238E27FC236}">
                <a16:creationId xmlns:a16="http://schemas.microsoft.com/office/drawing/2014/main" id="{DF50F1FB-C531-714D-AD9A-46C92BCF142F}"/>
              </a:ext>
            </a:extLst>
          </p:cNvPr>
          <p:cNvSpPr txBox="1"/>
          <p:nvPr/>
        </p:nvSpPr>
        <p:spPr>
          <a:xfrm>
            <a:off x="2896644" y="2725672"/>
            <a:ext cx="6194120" cy="369332"/>
          </a:xfrm>
          <a:prstGeom prst="rect">
            <a:avLst/>
          </a:prstGeom>
          <a:noFill/>
        </p:spPr>
        <p:txBody>
          <a:bodyPr wrap="square">
            <a:spAutoFit/>
          </a:bodyPr>
          <a:lstStyle/>
          <a:p>
            <a:pPr algn="ctr"/>
            <a:endParaRPr lang="da-DK" dirty="0"/>
          </a:p>
        </p:txBody>
      </p:sp>
      <p:sp>
        <p:nvSpPr>
          <p:cNvPr id="5" name="Tekstfelt 4">
            <a:extLst>
              <a:ext uri="{FF2B5EF4-FFF2-40B4-BE49-F238E27FC236}">
                <a16:creationId xmlns:a16="http://schemas.microsoft.com/office/drawing/2014/main" id="{E06974FB-42ED-3FB0-F37E-F4A67D4D77BF}"/>
              </a:ext>
            </a:extLst>
          </p:cNvPr>
          <p:cNvSpPr txBox="1"/>
          <p:nvPr/>
        </p:nvSpPr>
        <p:spPr>
          <a:xfrm>
            <a:off x="7559870" y="313060"/>
            <a:ext cx="3691182" cy="276999"/>
          </a:xfrm>
          <a:prstGeom prst="rect">
            <a:avLst/>
          </a:prstGeom>
          <a:noFill/>
        </p:spPr>
        <p:txBody>
          <a:bodyPr wrap="square" lIns="0" tIns="0" rIns="0" bIns="0" rtlCol="0">
            <a:spAutoFit/>
          </a:bodyPr>
          <a:lstStyle/>
          <a:p>
            <a:pPr algn="l"/>
            <a:r>
              <a:rPr lang="da-DK" b="1" dirty="0">
                <a:solidFill>
                  <a:srgbClr val="FF0000"/>
                </a:solidFill>
              </a:rPr>
              <a:t>HJERTEFORENINGEN</a:t>
            </a:r>
          </a:p>
        </p:txBody>
      </p:sp>
      <p:sp>
        <p:nvSpPr>
          <p:cNvPr id="6" name="Tekstfelt 5">
            <a:extLst>
              <a:ext uri="{FF2B5EF4-FFF2-40B4-BE49-F238E27FC236}">
                <a16:creationId xmlns:a16="http://schemas.microsoft.com/office/drawing/2014/main" id="{A4899036-C8DF-ABF3-E662-DD744E95FC3E}"/>
              </a:ext>
            </a:extLst>
          </p:cNvPr>
          <p:cNvSpPr txBox="1"/>
          <p:nvPr/>
        </p:nvSpPr>
        <p:spPr>
          <a:xfrm>
            <a:off x="834887" y="2158933"/>
            <a:ext cx="5565913" cy="1538883"/>
          </a:xfrm>
          <a:prstGeom prst="rect">
            <a:avLst/>
          </a:prstGeom>
          <a:noFill/>
        </p:spPr>
        <p:txBody>
          <a:bodyPr wrap="square" lIns="0" tIns="0" rIns="0" bIns="0" rtlCol="0">
            <a:spAutoFit/>
          </a:bodyPr>
          <a:lstStyle/>
          <a:p>
            <a:pPr algn="l"/>
            <a:r>
              <a:rPr lang="da-DK" sz="2000" i="1" dirty="0">
                <a:solidFill>
                  <a:schemeClr val="bg1"/>
                </a:solidFill>
              </a:rPr>
              <a:t>Lav mad fra bunden af uforarbejdede fødevarer</a:t>
            </a:r>
          </a:p>
          <a:p>
            <a:pPr algn="l"/>
            <a:endParaRPr lang="da-DK" sz="2000" i="1" dirty="0">
              <a:solidFill>
                <a:schemeClr val="bg1"/>
              </a:solidFill>
            </a:endParaRPr>
          </a:p>
          <a:p>
            <a:pPr algn="l"/>
            <a:r>
              <a:rPr lang="da-DK" sz="2000" i="1" dirty="0">
                <a:solidFill>
                  <a:schemeClr val="bg1"/>
                </a:solidFill>
              </a:rPr>
              <a:t>Brug andre smagsgivere end salt fx krydderurter, ingefær, hvidløg, kanel, spidskommen, lime eller citronskal</a:t>
            </a:r>
          </a:p>
        </p:txBody>
      </p:sp>
    </p:spTree>
    <p:extLst>
      <p:ext uri="{BB962C8B-B14F-4D97-AF65-F5344CB8AC3E}">
        <p14:creationId xmlns:p14="http://schemas.microsoft.com/office/powerpoint/2010/main" val="382755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A2865D6-0F82-4259-954E-2283876FD64A}"/>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5972B50-7048-4B05-B1C2-8AA52C0096B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3246670C-F2FF-463F-AFD9-25C733A18680}"/>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F3C86F71-BEA5-4F67-9728-95673B1BD164}"/>
              </a:ext>
            </a:extLst>
          </p:cNvPr>
          <p:cNvSpPr>
            <a:spLocks noGrp="1"/>
          </p:cNvSpPr>
          <p:nvPr>
            <p:ph type="title"/>
          </p:nvPr>
        </p:nvSpPr>
        <p:spPr/>
        <p:txBody>
          <a:bodyPr/>
          <a:lstStyle/>
          <a:p>
            <a:r>
              <a:rPr lang="da-DK" dirty="0"/>
              <a:t>De officielle kostråd = DASH</a:t>
            </a:r>
          </a:p>
        </p:txBody>
      </p:sp>
      <p:sp>
        <p:nvSpPr>
          <p:cNvPr id="6" name="Pladsholder til tekst 5">
            <a:extLst>
              <a:ext uri="{FF2B5EF4-FFF2-40B4-BE49-F238E27FC236}">
                <a16:creationId xmlns:a16="http://schemas.microsoft.com/office/drawing/2014/main" id="{47CE21AE-B7AC-4176-92FA-6169FCB607F3}"/>
              </a:ext>
            </a:extLst>
          </p:cNvPr>
          <p:cNvSpPr>
            <a:spLocks noGrp="1"/>
          </p:cNvSpPr>
          <p:nvPr>
            <p:ph type="body" sz="quarter" idx="13"/>
          </p:nvPr>
        </p:nvSpPr>
        <p:spPr>
          <a:xfrm>
            <a:off x="538800" y="1533524"/>
            <a:ext cx="6688800" cy="3790951"/>
          </a:xfrm>
        </p:spPr>
        <p:txBody>
          <a:bodyPr/>
          <a:lstStyle/>
          <a:p>
            <a:r>
              <a:rPr lang="da-DK" dirty="0"/>
              <a:t>Fødevarestyrelsens 7 officielle Kostråd</a:t>
            </a:r>
          </a:p>
          <a:p>
            <a:pPr marL="342900" indent="-342900">
              <a:lnSpc>
                <a:spcPct val="150000"/>
              </a:lnSpc>
              <a:buFont typeface="Courier New" panose="02070309020205020404" pitchFamily="49" charset="0"/>
              <a:buChar char="o"/>
            </a:pPr>
            <a:r>
              <a:rPr lang="da-DK" sz="2000" i="1" dirty="0">
                <a:latin typeface="+mn-lt"/>
              </a:rPr>
              <a:t>Spis planterigt, varieret og ikke for meget</a:t>
            </a:r>
          </a:p>
          <a:p>
            <a:pPr marL="342900" indent="-342900">
              <a:lnSpc>
                <a:spcPct val="150000"/>
              </a:lnSpc>
              <a:buFont typeface="Courier New" panose="02070309020205020404" pitchFamily="49" charset="0"/>
              <a:buChar char="o"/>
            </a:pPr>
            <a:r>
              <a:rPr lang="da-DK" sz="2000" i="1" dirty="0">
                <a:latin typeface="+mn-lt"/>
              </a:rPr>
              <a:t>Spis flere grøntsager og frugter</a:t>
            </a:r>
          </a:p>
          <a:p>
            <a:pPr marL="342900" indent="-342900">
              <a:lnSpc>
                <a:spcPct val="150000"/>
              </a:lnSpc>
              <a:buFont typeface="Courier New" panose="02070309020205020404" pitchFamily="49" charset="0"/>
              <a:buChar char="o"/>
            </a:pPr>
            <a:r>
              <a:rPr lang="da-DK" sz="2000" i="1" dirty="0">
                <a:latin typeface="+mn-lt"/>
              </a:rPr>
              <a:t>Spis mindre kød – vælg bælgfrugter og fisk</a:t>
            </a:r>
          </a:p>
          <a:p>
            <a:pPr marL="342900" indent="-342900">
              <a:lnSpc>
                <a:spcPct val="150000"/>
              </a:lnSpc>
              <a:buFont typeface="Courier New" panose="02070309020205020404" pitchFamily="49" charset="0"/>
              <a:buChar char="o"/>
            </a:pPr>
            <a:r>
              <a:rPr lang="da-DK" sz="2000" i="1" dirty="0">
                <a:latin typeface="+mn-lt"/>
              </a:rPr>
              <a:t>Spis mad med fuldkorn</a:t>
            </a:r>
          </a:p>
          <a:p>
            <a:pPr marL="342900" indent="-342900">
              <a:lnSpc>
                <a:spcPct val="150000"/>
              </a:lnSpc>
              <a:buFont typeface="Courier New" panose="02070309020205020404" pitchFamily="49" charset="0"/>
              <a:buChar char="o"/>
            </a:pPr>
            <a:r>
              <a:rPr lang="da-DK" sz="2000" i="1" dirty="0">
                <a:latin typeface="+mn-lt"/>
              </a:rPr>
              <a:t>Vælg planteolier og magre mejeriprodukter </a:t>
            </a:r>
          </a:p>
          <a:p>
            <a:pPr marL="342900" indent="-342900">
              <a:lnSpc>
                <a:spcPct val="150000"/>
              </a:lnSpc>
              <a:buFont typeface="Courier New" panose="02070309020205020404" pitchFamily="49" charset="0"/>
              <a:buChar char="o"/>
            </a:pPr>
            <a:r>
              <a:rPr lang="da-DK" sz="2000" i="1" dirty="0">
                <a:latin typeface="+mn-lt"/>
              </a:rPr>
              <a:t>Spis mindre af det søde, salte og fede</a:t>
            </a:r>
          </a:p>
          <a:p>
            <a:pPr marL="342900" indent="-342900">
              <a:lnSpc>
                <a:spcPct val="150000"/>
              </a:lnSpc>
              <a:buFont typeface="Courier New" panose="02070309020205020404" pitchFamily="49" charset="0"/>
              <a:buChar char="o"/>
            </a:pPr>
            <a:r>
              <a:rPr lang="da-DK" sz="2000" i="1" dirty="0">
                <a:latin typeface="+mn-lt"/>
              </a:rPr>
              <a:t>Sluk tørsten i vand</a:t>
            </a:r>
          </a:p>
        </p:txBody>
      </p:sp>
      <p:pic>
        <p:nvPicPr>
          <p:cNvPr id="17" name="Picture 2" descr="dash diet">
            <a:extLst>
              <a:ext uri="{FF2B5EF4-FFF2-40B4-BE49-F238E27FC236}">
                <a16:creationId xmlns:a16="http://schemas.microsoft.com/office/drawing/2014/main" id="{149B1CD1-B20D-B16C-7C1A-646AC95A76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7600" y="1304196"/>
            <a:ext cx="3707622" cy="501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7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2BCF921-7D9D-9ECC-E359-72D3AEDD554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862"/>
            <a:ext cx="764274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A6B3EA7-AC20-1B6E-BF4A-D102003149AA}"/>
              </a:ext>
            </a:extLst>
          </p:cNvPr>
          <p:cNvSpPr>
            <a:spLocks noGrp="1"/>
          </p:cNvSpPr>
          <p:nvPr>
            <p:ph type="ctrTitle"/>
          </p:nvPr>
        </p:nvSpPr>
        <p:spPr>
          <a:xfrm>
            <a:off x="218395" y="150468"/>
            <a:ext cx="2112264" cy="1920240"/>
          </a:xfrm>
        </p:spPr>
        <p:txBody>
          <a:bodyPr vert="horz" lIns="91440" tIns="45720" rIns="91440" bIns="45720" rtlCol="0" anchor="ctr">
            <a:normAutofit/>
          </a:bodyPr>
          <a:lstStyle/>
          <a:p>
            <a:r>
              <a:rPr lang="en-US" sz="2400" kern="1200" dirty="0" err="1">
                <a:latin typeface="+mj-lt"/>
                <a:ea typeface="+mj-ea"/>
                <a:cs typeface="+mj-cs"/>
              </a:rPr>
              <a:t>Spis</a:t>
            </a:r>
            <a:r>
              <a:rPr lang="en-US" sz="2400" kern="1200" dirty="0">
                <a:latin typeface="+mj-lt"/>
                <a:ea typeface="+mj-ea"/>
                <a:cs typeface="+mj-cs"/>
              </a:rPr>
              <a:t> mere</a:t>
            </a:r>
            <a:br>
              <a:rPr lang="en-US" sz="2400" kern="1200" dirty="0">
                <a:latin typeface="+mj-lt"/>
                <a:ea typeface="+mj-ea"/>
                <a:cs typeface="+mj-cs"/>
              </a:rPr>
            </a:br>
            <a:r>
              <a:rPr lang="en-US" sz="2400" kern="1200" dirty="0">
                <a:latin typeface="+mj-lt"/>
                <a:ea typeface="+mj-ea"/>
                <a:cs typeface="+mj-cs"/>
              </a:rPr>
              <a:t>og </a:t>
            </a:r>
            <a:r>
              <a:rPr lang="en-US" sz="2400" kern="1200" dirty="0" err="1">
                <a:latin typeface="+mj-lt"/>
                <a:ea typeface="+mj-ea"/>
                <a:cs typeface="+mj-cs"/>
              </a:rPr>
              <a:t>sænk</a:t>
            </a:r>
            <a:r>
              <a:rPr lang="en-US" sz="2400" kern="1200" dirty="0">
                <a:latin typeface="+mj-lt"/>
                <a:ea typeface="+mj-ea"/>
                <a:cs typeface="+mj-cs"/>
              </a:rPr>
              <a:t> </a:t>
            </a:r>
            <a:r>
              <a:rPr lang="en-US" sz="2400" kern="1200" dirty="0" err="1">
                <a:latin typeface="+mj-lt"/>
                <a:ea typeface="+mj-ea"/>
                <a:cs typeface="+mj-cs"/>
              </a:rPr>
              <a:t>dit</a:t>
            </a:r>
            <a:r>
              <a:rPr lang="en-US" sz="2400" kern="1200" dirty="0">
                <a:latin typeface="+mj-lt"/>
                <a:ea typeface="+mj-ea"/>
                <a:cs typeface="+mj-cs"/>
              </a:rPr>
              <a:t> </a:t>
            </a:r>
            <a:r>
              <a:rPr lang="en-US" sz="2400" kern="1200" dirty="0" err="1">
                <a:latin typeface="+mj-lt"/>
                <a:ea typeface="+mj-ea"/>
                <a:cs typeface="+mj-cs"/>
              </a:rPr>
              <a:t>blodtryk</a:t>
            </a:r>
            <a:endParaRPr lang="en-US" sz="2400" kern="1200" dirty="0">
              <a:latin typeface="+mj-lt"/>
              <a:ea typeface="+mj-ea"/>
              <a:cs typeface="+mj-cs"/>
            </a:endParaRPr>
          </a:p>
        </p:txBody>
      </p:sp>
      <p:pic>
        <p:nvPicPr>
          <p:cNvPr id="7" name="Picture 2">
            <a:extLst>
              <a:ext uri="{FF2B5EF4-FFF2-40B4-BE49-F238E27FC236}">
                <a16:creationId xmlns:a16="http://schemas.microsoft.com/office/drawing/2014/main" id="{A5784E36-6DE9-A231-C638-5A1558B7218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7809454" y="1"/>
            <a:ext cx="4382546" cy="334564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tekst 3">
            <a:extLst>
              <a:ext uri="{FF2B5EF4-FFF2-40B4-BE49-F238E27FC236}">
                <a16:creationId xmlns:a16="http://schemas.microsoft.com/office/drawing/2014/main" id="{43656FDE-9C99-DD69-8C62-D9F797617886}"/>
              </a:ext>
            </a:extLst>
          </p:cNvPr>
          <p:cNvSpPr>
            <a:spLocks noGrp="1"/>
          </p:cNvSpPr>
          <p:nvPr>
            <p:ph type="body" sz="quarter" idx="14"/>
          </p:nvPr>
        </p:nvSpPr>
        <p:spPr>
          <a:xfrm>
            <a:off x="2815826" y="1889637"/>
            <a:ext cx="3850022" cy="1920240"/>
          </a:xfrm>
        </p:spPr>
        <p:txBody>
          <a:bodyPr vert="horz" lIns="91440" tIns="45720" rIns="91440" bIns="45720" rtlCol="0" anchor="ctr">
            <a:normAutofit/>
          </a:bodyPr>
          <a:lstStyle/>
          <a:p>
            <a:pPr marL="0" indent="-228600"/>
            <a:endParaRPr lang="en-US" sz="1600" dirty="0">
              <a:solidFill>
                <a:srgbClr val="E87722"/>
              </a:solidFill>
            </a:endParaRPr>
          </a:p>
        </p:txBody>
      </p:sp>
      <p:pic>
        <p:nvPicPr>
          <p:cNvPr id="3074" name="Picture 2">
            <a:extLst>
              <a:ext uri="{FF2B5EF4-FFF2-40B4-BE49-F238E27FC236}">
                <a16:creationId xmlns:a16="http://schemas.microsoft.com/office/drawing/2014/main" id="{B698B347-CA4A-4ED2-D494-CC43AACDD51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1"/>
          <a:stretch/>
        </p:blipFill>
        <p:spPr bwMode="auto">
          <a:xfrm>
            <a:off x="7809462" y="3512354"/>
            <a:ext cx="4382545" cy="334564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1C5E5622-B351-53FC-088C-116A20A37D39}"/>
              </a:ext>
            </a:extLst>
          </p:cNvPr>
          <p:cNvSpPr/>
          <p:nvPr/>
        </p:nvSpPr>
        <p:spPr>
          <a:xfrm>
            <a:off x="218395" y="4885110"/>
            <a:ext cx="4412973" cy="176977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5" name="Tekstfelt 4">
            <a:extLst>
              <a:ext uri="{FF2B5EF4-FFF2-40B4-BE49-F238E27FC236}">
                <a16:creationId xmlns:a16="http://schemas.microsoft.com/office/drawing/2014/main" id="{E8D9E875-0C73-7447-A1B5-F4F801ED7272}"/>
              </a:ext>
            </a:extLst>
          </p:cNvPr>
          <p:cNvSpPr txBox="1"/>
          <p:nvPr/>
        </p:nvSpPr>
        <p:spPr>
          <a:xfrm>
            <a:off x="489002" y="5022574"/>
            <a:ext cx="3990233" cy="1384995"/>
          </a:xfrm>
          <a:prstGeom prst="rect">
            <a:avLst/>
          </a:prstGeom>
          <a:noFill/>
        </p:spPr>
        <p:txBody>
          <a:bodyPr wrap="square" lIns="0" tIns="0" rIns="0" bIns="0" rtlCol="0">
            <a:spAutoFit/>
          </a:bodyPr>
          <a:lstStyle/>
          <a:p>
            <a:pPr marL="0" indent="-228600"/>
            <a:r>
              <a:rPr lang="en-US" sz="1800" b="1" dirty="0" err="1">
                <a:solidFill>
                  <a:srgbClr val="E87722"/>
                </a:solidFill>
              </a:rPr>
              <a:t>Sænk</a:t>
            </a:r>
            <a:r>
              <a:rPr lang="en-US" sz="1800" b="1" dirty="0">
                <a:solidFill>
                  <a:srgbClr val="E87722"/>
                </a:solidFill>
              </a:rPr>
              <a:t> </a:t>
            </a:r>
            <a:r>
              <a:rPr lang="en-US" sz="1800" b="1" dirty="0" err="1">
                <a:solidFill>
                  <a:srgbClr val="E87722"/>
                </a:solidFill>
              </a:rPr>
              <a:t>blodtrykket</a:t>
            </a:r>
            <a:r>
              <a:rPr lang="en-US" sz="1800" b="1" dirty="0">
                <a:solidFill>
                  <a:srgbClr val="E87722"/>
                </a:solidFill>
              </a:rPr>
              <a:t> </a:t>
            </a:r>
            <a:r>
              <a:rPr lang="en-US" sz="1800" b="1" dirty="0" err="1">
                <a:solidFill>
                  <a:srgbClr val="E87722"/>
                </a:solidFill>
              </a:rPr>
              <a:t>ved</a:t>
            </a:r>
            <a:r>
              <a:rPr lang="en-US" sz="1800" b="1" dirty="0">
                <a:solidFill>
                  <a:srgbClr val="E87722"/>
                </a:solidFill>
              </a:rPr>
              <a:t> at </a:t>
            </a:r>
            <a:r>
              <a:rPr lang="en-US" sz="1800" b="1" dirty="0" err="1">
                <a:solidFill>
                  <a:srgbClr val="E87722"/>
                </a:solidFill>
              </a:rPr>
              <a:t>spise</a:t>
            </a:r>
            <a:r>
              <a:rPr lang="en-US" sz="1800" b="1" dirty="0">
                <a:solidFill>
                  <a:srgbClr val="E87722"/>
                </a:solidFill>
              </a:rPr>
              <a:t> mere</a:t>
            </a:r>
            <a:r>
              <a:rPr lang="en-US" sz="1800" dirty="0">
                <a:solidFill>
                  <a:srgbClr val="E87722"/>
                </a:solidFill>
              </a:rPr>
              <a:t>: </a:t>
            </a:r>
          </a:p>
          <a:p>
            <a:pPr marL="57150" indent="-285750">
              <a:buFont typeface="Arial" panose="020B0604020202020204" pitchFamily="34" charset="0"/>
              <a:buChar char="•"/>
            </a:pPr>
            <a:r>
              <a:rPr lang="en-US" sz="1800" dirty="0" err="1">
                <a:solidFill>
                  <a:srgbClr val="E87722"/>
                </a:solidFill>
              </a:rPr>
              <a:t>Frugt</a:t>
            </a:r>
            <a:r>
              <a:rPr lang="en-US" sz="1800" dirty="0">
                <a:solidFill>
                  <a:srgbClr val="E87722"/>
                </a:solidFill>
              </a:rPr>
              <a:t> og </a:t>
            </a:r>
            <a:r>
              <a:rPr lang="en-US" sz="1800" dirty="0" err="1">
                <a:solidFill>
                  <a:srgbClr val="E87722"/>
                </a:solidFill>
              </a:rPr>
              <a:t>grønt</a:t>
            </a:r>
            <a:endParaRPr lang="en-US" sz="1800" dirty="0">
              <a:solidFill>
                <a:srgbClr val="E87722"/>
              </a:solidFill>
            </a:endParaRPr>
          </a:p>
          <a:p>
            <a:pPr marL="57150" indent="-285750">
              <a:buFont typeface="Arial" panose="020B0604020202020204" pitchFamily="34" charset="0"/>
              <a:buChar char="•"/>
            </a:pPr>
            <a:r>
              <a:rPr lang="en-US" sz="1800" dirty="0" err="1">
                <a:solidFill>
                  <a:srgbClr val="E87722"/>
                </a:solidFill>
              </a:rPr>
              <a:t>Fuldkorn</a:t>
            </a:r>
            <a:endParaRPr lang="en-US" sz="1800" dirty="0">
              <a:solidFill>
                <a:srgbClr val="E87722"/>
              </a:solidFill>
            </a:endParaRPr>
          </a:p>
          <a:p>
            <a:pPr marL="57150" indent="-285750">
              <a:buFont typeface="Arial" panose="020B0604020202020204" pitchFamily="34" charset="0"/>
              <a:buChar char="•"/>
            </a:pPr>
            <a:r>
              <a:rPr lang="en-US" sz="1800" dirty="0">
                <a:solidFill>
                  <a:srgbClr val="E87722"/>
                </a:solidFill>
              </a:rPr>
              <a:t>Fisk</a:t>
            </a:r>
          </a:p>
          <a:p>
            <a:pPr marL="57150" indent="-285750">
              <a:buFont typeface="Arial" panose="020B0604020202020204" pitchFamily="34" charset="0"/>
              <a:buChar char="•"/>
            </a:pPr>
            <a:r>
              <a:rPr lang="en-US" sz="1800" dirty="0" err="1">
                <a:solidFill>
                  <a:srgbClr val="E87722"/>
                </a:solidFill>
              </a:rPr>
              <a:t>Fedtfattig</a:t>
            </a:r>
            <a:r>
              <a:rPr lang="en-US" sz="1800" dirty="0">
                <a:solidFill>
                  <a:srgbClr val="E87722"/>
                </a:solidFill>
              </a:rPr>
              <a:t> </a:t>
            </a:r>
            <a:r>
              <a:rPr lang="en-US" sz="1800" dirty="0" err="1">
                <a:solidFill>
                  <a:srgbClr val="E87722"/>
                </a:solidFill>
              </a:rPr>
              <a:t>mælk</a:t>
            </a:r>
            <a:r>
              <a:rPr lang="en-US" sz="1800" dirty="0">
                <a:solidFill>
                  <a:srgbClr val="E87722"/>
                </a:solidFill>
              </a:rPr>
              <a:t> / </a:t>
            </a:r>
            <a:r>
              <a:rPr lang="en-US" sz="1800" dirty="0" err="1">
                <a:solidFill>
                  <a:srgbClr val="E87722"/>
                </a:solidFill>
              </a:rPr>
              <a:t>mejeriprodukt</a:t>
            </a:r>
            <a:endParaRPr lang="en-US" sz="1800" dirty="0">
              <a:solidFill>
                <a:srgbClr val="E87722"/>
              </a:solidFill>
            </a:endParaRPr>
          </a:p>
        </p:txBody>
      </p:sp>
    </p:spTree>
    <p:extLst>
      <p:ext uri="{BB962C8B-B14F-4D97-AF65-F5344CB8AC3E}">
        <p14:creationId xmlns:p14="http://schemas.microsoft.com/office/powerpoint/2010/main" val="252189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799" y="1563776"/>
            <a:ext cx="7211115" cy="4314510"/>
          </a:xfrm>
        </p:spPr>
        <p:txBody>
          <a:bodyPr/>
          <a:lstStyle/>
          <a:p>
            <a:pPr marL="342900" indent="-342900">
              <a:buFont typeface="Courier New" panose="02070309020205020404" pitchFamily="49" charset="0"/>
              <a:buChar char="o"/>
            </a:pPr>
            <a:r>
              <a:rPr lang="da-DK" b="1" dirty="0"/>
              <a:t>De officielle kostråd</a:t>
            </a:r>
            <a:br>
              <a:rPr lang="da-DK" dirty="0"/>
            </a:br>
            <a:r>
              <a:rPr lang="da-DK" dirty="0"/>
              <a:t>	</a:t>
            </a:r>
            <a:r>
              <a:rPr lang="da-DK" sz="2000" i="1" dirty="0">
                <a:latin typeface="+mn-lt"/>
              </a:rPr>
              <a:t>Spis flere grøntsager og frugter</a:t>
            </a:r>
          </a:p>
          <a:p>
            <a:pPr lvl="4">
              <a:buNone/>
            </a:pPr>
            <a:r>
              <a:rPr lang="da-DK" sz="2000" i="1" dirty="0">
                <a:latin typeface="+mn-lt"/>
              </a:rPr>
              <a:t>	Mindst 500-800 g frugt, bær og grønt dagligt  </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Hav snackgrønt klargjort</a:t>
            </a:r>
            <a:r>
              <a:rPr lang="da-DK" sz="2000" i="1" dirty="0">
                <a:latin typeface="+mn-lt"/>
              </a:rPr>
              <a:t> i køleskabet</a:t>
            </a:r>
          </a:p>
          <a:p>
            <a:pPr>
              <a:buNone/>
            </a:pPr>
            <a:r>
              <a:rPr lang="da-DK" sz="2000" i="1" dirty="0">
                <a:latin typeface="+mn-lt"/>
              </a:rPr>
              <a:t>	Tag frugt med på farten</a:t>
            </a:r>
          </a:p>
          <a:p>
            <a:pPr>
              <a:buNone/>
            </a:pPr>
            <a:r>
              <a:rPr lang="da-DK" sz="2000" i="1" dirty="0">
                <a:latin typeface="+mn-lt"/>
              </a:rPr>
              <a:t>	Lad frugtskålen står fremme på bordet </a:t>
            </a:r>
            <a:br>
              <a:rPr lang="da-DK" sz="2000" i="1" dirty="0">
                <a:latin typeface="+mn-lt"/>
              </a:rPr>
            </a:br>
            <a:r>
              <a:rPr lang="da-DK" sz="2000" i="1" dirty="0">
                <a:latin typeface="+mn-lt"/>
              </a:rPr>
              <a:t>	Sæt frugt og grønt, hvor der før stod slik</a:t>
            </a:r>
          </a:p>
          <a:p>
            <a:pPr marL="342900" indent="-342900">
              <a:buFont typeface="Courier New" panose="02070309020205020404" pitchFamily="49" charset="0"/>
              <a:buChar char="o"/>
            </a:pPr>
            <a:endParaRPr lang="da-DK" b="1" dirty="0"/>
          </a:p>
        </p:txBody>
      </p:sp>
      <p:pic>
        <p:nvPicPr>
          <p:cNvPr id="8" name="Picture 4">
            <a:extLst>
              <a:ext uri="{FF2B5EF4-FFF2-40B4-BE49-F238E27FC236}">
                <a16:creationId xmlns:a16="http://schemas.microsoft.com/office/drawing/2014/main" id="{3FF584DD-4339-49D2-D56C-5EBBE6811A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40053" y="1105177"/>
            <a:ext cx="3043399" cy="445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300880"/>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mindst 300-450 g fisk om ugen</a:t>
            </a:r>
          </a:p>
          <a:p>
            <a:pPr>
              <a:buNone/>
            </a:pPr>
            <a:r>
              <a:rPr lang="da-DK" sz="2000" i="1" dirty="0">
                <a:latin typeface="+mn-lt"/>
              </a:rPr>
              <a:t>	heraf mindst 200 g fed fisk </a:t>
            </a:r>
          </a:p>
          <a:p>
            <a:pPr>
              <a:buNone/>
            </a:pPr>
            <a:r>
              <a:rPr lang="da-DK" sz="2000" i="1" dirty="0">
                <a:latin typeface="+mn-lt"/>
              </a:rPr>
              <a:t>	ved erkendt hjertesygdom, da 300 g fed fisk</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2 gange om uge</a:t>
            </a:r>
          </a:p>
          <a:p>
            <a:pPr>
              <a:buNone/>
            </a:pPr>
            <a:r>
              <a:rPr lang="da-DK" sz="2000" i="1" dirty="0">
                <a:latin typeface="+mn-lt"/>
              </a:rPr>
              <a:t>	Erstat kødpålæg med fiskepålæg </a:t>
            </a:r>
          </a:p>
          <a:p>
            <a:pPr>
              <a:buNone/>
            </a:pPr>
            <a:r>
              <a:rPr lang="da-DK" sz="2000" i="1" dirty="0">
                <a:latin typeface="+mn-lt"/>
              </a:rPr>
              <a:t>	Spis gerne fisk fra frost</a:t>
            </a:r>
          </a:p>
          <a:p>
            <a:pPr>
              <a:buNone/>
            </a:pPr>
            <a:r>
              <a:rPr lang="da-DK" sz="2000" i="1" dirty="0">
                <a:latin typeface="+mn-lt"/>
              </a:rPr>
              <a:t>	Hav altid fiskekonserves i huset</a:t>
            </a:r>
          </a:p>
          <a:p>
            <a:br>
              <a:rPr lang="da-DK" dirty="0"/>
            </a:br>
            <a:r>
              <a:rPr lang="da-DK" dirty="0"/>
              <a:t>	</a:t>
            </a:r>
          </a:p>
        </p:txBody>
      </p:sp>
      <p:pic>
        <p:nvPicPr>
          <p:cNvPr id="8" name="Picture 4">
            <a:extLst>
              <a:ext uri="{FF2B5EF4-FFF2-40B4-BE49-F238E27FC236}">
                <a16:creationId xmlns:a16="http://schemas.microsoft.com/office/drawing/2014/main" id="{426FD999-D3B3-1C53-1856-EFBF5784146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77707" y="1798638"/>
            <a:ext cx="4128549" cy="19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dirty="0">
                <a:latin typeface="+mn-lt"/>
              </a:rPr>
              <a:t>	Mindst 90 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pic>
        <p:nvPicPr>
          <p:cNvPr id="17" name="Picture 4">
            <a:extLst>
              <a:ext uri="{FF2B5EF4-FFF2-40B4-BE49-F238E27FC236}">
                <a16:creationId xmlns:a16="http://schemas.microsoft.com/office/drawing/2014/main" id="{476DD0EA-B9B6-D9B6-F253-1D8AFFE2D13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90930" y="239334"/>
            <a:ext cx="3323183" cy="2271074"/>
          </a:xfrm>
          <a:prstGeom prst="round2DiagRect">
            <a:avLst>
              <a:gd name="adj1" fmla="val 16667"/>
              <a:gd name="adj2" fmla="val 0"/>
            </a:avLst>
          </a:prstGeom>
          <a:ln w="88900" cap="sq">
            <a:solidFill>
              <a:srgbClr val="667F8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Billede 7">
            <a:extLst>
              <a:ext uri="{FF2B5EF4-FFF2-40B4-BE49-F238E27FC236}">
                <a16:creationId xmlns:a16="http://schemas.microsoft.com/office/drawing/2014/main" id="{D3D3ECFA-197A-0B67-70DC-5758D93C79EB}"/>
              </a:ext>
            </a:extLst>
          </p:cNvPr>
          <p:cNvPicPr>
            <a:picLocks noChangeAspect="1"/>
          </p:cNvPicPr>
          <p:nvPr/>
        </p:nvPicPr>
        <p:blipFill>
          <a:blip r:embed="rId4"/>
          <a:stretch>
            <a:fillRect/>
          </a:stretch>
        </p:blipFill>
        <p:spPr>
          <a:xfrm>
            <a:off x="5013833" y="2510408"/>
            <a:ext cx="4429431" cy="3903162"/>
          </a:xfrm>
          <a:prstGeom prst="rect">
            <a:avLst/>
          </a:prstGeom>
        </p:spPr>
      </p:pic>
    </p:spTree>
    <p:extLst>
      <p:ext uri="{BB962C8B-B14F-4D97-AF65-F5344CB8AC3E}">
        <p14:creationId xmlns:p14="http://schemas.microsoft.com/office/powerpoint/2010/main" val="369852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4B2CB1-80B5-46FB-9C2D-F7348407A73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1F9103B1-5046-4E71-9306-A36E30B3AC4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26BF2E-4BB7-45A9-8019-F07B49CB6231}"/>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0C53EA8D-117D-4DD3-997A-B44884C20637}"/>
              </a:ext>
            </a:extLst>
          </p:cNvPr>
          <p:cNvSpPr>
            <a:spLocks noGrp="1"/>
          </p:cNvSpPr>
          <p:nvPr>
            <p:ph type="title"/>
          </p:nvPr>
        </p:nvSpPr>
        <p:spPr/>
        <p:txBody>
          <a:bodyPr/>
          <a:lstStyle/>
          <a:p>
            <a:r>
              <a:rPr lang="da-DK" b="0" dirty="0"/>
              <a:t>Fuldkorn</a:t>
            </a:r>
          </a:p>
        </p:txBody>
      </p:sp>
      <p:sp>
        <p:nvSpPr>
          <p:cNvPr id="6" name="Pladsholder til tekst 5">
            <a:extLst>
              <a:ext uri="{FF2B5EF4-FFF2-40B4-BE49-F238E27FC236}">
                <a16:creationId xmlns:a16="http://schemas.microsoft.com/office/drawing/2014/main" id="{67CAA302-D3B1-4170-94E0-0A72B6CFA799}"/>
              </a:ext>
            </a:extLst>
          </p:cNvPr>
          <p:cNvSpPr>
            <a:spLocks noGrp="1"/>
          </p:cNvSpPr>
          <p:nvPr>
            <p:ph type="body" sz="quarter" idx="13"/>
          </p:nvPr>
        </p:nvSpPr>
        <p:spPr>
          <a:xfrm>
            <a:off x="4095170" y="655050"/>
            <a:ext cx="6300114" cy="1258638"/>
          </a:xfrm>
        </p:spPr>
        <p:txBody>
          <a:bodyPr/>
          <a:lstStyle/>
          <a:p>
            <a:pPr marL="342900" indent="-342900">
              <a:buFont typeface="Courier New" panose="02070309020205020404" pitchFamily="49" charset="0"/>
              <a:buChar char="o"/>
            </a:pPr>
            <a:r>
              <a:rPr lang="da-DK" dirty="0"/>
              <a:t>Sådan får du 90 g. fuldkorn – 3 eksempler:</a:t>
            </a:r>
          </a:p>
          <a:p>
            <a:pPr>
              <a:buNone/>
            </a:pPr>
            <a:endParaRPr lang="da-DK" dirty="0"/>
          </a:p>
        </p:txBody>
      </p:sp>
      <p:sp>
        <p:nvSpPr>
          <p:cNvPr id="15" name="Pladsholder til tekst 5">
            <a:extLst>
              <a:ext uri="{FF2B5EF4-FFF2-40B4-BE49-F238E27FC236}">
                <a16:creationId xmlns:a16="http://schemas.microsoft.com/office/drawing/2014/main" id="{6DE75445-6F08-4663-8C03-4739594D66D0}"/>
              </a:ext>
            </a:extLst>
          </p:cNvPr>
          <p:cNvSpPr txBox="1">
            <a:spLocks/>
          </p:cNvSpPr>
          <p:nvPr/>
        </p:nvSpPr>
        <p:spPr bwMode="white">
          <a:xfrm>
            <a:off x="4095170" y="4109596"/>
            <a:ext cx="4973052" cy="246507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lgn="l">
              <a:buNone/>
            </a:pPr>
            <a:r>
              <a:rPr lang="da-DK" b="0" i="1" dirty="0">
                <a:effectLst/>
                <a:latin typeface="var(--paragraph_font_family)"/>
              </a:rPr>
              <a:t>To skiver rugbrød = 32 gram fuldkorn</a:t>
            </a:r>
            <a:br>
              <a:rPr lang="da-DK" b="0" i="1" dirty="0">
                <a:effectLst/>
                <a:latin typeface="var(--paragraph_font_family)"/>
              </a:rPr>
            </a:br>
            <a:r>
              <a:rPr lang="da-DK" b="0" i="1" dirty="0">
                <a:effectLst/>
                <a:latin typeface="var(--paragraph_font_family)"/>
              </a:rPr>
              <a:t>Havregrød 1 dl. = 33 gram fuldkorn</a:t>
            </a:r>
            <a:endParaRPr lang="da-DK" b="0" i="0" dirty="0">
              <a:effectLst/>
              <a:latin typeface="var(--paragraph_font_family)"/>
            </a:endParaRPr>
          </a:p>
          <a:p>
            <a:pPr algn="l">
              <a:buNone/>
            </a:pPr>
            <a:r>
              <a:rPr lang="da-DK" b="0" i="1" dirty="0">
                <a:effectLst/>
                <a:latin typeface="var(--paragraph_font_family)"/>
              </a:rPr>
              <a:t>Fuldkornsris = 40 gram fuldkorn</a:t>
            </a:r>
            <a:endParaRPr lang="da-DK" b="0" i="0" dirty="0">
              <a:effectLst/>
              <a:latin typeface="var(--paragraph_font_family)"/>
            </a:endParaRPr>
          </a:p>
          <a:p>
            <a:pPr algn="l">
              <a:buNone/>
            </a:pPr>
            <a:r>
              <a:rPr lang="da-DK" b="0" i="1" dirty="0">
                <a:effectLst/>
                <a:latin typeface="var(--paragraph_font_family)"/>
              </a:rPr>
              <a:t>Fuldkornsnudler = 53 gram fuldkorn</a:t>
            </a:r>
            <a:br>
              <a:rPr lang="da-DK" b="0" i="1" dirty="0">
                <a:effectLst/>
                <a:latin typeface="var(--paragraph_font_family)"/>
              </a:rPr>
            </a:br>
            <a:r>
              <a:rPr lang="da-DK" b="0" i="1" dirty="0">
                <a:effectLst/>
                <a:latin typeface="var(--paragraph_font_family)"/>
              </a:rPr>
              <a:t>Fuldkornsbolle = 25 gram fuldkorn</a:t>
            </a:r>
            <a:br>
              <a:rPr lang="da-DK" b="0" i="1" dirty="0">
                <a:effectLst/>
                <a:latin typeface="var(--paragraph_font_family)"/>
              </a:rPr>
            </a:br>
            <a:r>
              <a:rPr lang="da-DK" b="0" i="1" dirty="0" err="1">
                <a:effectLst/>
                <a:latin typeface="var(--paragraph_font_family)"/>
              </a:rPr>
              <a:t>Müsli</a:t>
            </a:r>
            <a:r>
              <a:rPr lang="da-DK" b="0" i="1" dirty="0">
                <a:effectLst/>
                <a:latin typeface="var(--paragraph_font_family)"/>
              </a:rPr>
              <a:t> = 19 gram fuldkorn</a:t>
            </a:r>
            <a:endParaRPr lang="da-DK" b="0" i="0" dirty="0">
              <a:effectLst/>
              <a:latin typeface="var(--paragraph_font_family)"/>
            </a:endParaRPr>
          </a:p>
          <a:p>
            <a:pPr algn="l">
              <a:buNone/>
            </a:pPr>
            <a:r>
              <a:rPr lang="da-DK" b="0" i="1" dirty="0">
                <a:effectLst/>
                <a:latin typeface="var(--paragraph_font_family)"/>
              </a:rPr>
              <a:t>Fuldkornspasta = 38 gram fuldkorn</a:t>
            </a:r>
            <a:endParaRPr lang="da-DK" b="0" i="0" dirty="0">
              <a:effectLst/>
              <a:latin typeface="var(--paragraph_font_family)"/>
            </a:endParaRPr>
          </a:p>
        </p:txBody>
      </p:sp>
      <p:pic>
        <p:nvPicPr>
          <p:cNvPr id="9" name="Billede 8" descr="Et billede, der indeholder Snack, mad, dessert, ingrediens&#10;&#10;Automatisk genereret beskrivelse">
            <a:extLst>
              <a:ext uri="{FF2B5EF4-FFF2-40B4-BE49-F238E27FC236}">
                <a16:creationId xmlns:a16="http://schemas.microsoft.com/office/drawing/2014/main" id="{A25CE011-C459-C4A1-2FFF-DBE0E8104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800" y="1221547"/>
            <a:ext cx="3665876" cy="2672248"/>
          </a:xfrm>
          <a:prstGeom prst="rect">
            <a:avLst/>
          </a:prstGeom>
        </p:spPr>
      </p:pic>
      <p:pic>
        <p:nvPicPr>
          <p:cNvPr id="13" name="Billede 12" descr="Et billede, der indeholder mad, Cuisine, Snack, plate/tallerken&#10;&#10;Automatisk genereret beskrivelse">
            <a:extLst>
              <a:ext uri="{FF2B5EF4-FFF2-40B4-BE49-F238E27FC236}">
                <a16:creationId xmlns:a16="http://schemas.microsoft.com/office/drawing/2014/main" id="{C7881335-470F-77C3-83C7-1E37412439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6984" y="1237369"/>
            <a:ext cx="2656425" cy="2656425"/>
          </a:xfrm>
          <a:prstGeom prst="rect">
            <a:avLst/>
          </a:prstGeom>
        </p:spPr>
      </p:pic>
      <p:pic>
        <p:nvPicPr>
          <p:cNvPr id="17" name="Billede 16" descr="Et billede, der indeholder mad, træ&#10;&#10;Automatisk genereret beskrivelse">
            <a:extLst>
              <a:ext uri="{FF2B5EF4-FFF2-40B4-BE49-F238E27FC236}">
                <a16:creationId xmlns:a16="http://schemas.microsoft.com/office/drawing/2014/main" id="{29BFAADB-ABE1-0612-125D-499B0A9F26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5717" y="1237369"/>
            <a:ext cx="4440182" cy="2662552"/>
          </a:xfrm>
          <a:prstGeom prst="rect">
            <a:avLst/>
          </a:prstGeom>
        </p:spPr>
      </p:pic>
    </p:spTree>
    <p:extLst>
      <p:ext uri="{BB962C8B-B14F-4D97-AF65-F5344CB8AC3E}">
        <p14:creationId xmlns:p14="http://schemas.microsoft.com/office/powerpoint/2010/main" val="418772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3B14692-9AAA-54F4-55C0-DCACDFD6F6E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DB64FA-709F-A2AD-F5E7-F863D81C2F0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855E6EE-D13B-6CAE-0438-4813D1D3E00F}"/>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2F3CF7BE-D1E7-935F-8B8C-93D00A407E20}"/>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8A746726-E96B-0C0B-F79E-31397F07C286}"/>
              </a:ext>
            </a:extLst>
          </p:cNvPr>
          <p:cNvSpPr>
            <a:spLocks noGrp="1"/>
          </p:cNvSpPr>
          <p:nvPr>
            <p:ph type="body" sz="quarter" idx="13"/>
          </p:nvPr>
        </p:nvSpPr>
        <p:spPr>
          <a:xfrm>
            <a:off x="538800" y="1232612"/>
            <a:ext cx="3608181" cy="4669098"/>
          </a:xfrm>
        </p:spPr>
        <p:txBody>
          <a:bodyPr/>
          <a:lstStyle/>
          <a:p>
            <a:r>
              <a:rPr lang="da-DK" dirty="0"/>
              <a:t>Anbefaling 350-500 ml. fedtfattig mejeriprodukt dagligt</a:t>
            </a:r>
          </a:p>
          <a:p>
            <a:pPr>
              <a:buNone/>
            </a:pPr>
            <a:endParaRPr lang="en-US" sz="2400" dirty="0">
              <a:effectLst/>
            </a:endParaRPr>
          </a:p>
          <a:p>
            <a:pPr>
              <a:buNone/>
            </a:pPr>
            <a:r>
              <a:rPr lang="en-US" sz="2400" dirty="0">
                <a:effectLst/>
              </a:rPr>
              <a:t>Fedtfattig </a:t>
            </a:r>
            <a:r>
              <a:rPr lang="en-US" sz="2400" dirty="0" err="1">
                <a:effectLst/>
              </a:rPr>
              <a:t>mælk</a:t>
            </a:r>
            <a:r>
              <a:rPr lang="en-US" sz="2400" dirty="0">
                <a:effectLst/>
              </a:rPr>
              <a:t> og </a:t>
            </a:r>
            <a:r>
              <a:rPr lang="en-US" sz="2400" dirty="0" err="1">
                <a:effectLst/>
              </a:rPr>
              <a:t>mejeriprodukter</a:t>
            </a:r>
            <a:r>
              <a:rPr lang="en-US" sz="2400" dirty="0">
                <a:effectLst/>
              </a:rPr>
              <a:t> er </a:t>
            </a:r>
            <a:r>
              <a:rPr lang="en-US" sz="2400" dirty="0" err="1">
                <a:effectLst/>
              </a:rPr>
              <a:t>en</a:t>
            </a:r>
            <a:r>
              <a:rPr lang="en-US" sz="2400" dirty="0">
                <a:effectLst/>
              </a:rPr>
              <a:t> </a:t>
            </a:r>
            <a:r>
              <a:rPr lang="en-US" sz="2400" dirty="0" err="1">
                <a:effectLst/>
              </a:rPr>
              <a:t>vigtigt</a:t>
            </a:r>
            <a:r>
              <a:rPr lang="en-US" sz="2400" dirty="0">
                <a:effectLst/>
              </a:rPr>
              <a:t> del </a:t>
            </a:r>
            <a:r>
              <a:rPr lang="en-US" sz="2400" dirty="0" err="1">
                <a:effectLst/>
              </a:rPr>
              <a:t>af</a:t>
            </a:r>
            <a:r>
              <a:rPr lang="en-US" sz="2400" dirty="0">
                <a:effectLst/>
              </a:rPr>
              <a:t> DASH </a:t>
            </a:r>
            <a:r>
              <a:rPr lang="en-US" sz="2400" dirty="0" err="1">
                <a:effectLst/>
              </a:rPr>
              <a:t>diæt</a:t>
            </a:r>
            <a:r>
              <a:rPr lang="en-US" sz="2400" dirty="0">
                <a:effectLst/>
              </a:rPr>
              <a:t>”.</a:t>
            </a:r>
          </a:p>
          <a:p>
            <a:pPr>
              <a:buNone/>
            </a:pPr>
            <a:endParaRPr lang="en-US" dirty="0"/>
          </a:p>
          <a:p>
            <a:pPr>
              <a:buNone/>
            </a:pPr>
            <a:r>
              <a:rPr lang="en-US" sz="2400" dirty="0" err="1">
                <a:effectLst/>
              </a:rPr>
              <a:t>Årsagen</a:t>
            </a:r>
            <a:r>
              <a:rPr lang="en-US" sz="2400" dirty="0">
                <a:effectLst/>
              </a:rPr>
              <a:t> til den </a:t>
            </a:r>
            <a:r>
              <a:rPr lang="en-US" sz="2400" dirty="0" err="1">
                <a:effectLst/>
              </a:rPr>
              <a:t>blodtrykssænkende</a:t>
            </a:r>
            <a:r>
              <a:rPr lang="en-US" sz="2400" dirty="0">
                <a:effectLst/>
              </a:rPr>
              <a:t> </a:t>
            </a:r>
            <a:r>
              <a:rPr lang="en-US" sz="2400" dirty="0" err="1">
                <a:effectLst/>
              </a:rPr>
              <a:t>effekt</a:t>
            </a:r>
            <a:r>
              <a:rPr lang="en-US" sz="2400" dirty="0">
                <a:effectLst/>
              </a:rPr>
              <a:t> er </a:t>
            </a:r>
            <a:r>
              <a:rPr lang="en-US" sz="2400" dirty="0" err="1">
                <a:effectLst/>
              </a:rPr>
              <a:t>endnu</a:t>
            </a:r>
            <a:r>
              <a:rPr lang="en-US" sz="2400" dirty="0">
                <a:effectLst/>
              </a:rPr>
              <a:t> </a:t>
            </a:r>
            <a:r>
              <a:rPr lang="en-US" sz="2400" dirty="0" err="1">
                <a:effectLst/>
              </a:rPr>
              <a:t>ikke</a:t>
            </a:r>
            <a:r>
              <a:rPr lang="en-US" sz="2400" dirty="0">
                <a:effectLst/>
              </a:rPr>
              <a:t> </a:t>
            </a:r>
            <a:r>
              <a:rPr lang="en-US" sz="2400" dirty="0" err="1">
                <a:effectLst/>
              </a:rPr>
              <a:t>klarlagt</a:t>
            </a:r>
            <a:r>
              <a:rPr lang="en-US" sz="2400" dirty="0">
                <a:effectLst/>
              </a:rPr>
              <a:t>. </a:t>
            </a:r>
          </a:p>
          <a:p>
            <a:pPr marL="57150" indent="0">
              <a:buNone/>
            </a:pPr>
            <a:endParaRPr lang="en-US" sz="2400" dirty="0">
              <a:effectLst/>
            </a:endParaRPr>
          </a:p>
          <a:p>
            <a:endParaRPr lang="da-DK" dirty="0"/>
          </a:p>
        </p:txBody>
      </p:sp>
      <p:pic>
        <p:nvPicPr>
          <p:cNvPr id="7" name="Picture 6" descr="Mælk - Hvad gør mælk ved huden og kroppen?">
            <a:extLst>
              <a:ext uri="{FF2B5EF4-FFF2-40B4-BE49-F238E27FC236}">
                <a16:creationId xmlns:a16="http://schemas.microsoft.com/office/drawing/2014/main" id="{518D8929-DBBB-9D13-7695-BD3D11817B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FE0E2F55-4945-7BD0-1B9E-38EE91DFAE78}"/>
              </a:ext>
            </a:extLst>
          </p:cNvPr>
          <p:cNvSpPr txBox="1"/>
          <p:nvPr/>
        </p:nvSpPr>
        <p:spPr>
          <a:xfrm>
            <a:off x="3968514" y="300767"/>
            <a:ext cx="3260035" cy="553998"/>
          </a:xfrm>
          <a:prstGeom prst="rect">
            <a:avLst/>
          </a:prstGeom>
          <a:noFill/>
        </p:spPr>
        <p:txBody>
          <a:bodyPr wrap="square" lIns="0" tIns="0" rIns="0" bIns="0" rtlCol="0">
            <a:spAutoFit/>
          </a:bodyPr>
          <a:lstStyle/>
          <a:p>
            <a:r>
              <a:rPr lang="da-DK">
                <a:solidFill>
                  <a:schemeClr val="bg1"/>
                </a:solidFill>
              </a:rPr>
              <a:t>Fedtfattig mælk og mejeriprodukter sænker blodtryk</a:t>
            </a:r>
            <a:endParaRPr lang="da-DK" dirty="0">
              <a:solidFill>
                <a:schemeClr val="bg1"/>
              </a:solidFill>
            </a:endParaRPr>
          </a:p>
        </p:txBody>
      </p:sp>
    </p:spTree>
    <p:extLst>
      <p:ext uri="{BB962C8B-B14F-4D97-AF65-F5344CB8AC3E}">
        <p14:creationId xmlns:p14="http://schemas.microsoft.com/office/powerpoint/2010/main" val="183145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0B68E15-E31E-105E-8BA5-414EB928D674}"/>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1A8138F-EFF7-A997-E226-C1AA51EEE56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60BCFD0B-16D6-1D3A-213D-D2EA5ABD683B}"/>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166E161C-9CB8-049A-BBB2-D3325FC3CAFC}"/>
              </a:ext>
            </a:extLst>
          </p:cNvPr>
          <p:cNvSpPr>
            <a:spLocks noGrp="1"/>
          </p:cNvSpPr>
          <p:nvPr>
            <p:ph type="title"/>
          </p:nvPr>
        </p:nvSpPr>
        <p:spPr/>
        <p:txBody>
          <a:bodyPr/>
          <a:lstStyle/>
          <a:p>
            <a:r>
              <a:rPr lang="da-DK" dirty="0"/>
              <a:t>Sænk blodtrykket – spis mindre</a:t>
            </a:r>
          </a:p>
        </p:txBody>
      </p:sp>
      <p:sp>
        <p:nvSpPr>
          <p:cNvPr id="6" name="Pladsholder til tekst 5">
            <a:extLst>
              <a:ext uri="{FF2B5EF4-FFF2-40B4-BE49-F238E27FC236}">
                <a16:creationId xmlns:a16="http://schemas.microsoft.com/office/drawing/2014/main" id="{4F3C1E3B-DA2F-3363-AEE3-83614AD2F7ED}"/>
              </a:ext>
            </a:extLst>
          </p:cNvPr>
          <p:cNvSpPr>
            <a:spLocks noGrp="1"/>
          </p:cNvSpPr>
          <p:nvPr>
            <p:ph type="body" sz="quarter" idx="13"/>
          </p:nvPr>
        </p:nvSpPr>
        <p:spPr/>
        <p:txBody>
          <a:bodyPr/>
          <a:lstStyle/>
          <a:p>
            <a:pPr marL="0" indent="-228600"/>
            <a:r>
              <a:rPr lang="en-US" sz="2400" b="1" dirty="0"/>
              <a:t>Sænk </a:t>
            </a:r>
            <a:r>
              <a:rPr lang="en-US" sz="2400" b="1" dirty="0" err="1"/>
              <a:t>blodtrykket</a:t>
            </a:r>
            <a:r>
              <a:rPr lang="en-US" sz="2400" b="1" dirty="0"/>
              <a:t> </a:t>
            </a:r>
            <a:r>
              <a:rPr lang="en-US" sz="2400" b="1" dirty="0" err="1"/>
              <a:t>ved</a:t>
            </a:r>
            <a:r>
              <a:rPr lang="en-US" sz="2400" b="1" dirty="0"/>
              <a:t> at </a:t>
            </a:r>
            <a:r>
              <a:rPr lang="en-US" sz="2400" b="1" dirty="0" err="1"/>
              <a:t>spise</a:t>
            </a:r>
            <a:r>
              <a:rPr lang="en-US" sz="2400" b="1" dirty="0"/>
              <a:t> </a:t>
            </a:r>
            <a:r>
              <a:rPr lang="en-US" sz="2400" b="1" dirty="0" err="1"/>
              <a:t>mindre</a:t>
            </a:r>
            <a:r>
              <a:rPr lang="en-US" sz="2400" dirty="0"/>
              <a:t>: </a:t>
            </a:r>
          </a:p>
          <a:p>
            <a:pPr marL="342900" indent="-342900"/>
            <a:r>
              <a:rPr lang="en-US" sz="2400" dirty="0" err="1"/>
              <a:t>Mættet</a:t>
            </a:r>
            <a:r>
              <a:rPr lang="en-US" sz="2400" dirty="0"/>
              <a:t> </a:t>
            </a:r>
            <a:r>
              <a:rPr lang="en-US" sz="2400" dirty="0" err="1"/>
              <a:t>fedt</a:t>
            </a:r>
            <a:endParaRPr lang="en-US" sz="2400" dirty="0"/>
          </a:p>
          <a:p>
            <a:pPr marL="342900" indent="-342900"/>
            <a:r>
              <a:rPr lang="en-US" sz="2400" dirty="0"/>
              <a:t>Salt</a:t>
            </a:r>
          </a:p>
          <a:p>
            <a:pPr marL="342900" indent="-342900"/>
            <a:r>
              <a:rPr lang="en-US" sz="2400" dirty="0" err="1"/>
              <a:t>Sukker</a:t>
            </a:r>
            <a:r>
              <a:rPr lang="en-US" sz="2400" dirty="0"/>
              <a:t> </a:t>
            </a:r>
          </a:p>
          <a:p>
            <a:pPr marL="342900" indent="-342900"/>
            <a:r>
              <a:rPr lang="en-US" sz="2400" dirty="0" err="1"/>
              <a:t>Alkohol</a:t>
            </a:r>
            <a:endParaRPr lang="da-DK" dirty="0"/>
          </a:p>
        </p:txBody>
      </p:sp>
      <p:pic>
        <p:nvPicPr>
          <p:cNvPr id="12" name="Grafik 11" descr="Cupcake med massiv udfyldning">
            <a:extLst>
              <a:ext uri="{FF2B5EF4-FFF2-40B4-BE49-F238E27FC236}">
                <a16:creationId xmlns:a16="http://schemas.microsoft.com/office/drawing/2014/main" id="{A19EDF1E-735C-F947-A656-AF1DB5AD0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3931" y="2912165"/>
            <a:ext cx="2809460" cy="2809460"/>
          </a:xfrm>
          <a:prstGeom prst="rect">
            <a:avLst/>
          </a:prstGeom>
        </p:spPr>
      </p:pic>
      <p:pic>
        <p:nvPicPr>
          <p:cNvPr id="14" name="Grafik 13" descr="Vin med massiv udfyldning">
            <a:extLst>
              <a:ext uri="{FF2B5EF4-FFF2-40B4-BE49-F238E27FC236}">
                <a16:creationId xmlns:a16="http://schemas.microsoft.com/office/drawing/2014/main" id="{A9644086-373C-91C6-A02E-4AC772F5BB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8248" y="1281802"/>
            <a:ext cx="3260726" cy="3260726"/>
          </a:xfrm>
          <a:prstGeom prst="rect">
            <a:avLst/>
          </a:prstGeom>
        </p:spPr>
      </p:pic>
      <p:pic>
        <p:nvPicPr>
          <p:cNvPr id="16" name="Grafik 15" descr="Popcorn med massiv udfyldning">
            <a:extLst>
              <a:ext uri="{FF2B5EF4-FFF2-40B4-BE49-F238E27FC236}">
                <a16:creationId xmlns:a16="http://schemas.microsoft.com/office/drawing/2014/main" id="{C59525E1-E077-44CF-92C5-2199716735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1707" y="2912165"/>
            <a:ext cx="3260726" cy="3260726"/>
          </a:xfrm>
          <a:prstGeom prst="rect">
            <a:avLst/>
          </a:prstGeom>
        </p:spPr>
      </p:pic>
    </p:spTree>
    <p:extLst>
      <p:ext uri="{BB962C8B-B14F-4D97-AF65-F5344CB8AC3E}">
        <p14:creationId xmlns:p14="http://schemas.microsoft.com/office/powerpoint/2010/main" val="411989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r>
              <a:rPr lang="da-DK" dirty="0"/>
              <a:t> </a:t>
            </a:r>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Umættet Fedt fra planteriget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798638"/>
            <a:ext cx="7578066" cy="3975861"/>
          </a:xfrm>
        </p:spPr>
        <p:txBody>
          <a:bodyPr/>
          <a:lstStyle/>
          <a:p>
            <a:pPr marL="342900" indent="-342900">
              <a:buFont typeface="Courier New" panose="02070309020205020404" pitchFamily="49" charset="0"/>
              <a:buChar char="o"/>
            </a:pPr>
            <a:r>
              <a:rPr lang="da-DK" b="1" dirty="0"/>
              <a:t>De officielle kostråd</a:t>
            </a:r>
            <a:endParaRPr lang="da-DK" dirty="0"/>
          </a:p>
          <a:p>
            <a:r>
              <a:rPr lang="da-DK" dirty="0">
                <a:latin typeface="+mj-lt"/>
              </a:rPr>
              <a:t>	</a:t>
            </a:r>
            <a:r>
              <a:rPr lang="da-DK" sz="2000" i="1" dirty="0">
                <a:latin typeface="+mn-lt"/>
              </a:rPr>
              <a:t>Vælg planteolier</a:t>
            </a:r>
          </a:p>
          <a:p>
            <a:endParaRPr lang="da-DK" dirty="0"/>
          </a:p>
          <a:p>
            <a:pPr marL="342900" indent="-342900">
              <a:buFont typeface="Courier New" panose="02070309020205020404" pitchFamily="49" charset="0"/>
              <a:buChar char="o"/>
            </a:pPr>
            <a:r>
              <a:rPr lang="da-DK" b="1" dirty="0"/>
              <a:t>Hvorfor skal vi spise fedt?</a:t>
            </a:r>
          </a:p>
          <a:p>
            <a:endParaRPr lang="da-DK" dirty="0"/>
          </a:p>
          <a:p>
            <a:pPr marL="342900" indent="-342900">
              <a:buFont typeface="Courier New" panose="02070309020205020404" pitchFamily="49" charset="0"/>
              <a:buChar char="o"/>
            </a:pPr>
            <a:r>
              <a:rPr lang="da-DK" b="1" dirty="0"/>
              <a:t>Hvordan?</a:t>
            </a:r>
            <a:endParaRPr lang="da-DK" dirty="0"/>
          </a:p>
          <a:p>
            <a:pPr>
              <a:buNone/>
            </a:pPr>
            <a:r>
              <a:rPr lang="da-DK" i="1" dirty="0"/>
              <a:t>	E</a:t>
            </a:r>
            <a:r>
              <a:rPr lang="da-DK" sz="2000" i="1" dirty="0"/>
              <a:t>rstat smør med olie, mayonnaise, remoulade </a:t>
            </a:r>
          </a:p>
          <a:p>
            <a:pPr>
              <a:buNone/>
            </a:pPr>
            <a:r>
              <a:rPr lang="da-DK" sz="2000" i="1" dirty="0"/>
              <a:t>	Udskift kød og kødpålæg med fisk og fiskepålæg</a:t>
            </a:r>
          </a:p>
          <a:p>
            <a:pPr>
              <a:buNone/>
            </a:pPr>
            <a:r>
              <a:rPr lang="da-DK" sz="2000" i="1" dirty="0"/>
              <a:t>	Ombyt bacon og ostetern i salat med avokado, kerner og oliven</a:t>
            </a:r>
          </a:p>
          <a:p>
            <a:pPr>
              <a:buNone/>
            </a:pPr>
            <a:r>
              <a:rPr lang="da-DK" sz="2000" i="1" dirty="0"/>
              <a:t>	Vælg nøddemix fremfor småkager og chips</a:t>
            </a:r>
          </a:p>
          <a:p>
            <a:pPr>
              <a:buNone/>
            </a:pPr>
            <a:endParaRPr lang="da-DK" sz="2000" i="1" dirty="0">
              <a:latin typeface="+mn-lt"/>
            </a:endParaRPr>
          </a:p>
          <a:p>
            <a:endParaRPr lang="da-DK" i="1" dirty="0"/>
          </a:p>
        </p:txBody>
      </p:sp>
      <p:sp>
        <p:nvSpPr>
          <p:cNvPr id="7" name="AutoShape 2" descr="Planteoliernes fedtsyresammensætning er forskellig - Helsenyt">
            <a:extLst>
              <a:ext uri="{FF2B5EF4-FFF2-40B4-BE49-F238E27FC236}">
                <a16:creationId xmlns:a16="http://schemas.microsoft.com/office/drawing/2014/main" id="{37BFD9CE-0C5C-57DF-9ED1-CC47EE8315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2" name="Picture 4" descr="Sådan vælger du de rigtige fedtstoffer - Hjerteforeningen">
            <a:extLst>
              <a:ext uri="{FF2B5EF4-FFF2-40B4-BE49-F238E27FC236}">
                <a16:creationId xmlns:a16="http://schemas.microsoft.com/office/drawing/2014/main" id="{09CFD481-D019-E46D-61B5-7AB55C1276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0244" y="1427966"/>
            <a:ext cx="4552905" cy="301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1AAF5A0-CB2D-48A0-B339-699362990AA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0A8B2C71-79B1-4CA6-A082-9A46F66DCADE}"/>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1B079E83-EB19-4458-AF54-D7D5D26E4AEE}"/>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8D383055-4A74-4786-B5D4-DACF2A0301D6}"/>
              </a:ext>
            </a:extLst>
          </p:cNvPr>
          <p:cNvSpPr>
            <a:spLocks noGrp="1"/>
          </p:cNvSpPr>
          <p:nvPr>
            <p:ph type="title"/>
          </p:nvPr>
        </p:nvSpPr>
        <p:spPr/>
        <p:txBody>
          <a:bodyPr/>
          <a:lstStyle/>
          <a:p>
            <a:r>
              <a:rPr lang="da-DK" dirty="0"/>
              <a:t>Nøgletal</a:t>
            </a:r>
          </a:p>
        </p:txBody>
      </p:sp>
      <p:sp>
        <p:nvSpPr>
          <p:cNvPr id="6" name="Pladsholder til tekst 5">
            <a:extLst>
              <a:ext uri="{FF2B5EF4-FFF2-40B4-BE49-F238E27FC236}">
                <a16:creationId xmlns:a16="http://schemas.microsoft.com/office/drawing/2014/main" id="{8958B02E-1E42-466F-9D87-772AA1BBEF71}"/>
              </a:ext>
            </a:extLst>
          </p:cNvPr>
          <p:cNvSpPr>
            <a:spLocks noGrp="1"/>
          </p:cNvSpPr>
          <p:nvPr>
            <p:ph type="body" sz="quarter" idx="13"/>
          </p:nvPr>
        </p:nvSpPr>
        <p:spPr>
          <a:xfrm>
            <a:off x="539748" y="1806574"/>
            <a:ext cx="10818945" cy="3790951"/>
          </a:xfrm>
        </p:spPr>
        <p:txBody>
          <a:bodyPr/>
          <a:lstStyle/>
          <a:p>
            <a:pPr marL="342900" indent="-342900">
              <a:buFont typeface="Courier New" panose="02070309020205020404" pitchFamily="49" charset="0"/>
              <a:buChar char="o"/>
            </a:pPr>
            <a:r>
              <a:rPr lang="da-DK" dirty="0">
                <a:solidFill>
                  <a:schemeClr val="accent1"/>
                </a:solidFill>
                <a:latin typeface="+mn-lt"/>
              </a:rPr>
              <a:t>Forhøjet blodtryk </a:t>
            </a:r>
            <a:r>
              <a:rPr lang="da-DK" dirty="0">
                <a:latin typeface="+mn-lt"/>
              </a:rPr>
              <a:t>er en af hovedårsagerne til hjerte-kar-sygdomme og nyresygdom på globalt plan</a:t>
            </a:r>
            <a:br>
              <a:rPr lang="da-DK" dirty="0">
                <a:latin typeface="+mn-lt"/>
              </a:rPr>
            </a:br>
            <a:endParaRPr lang="da-DK" dirty="0">
              <a:latin typeface="+mn-lt"/>
            </a:endParaRPr>
          </a:p>
          <a:p>
            <a:pPr marL="342900" indent="-342900">
              <a:buFont typeface="Courier New" panose="02070309020205020404" pitchFamily="49" charset="0"/>
              <a:buChar char="o"/>
            </a:pPr>
            <a:r>
              <a:rPr lang="da-DK" dirty="0">
                <a:latin typeface="+mn-lt"/>
              </a:rPr>
              <a:t>I aldersgruppen 20-79 år har</a:t>
            </a:r>
            <a:r>
              <a:rPr lang="da-DK" b="1" dirty="0">
                <a:solidFill>
                  <a:schemeClr val="accent1"/>
                </a:solidFill>
                <a:latin typeface="+mn-lt"/>
              </a:rPr>
              <a:t>1.500.000</a:t>
            </a:r>
            <a:r>
              <a:rPr lang="da-DK" dirty="0">
                <a:latin typeface="+mn-lt"/>
              </a:rPr>
              <a:t> personer af forhøjet blodtryk.</a:t>
            </a:r>
            <a:br>
              <a:rPr lang="da-DK" dirty="0">
                <a:latin typeface="+mn-lt"/>
              </a:rPr>
            </a:br>
            <a:endParaRPr lang="da-DK" dirty="0">
              <a:latin typeface="+mn-lt"/>
            </a:endParaRPr>
          </a:p>
          <a:p>
            <a:pPr marL="342900" indent="-342900">
              <a:buFont typeface="Courier New" panose="02070309020205020404" pitchFamily="49" charset="0"/>
              <a:buChar char="o"/>
            </a:pPr>
            <a:r>
              <a:rPr lang="da-DK" dirty="0">
                <a:latin typeface="+mn-lt"/>
              </a:rPr>
              <a:t>Risikoen for forhøjet blodtryk stiger betydeligt med </a:t>
            </a:r>
            <a:r>
              <a:rPr lang="da-DK" dirty="0">
                <a:solidFill>
                  <a:schemeClr val="accent1"/>
                </a:solidFill>
                <a:latin typeface="+mn-lt"/>
              </a:rPr>
              <a:t>alder, rygning</a:t>
            </a:r>
            <a:r>
              <a:rPr lang="da-DK" dirty="0">
                <a:latin typeface="+mn-lt"/>
              </a:rPr>
              <a:t> og </a:t>
            </a:r>
            <a:r>
              <a:rPr lang="da-DK" dirty="0">
                <a:solidFill>
                  <a:schemeClr val="accent1"/>
                </a:solidFill>
                <a:latin typeface="+mn-lt"/>
              </a:rPr>
              <a:t>overvægt</a:t>
            </a:r>
            <a:br>
              <a:rPr lang="da-DK" dirty="0">
                <a:latin typeface="+mn-lt"/>
              </a:rPr>
            </a:br>
            <a:endParaRPr lang="da-DK" dirty="0">
              <a:latin typeface="+mn-lt"/>
            </a:endParaRPr>
          </a:p>
          <a:p>
            <a:pPr marL="342900" indent="-342900">
              <a:buFont typeface="Courier New" panose="02070309020205020404" pitchFamily="49" charset="0"/>
              <a:buChar char="o"/>
            </a:pPr>
            <a:r>
              <a:rPr lang="da-DK" dirty="0">
                <a:latin typeface="+mn-lt"/>
              </a:rPr>
              <a:t>Omkring </a:t>
            </a:r>
            <a:r>
              <a:rPr lang="da-DK" b="1" dirty="0">
                <a:solidFill>
                  <a:schemeClr val="accent1"/>
                </a:solidFill>
                <a:latin typeface="+mn-lt"/>
              </a:rPr>
              <a:t>30% </a:t>
            </a:r>
            <a:r>
              <a:rPr lang="da-DK" dirty="0">
                <a:latin typeface="+mn-lt"/>
              </a:rPr>
              <a:t>af personer med forhøjet blodtryk er ikke klar over, at de har det</a:t>
            </a:r>
          </a:p>
        </p:txBody>
      </p:sp>
      <p:pic>
        <p:nvPicPr>
          <p:cNvPr id="7" name="Grafik 6" descr="Gammel nøgle kontur">
            <a:extLst>
              <a:ext uri="{FF2B5EF4-FFF2-40B4-BE49-F238E27FC236}">
                <a16:creationId xmlns:a16="http://schemas.microsoft.com/office/drawing/2014/main" id="{4B22F26B-C2A5-4D93-8FF3-5767AF842D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6391" y="413029"/>
            <a:ext cx="1385609" cy="1385609"/>
          </a:xfrm>
          <a:prstGeom prst="rect">
            <a:avLst/>
          </a:prstGeom>
        </p:spPr>
      </p:pic>
    </p:spTree>
    <p:extLst>
      <p:ext uri="{BB962C8B-B14F-4D97-AF65-F5344CB8AC3E}">
        <p14:creationId xmlns:p14="http://schemas.microsoft.com/office/powerpoint/2010/main" val="140401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579334E-6F93-4F8B-B395-E9B1BD6874F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484036D-F2CA-4D9B-ACAC-0F81581134D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9F876B-E1EA-40F9-9D18-4C172C557271}"/>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el 4">
            <a:extLst>
              <a:ext uri="{FF2B5EF4-FFF2-40B4-BE49-F238E27FC236}">
                <a16:creationId xmlns:a16="http://schemas.microsoft.com/office/drawing/2014/main" id="{00B65AAF-8687-496A-8B1B-ABEBB6ED2AAD}"/>
              </a:ext>
            </a:extLst>
          </p:cNvPr>
          <p:cNvSpPr>
            <a:spLocks noGrp="1"/>
          </p:cNvSpPr>
          <p:nvPr>
            <p:ph type="title"/>
          </p:nvPr>
        </p:nvSpPr>
        <p:spPr>
          <a:xfrm>
            <a:off x="539400" y="487449"/>
            <a:ext cx="11113200" cy="1258638"/>
          </a:xfrm>
        </p:spPr>
        <p:txBody>
          <a:bodyPr/>
          <a:lstStyle/>
          <a:p>
            <a:r>
              <a:rPr lang="da-DK" b="0" dirty="0"/>
              <a:t>Erstat mættet fedt</a:t>
            </a:r>
            <a:br>
              <a:rPr lang="da-DK" b="0" dirty="0"/>
            </a:br>
            <a:r>
              <a:rPr lang="da-DK" b="0" dirty="0"/>
              <a:t>med umættet fedt </a:t>
            </a:r>
          </a:p>
        </p:txBody>
      </p:sp>
      <p:sp>
        <p:nvSpPr>
          <p:cNvPr id="6" name="Pladsholder til tekst 5">
            <a:extLst>
              <a:ext uri="{FF2B5EF4-FFF2-40B4-BE49-F238E27FC236}">
                <a16:creationId xmlns:a16="http://schemas.microsoft.com/office/drawing/2014/main" id="{33E9E6B0-BFE3-4C29-9423-55A42FA8E0FE}"/>
              </a:ext>
            </a:extLst>
          </p:cNvPr>
          <p:cNvSpPr>
            <a:spLocks noGrp="1"/>
          </p:cNvSpPr>
          <p:nvPr>
            <p:ph type="body" sz="quarter" idx="13"/>
          </p:nvPr>
        </p:nvSpPr>
        <p:spPr>
          <a:xfrm>
            <a:off x="623483" y="2261723"/>
            <a:ext cx="11113199" cy="2629474"/>
          </a:xfrm>
        </p:spPr>
        <p:txBody>
          <a:bodyPr/>
          <a:lstStyle/>
          <a:p>
            <a:pPr marL="342900" indent="-342900">
              <a:buFont typeface="Arial" panose="020B0604020202020204" pitchFamily="34" charset="0"/>
              <a:buChar char="•"/>
            </a:pPr>
            <a:r>
              <a:rPr lang="da-DK" dirty="0"/>
              <a:t>Det handler om typen af fedt og ikke mængden af fedt</a:t>
            </a:r>
          </a:p>
          <a:p>
            <a:pPr marL="342900" indent="-342900">
              <a:buFont typeface="Arial" panose="020B0604020202020204" pitchFamily="34" charset="0"/>
              <a:buChar char="•"/>
            </a:pPr>
            <a:r>
              <a:rPr lang="da-DK" dirty="0"/>
              <a:t>Gevinsten opnås når mættet fedt erstattes med umættet fedt og fuldkorn </a:t>
            </a:r>
          </a:p>
          <a:p>
            <a:pPr>
              <a:buNone/>
            </a:pPr>
            <a:endParaRPr lang="da-DK" dirty="0"/>
          </a:p>
        </p:txBody>
      </p:sp>
      <p:pic>
        <p:nvPicPr>
          <p:cNvPr id="14" name="Billede 13">
            <a:extLst>
              <a:ext uri="{FF2B5EF4-FFF2-40B4-BE49-F238E27FC236}">
                <a16:creationId xmlns:a16="http://schemas.microsoft.com/office/drawing/2014/main" id="{EF4B8568-B6E0-B96D-E840-818D19ACB9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05264" y="3898928"/>
            <a:ext cx="3599367" cy="2471623"/>
          </a:xfrm>
          <a:prstGeom prst="rect">
            <a:avLst/>
          </a:prstGeom>
        </p:spPr>
      </p:pic>
      <p:pic>
        <p:nvPicPr>
          <p:cNvPr id="16" name="Billede 15">
            <a:extLst>
              <a:ext uri="{FF2B5EF4-FFF2-40B4-BE49-F238E27FC236}">
                <a16:creationId xmlns:a16="http://schemas.microsoft.com/office/drawing/2014/main" id="{D26FAD5B-C695-B22F-1FF8-BBA5E0E032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76188" y="3889342"/>
            <a:ext cx="3310550" cy="2481209"/>
          </a:xfrm>
          <a:prstGeom prst="rect">
            <a:avLst/>
          </a:prstGeom>
        </p:spPr>
      </p:pic>
      <p:sp>
        <p:nvSpPr>
          <p:cNvPr id="25" name="Pladsholder til dato 1">
            <a:extLst>
              <a:ext uri="{FF2B5EF4-FFF2-40B4-BE49-F238E27FC236}">
                <a16:creationId xmlns:a16="http://schemas.microsoft.com/office/drawing/2014/main" id="{844F46FD-6979-91AE-A5E3-72F2A9CA1715}"/>
              </a:ext>
            </a:extLst>
          </p:cNvPr>
          <p:cNvSpPr txBox="1">
            <a:spLocks/>
          </p:cNvSpPr>
          <p:nvPr/>
        </p:nvSpPr>
        <p:spPr>
          <a:xfrm>
            <a:off x="0" y="6858000"/>
            <a:ext cx="0" cy="0"/>
          </a:xfrm>
          <a:prstGeom prst="rect">
            <a:avLst/>
          </a:prstGeom>
        </p:spPr>
        <p:txBody>
          <a:bodyPr vert="horz" lIns="0" tIns="0" rIns="0" bIns="0" rtlCol="0" anchor="ctr"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53A4AC-092C-4486-A405-1ED992DA45AA}" type="datetime1">
              <a:rPr lang="da-DK" smtClean="0"/>
              <a:pPr/>
              <a:t>11-09-2024</a:t>
            </a:fld>
            <a:endParaRPr lang="da-DK" dirty="0"/>
          </a:p>
        </p:txBody>
      </p:sp>
      <p:sp>
        <p:nvSpPr>
          <p:cNvPr id="26" name="Pladsholder til slidenummer 3">
            <a:extLst>
              <a:ext uri="{FF2B5EF4-FFF2-40B4-BE49-F238E27FC236}">
                <a16:creationId xmlns:a16="http://schemas.microsoft.com/office/drawing/2014/main" id="{59108EEA-7757-93C9-0196-530085A61784}"/>
              </a:ext>
            </a:extLst>
          </p:cNvPr>
          <p:cNvSpPr txBox="1">
            <a:spLocks/>
          </p:cNvSpPr>
          <p:nvPr/>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20</a:t>
            </a:fld>
            <a:endParaRPr lang="da-DK" dirty="0"/>
          </a:p>
        </p:txBody>
      </p:sp>
      <p:sp>
        <p:nvSpPr>
          <p:cNvPr id="7" name="Tekstfelt 6">
            <a:extLst>
              <a:ext uri="{FF2B5EF4-FFF2-40B4-BE49-F238E27FC236}">
                <a16:creationId xmlns:a16="http://schemas.microsoft.com/office/drawing/2014/main" id="{F0E4E6B3-A654-1B5E-7228-5FD84DAD285A}"/>
              </a:ext>
            </a:extLst>
          </p:cNvPr>
          <p:cNvSpPr txBox="1"/>
          <p:nvPr/>
        </p:nvSpPr>
        <p:spPr>
          <a:xfrm>
            <a:off x="2376188" y="3294345"/>
            <a:ext cx="7732316" cy="369332"/>
          </a:xfrm>
          <a:prstGeom prst="rect">
            <a:avLst/>
          </a:prstGeom>
          <a:noFill/>
        </p:spPr>
        <p:txBody>
          <a:bodyPr wrap="square" lIns="0" tIns="0" rIns="0" bIns="0" rtlCol="0">
            <a:spAutoFit/>
          </a:bodyPr>
          <a:lstStyle/>
          <a:p>
            <a:pPr algn="l"/>
            <a:r>
              <a:rPr lang="da-DK" sz="2400" b="1" dirty="0">
                <a:solidFill>
                  <a:srgbClr val="FF0000"/>
                </a:solidFill>
              </a:rPr>
              <a:t>SPIS MINDRE </a:t>
            </a:r>
            <a:r>
              <a:rPr lang="da-DK" dirty="0"/>
              <a:t>				</a:t>
            </a:r>
            <a:r>
              <a:rPr lang="da-DK" sz="2400" b="1" dirty="0">
                <a:solidFill>
                  <a:srgbClr val="00B050"/>
                </a:solidFill>
              </a:rPr>
              <a:t>SPIS MERE</a:t>
            </a:r>
          </a:p>
        </p:txBody>
      </p:sp>
    </p:spTree>
    <p:extLst>
      <p:ext uri="{BB962C8B-B14F-4D97-AF65-F5344CB8AC3E}">
        <p14:creationId xmlns:p14="http://schemas.microsoft.com/office/powerpoint/2010/main" val="116147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F5B6EC7-0268-43FB-B6D6-0A22C7888528}"/>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6D46B94-BFE8-45CB-AFB0-8FCF50228B3E}"/>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31CDF0F-2898-4021-BB0E-9B0BB1269E75}"/>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508630D3-7AD7-421C-9A53-8B31CFCA1031}"/>
              </a:ext>
            </a:extLst>
          </p:cNvPr>
          <p:cNvSpPr>
            <a:spLocks noGrp="1"/>
          </p:cNvSpPr>
          <p:nvPr>
            <p:ph type="title"/>
          </p:nvPr>
        </p:nvSpPr>
        <p:spPr>
          <a:xfrm>
            <a:off x="539750" y="547937"/>
            <a:ext cx="11113200" cy="1258638"/>
          </a:xfrm>
        </p:spPr>
        <p:txBody>
          <a:bodyPr/>
          <a:lstStyle/>
          <a:p>
            <a:r>
              <a:rPr lang="da-DK" dirty="0"/>
              <a:t>Drikkevarer</a:t>
            </a:r>
          </a:p>
        </p:txBody>
      </p:sp>
      <p:sp>
        <p:nvSpPr>
          <p:cNvPr id="7" name="Pladsholder til tekst 5">
            <a:extLst>
              <a:ext uri="{FF2B5EF4-FFF2-40B4-BE49-F238E27FC236}">
                <a16:creationId xmlns:a16="http://schemas.microsoft.com/office/drawing/2014/main" id="{C764F01B-3A65-4FA5-B0A6-1DEFF13D5E0B}"/>
              </a:ext>
            </a:extLst>
          </p:cNvPr>
          <p:cNvSpPr>
            <a:spLocks noGrp="1"/>
          </p:cNvSpPr>
          <p:nvPr>
            <p:ph type="body" sz="quarter" idx="13"/>
          </p:nvPr>
        </p:nvSpPr>
        <p:spPr>
          <a:xfrm>
            <a:off x="1742089" y="1260476"/>
            <a:ext cx="6688138" cy="3790950"/>
          </a:xfrm>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Hjertesunde drikkevarer</a:t>
            </a:r>
          </a:p>
          <a:p>
            <a:pPr>
              <a:buNone/>
            </a:pPr>
            <a:r>
              <a:rPr lang="da-DK" dirty="0"/>
              <a:t>	Juice og smoothies</a:t>
            </a:r>
          </a:p>
          <a:p>
            <a:pPr>
              <a:buNone/>
            </a:pPr>
            <a:r>
              <a:rPr lang="da-DK" dirty="0"/>
              <a:t>	Kaffe og te</a:t>
            </a:r>
          </a:p>
          <a:p>
            <a:pPr>
              <a:buNone/>
            </a:pPr>
            <a:r>
              <a:rPr lang="da-DK" dirty="0"/>
              <a:t>	Mini og skummetmælk</a:t>
            </a:r>
          </a:p>
          <a:p>
            <a:pPr>
              <a:buNone/>
            </a:pPr>
            <a:endParaRPr lang="da-DK" dirty="0"/>
          </a:p>
          <a:p>
            <a:pPr marL="342900" indent="-342900">
              <a:buFont typeface="Courier New" panose="02070309020205020404" pitchFamily="49" charset="0"/>
              <a:buChar char="o"/>
            </a:pPr>
            <a:r>
              <a:rPr lang="da-DK" dirty="0"/>
              <a:t>Hvordan er det med….</a:t>
            </a:r>
          </a:p>
          <a:p>
            <a:pPr>
              <a:buNone/>
            </a:pPr>
            <a:r>
              <a:rPr lang="da-DK" dirty="0"/>
              <a:t>	Sodavand? </a:t>
            </a:r>
          </a:p>
          <a:p>
            <a:pPr>
              <a:buNone/>
            </a:pPr>
            <a:r>
              <a:rPr lang="da-DK" dirty="0"/>
              <a:t>	Saft?</a:t>
            </a:r>
          </a:p>
          <a:p>
            <a:pPr>
              <a:buNone/>
            </a:pPr>
            <a:r>
              <a:rPr lang="da-DK" dirty="0"/>
              <a:t>	Alkohol?</a:t>
            </a:r>
          </a:p>
          <a:p>
            <a:endParaRPr lang="da-DK" dirty="0"/>
          </a:p>
          <a:p>
            <a:endParaRPr lang="da-DK" dirty="0"/>
          </a:p>
        </p:txBody>
      </p:sp>
      <p:pic>
        <p:nvPicPr>
          <p:cNvPr id="9" name="Picture 2" descr="Variation of Infused Water with Fresh Fruits  water and beverages stock pictures, royalty-free photos &amp; images">
            <a:extLst>
              <a:ext uri="{FF2B5EF4-FFF2-40B4-BE49-F238E27FC236}">
                <a16:creationId xmlns:a16="http://schemas.microsoft.com/office/drawing/2014/main" id="{0364B35B-FBB5-3989-E70B-81E9A727C1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2748" y="1485900"/>
            <a:ext cx="553361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25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F06D8AD-DD5D-26CA-36B0-F3DDECE81DE3}"/>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49CA5955-C1E7-C7F8-0ED3-8BD9145ABD2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A80B20-DE60-8953-2790-41F720CF826C}"/>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el 4">
            <a:extLst>
              <a:ext uri="{FF2B5EF4-FFF2-40B4-BE49-F238E27FC236}">
                <a16:creationId xmlns:a16="http://schemas.microsoft.com/office/drawing/2014/main" id="{D92124BC-E9F1-02BC-30A0-1FBE4AC7EF94}"/>
              </a:ext>
            </a:extLst>
          </p:cNvPr>
          <p:cNvSpPr>
            <a:spLocks noGrp="1"/>
          </p:cNvSpPr>
          <p:nvPr>
            <p:ph type="title"/>
          </p:nvPr>
        </p:nvSpPr>
        <p:spPr/>
        <p:txBody>
          <a:bodyPr/>
          <a:lstStyle/>
          <a:p>
            <a:r>
              <a:rPr lang="da-DK" dirty="0"/>
              <a:t>Lakrids og blodtryk</a:t>
            </a:r>
          </a:p>
        </p:txBody>
      </p:sp>
      <p:sp>
        <p:nvSpPr>
          <p:cNvPr id="6" name="Pladsholder til tekst 5">
            <a:extLst>
              <a:ext uri="{FF2B5EF4-FFF2-40B4-BE49-F238E27FC236}">
                <a16:creationId xmlns:a16="http://schemas.microsoft.com/office/drawing/2014/main" id="{DC0B81F0-68A3-D683-2833-4D11549EABFC}"/>
              </a:ext>
            </a:extLst>
          </p:cNvPr>
          <p:cNvSpPr>
            <a:spLocks noGrp="1"/>
          </p:cNvSpPr>
          <p:nvPr>
            <p:ph type="body" sz="quarter" idx="13"/>
          </p:nvPr>
        </p:nvSpPr>
        <p:spPr/>
        <p:txBody>
          <a:bodyPr/>
          <a:lstStyle/>
          <a:p>
            <a:r>
              <a:rPr lang="da-DK" dirty="0"/>
              <a:t>Ganske små mængder af lakrids kan øge blodtrykket</a:t>
            </a:r>
          </a:p>
          <a:p>
            <a:endParaRPr lang="da-DK" dirty="0"/>
          </a:p>
          <a:p>
            <a:r>
              <a:rPr lang="da-DK" dirty="0"/>
              <a:t>Alle slags lakrids indeholde den lakridssyre, som påvirker blodtrykket</a:t>
            </a:r>
          </a:p>
          <a:p>
            <a:endParaRPr lang="da-DK" dirty="0"/>
          </a:p>
          <a:p>
            <a:r>
              <a:rPr lang="da-DK" dirty="0"/>
              <a:t>Fødevarestyrelsen siger max 50 g dagligt, mens </a:t>
            </a:r>
            <a:r>
              <a:rPr lang="da-DK" dirty="0" err="1"/>
              <a:t>rålakrids</a:t>
            </a:r>
            <a:r>
              <a:rPr lang="da-DK" dirty="0"/>
              <a:t> begrænses til max 2 g </a:t>
            </a:r>
          </a:p>
          <a:p>
            <a:endParaRPr lang="da-DK" dirty="0"/>
          </a:p>
          <a:p>
            <a:r>
              <a:rPr lang="da-DK" dirty="0"/>
              <a:t>Har du højt blodtryk - undgå eller begræns lakrids</a:t>
            </a:r>
          </a:p>
        </p:txBody>
      </p:sp>
      <p:pic>
        <p:nvPicPr>
          <p:cNvPr id="7" name="Picture 2">
            <a:extLst>
              <a:ext uri="{FF2B5EF4-FFF2-40B4-BE49-F238E27FC236}">
                <a16:creationId xmlns:a16="http://schemas.microsoft.com/office/drawing/2014/main" id="{D6055CD7-6740-93F2-37C2-1382994F093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a:stretch/>
        </p:blipFill>
        <p:spPr bwMode="auto">
          <a:xfrm>
            <a:off x="7726832" y="1132016"/>
            <a:ext cx="3925168" cy="451446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99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C41B0BA-2377-4D29-9E53-D0704A0B6F98}"/>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2499E56F-BCCC-40A2-949A-37F63D419A3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528B52F6-5216-43BA-9C16-B2C780185D69}"/>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el 4">
            <a:extLst>
              <a:ext uri="{FF2B5EF4-FFF2-40B4-BE49-F238E27FC236}">
                <a16:creationId xmlns:a16="http://schemas.microsoft.com/office/drawing/2014/main" id="{ADD863A4-06D6-4D44-B83F-CB6FF5475AF9}"/>
              </a:ext>
            </a:extLst>
          </p:cNvPr>
          <p:cNvSpPr>
            <a:spLocks noGrp="1"/>
          </p:cNvSpPr>
          <p:nvPr>
            <p:ph type="title"/>
          </p:nvPr>
        </p:nvSpPr>
        <p:spPr/>
        <p:txBody>
          <a:bodyPr/>
          <a:lstStyle/>
          <a:p>
            <a:r>
              <a:rPr lang="da-DK" dirty="0"/>
              <a:t>Hvordan gør man så?</a:t>
            </a:r>
          </a:p>
        </p:txBody>
      </p:sp>
      <p:sp>
        <p:nvSpPr>
          <p:cNvPr id="6" name="Pladsholder til tekst 5">
            <a:extLst>
              <a:ext uri="{FF2B5EF4-FFF2-40B4-BE49-F238E27FC236}">
                <a16:creationId xmlns:a16="http://schemas.microsoft.com/office/drawing/2014/main" id="{AC70E458-AFE4-424B-AD3B-161FE18F10B4}"/>
              </a:ext>
            </a:extLst>
          </p:cNvPr>
          <p:cNvSpPr>
            <a:spLocks noGrp="1"/>
          </p:cNvSpPr>
          <p:nvPr>
            <p:ph type="body" sz="quarter" idx="13"/>
          </p:nvPr>
        </p:nvSpPr>
        <p:spPr>
          <a:xfrm>
            <a:off x="786235" y="1010563"/>
            <a:ext cx="10619530" cy="3790951"/>
          </a:xfrm>
        </p:spPr>
        <p:txBody>
          <a:bodyPr/>
          <a:lstStyle/>
          <a:p>
            <a:pPr marL="342900" indent="-342900">
              <a:lnSpc>
                <a:spcPct val="200000"/>
              </a:lnSpc>
              <a:buFont typeface="Courier New" panose="02070309020205020404" pitchFamily="49" charset="0"/>
              <a:buChar char="o"/>
            </a:pPr>
            <a:r>
              <a:rPr lang="da-DK" dirty="0"/>
              <a:t>Tilføj frugt eller grønt til hvert måltid</a:t>
            </a:r>
          </a:p>
          <a:p>
            <a:pPr marL="342900" indent="-342900">
              <a:lnSpc>
                <a:spcPct val="200000"/>
              </a:lnSpc>
              <a:buFont typeface="Courier New" panose="02070309020205020404" pitchFamily="49" charset="0"/>
              <a:buChar char="o"/>
            </a:pPr>
            <a:r>
              <a:rPr lang="da-DK" dirty="0"/>
              <a:t>Brug krydderier til at skabe velsmag i stedet for salt</a:t>
            </a:r>
          </a:p>
          <a:p>
            <a:pPr marL="342900" indent="-342900">
              <a:lnSpc>
                <a:spcPct val="200000"/>
              </a:lnSpc>
              <a:buFont typeface="Courier New" panose="02070309020205020404" pitchFamily="49" charset="0"/>
              <a:buChar char="o"/>
            </a:pPr>
            <a:r>
              <a:rPr lang="da-DK" dirty="0"/>
              <a:t>Lav mere mad fra bunden - forarbejdet mad har et højt saltindhold!</a:t>
            </a:r>
          </a:p>
          <a:p>
            <a:pPr marL="342900" indent="-342900">
              <a:lnSpc>
                <a:spcPct val="200000"/>
              </a:lnSpc>
              <a:buFont typeface="Courier New" panose="02070309020205020404" pitchFamily="49" charset="0"/>
              <a:buChar char="o"/>
            </a:pPr>
            <a:r>
              <a:rPr lang="da-DK" dirty="0"/>
              <a:t>Sæt usaltet mandler, nødder samt frugt og grønt, hvor der før stod slik og chips</a:t>
            </a:r>
          </a:p>
          <a:p>
            <a:pPr marL="342900" indent="-342900">
              <a:lnSpc>
                <a:spcPct val="200000"/>
              </a:lnSpc>
              <a:buFont typeface="Courier New" panose="02070309020205020404" pitchFamily="49" charset="0"/>
              <a:buChar char="o"/>
            </a:pPr>
            <a:r>
              <a:rPr lang="da-DK" dirty="0"/>
              <a:t>Udskift hvedebrød, pasta og lyse ris med fuldkornsbrød og fuldkornspasta</a:t>
            </a:r>
          </a:p>
          <a:p>
            <a:pPr marL="342900" indent="-342900">
              <a:lnSpc>
                <a:spcPct val="200000"/>
              </a:lnSpc>
              <a:buFont typeface="Courier New" panose="02070309020205020404" pitchFamily="49" charset="0"/>
              <a:buChar char="o"/>
            </a:pPr>
            <a:r>
              <a:rPr lang="da-DK" dirty="0"/>
              <a:t>Erstat mættet fedt fra smør, kød, pålæg med hjertesundt fedt fra olie, nødder og fisk</a:t>
            </a:r>
          </a:p>
          <a:p>
            <a:pPr marL="342900" indent="-342900">
              <a:buFont typeface="Courier New" panose="02070309020205020404" pitchFamily="49" charset="0"/>
              <a:buChar char="o"/>
            </a:pPr>
            <a:endParaRPr lang="da-DK" dirty="0"/>
          </a:p>
        </p:txBody>
      </p:sp>
      <p:pic>
        <p:nvPicPr>
          <p:cNvPr id="8" name="Billede 7">
            <a:extLst>
              <a:ext uri="{FF2B5EF4-FFF2-40B4-BE49-F238E27FC236}">
                <a16:creationId xmlns:a16="http://schemas.microsoft.com/office/drawing/2014/main" id="{A28A3FC1-5601-ADD0-C06A-37AA8D7F0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2455" y="158032"/>
            <a:ext cx="3459545" cy="2748007"/>
          </a:xfrm>
          <a:prstGeom prst="rect">
            <a:avLst/>
          </a:prstGeom>
        </p:spPr>
      </p:pic>
    </p:spTree>
    <p:extLst>
      <p:ext uri="{BB962C8B-B14F-4D97-AF65-F5344CB8AC3E}">
        <p14:creationId xmlns:p14="http://schemas.microsoft.com/office/powerpoint/2010/main" val="57311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10ABB4-1330-45D0-A03F-47B68DFE0E58}"/>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348F3489-3C4B-4369-87FC-3A87D6218E2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3B26E5D2-23AE-41C4-9741-306378EAAD27}"/>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B7E1DAB7-7738-4511-BC79-1DF541133862}"/>
              </a:ext>
            </a:extLst>
          </p:cNvPr>
          <p:cNvSpPr>
            <a:spLocks noGrp="1"/>
          </p:cNvSpPr>
          <p:nvPr>
            <p:ph type="title"/>
          </p:nvPr>
        </p:nvSpPr>
        <p:spPr/>
        <p:txBody>
          <a:bodyPr/>
          <a:lstStyle/>
          <a:p>
            <a:r>
              <a:rPr lang="da-DK" dirty="0"/>
              <a:t>Indkøbsguide</a:t>
            </a:r>
          </a:p>
        </p:txBody>
      </p:sp>
      <p:pic>
        <p:nvPicPr>
          <p:cNvPr id="1026" name="Picture 2">
            <a:extLst>
              <a:ext uri="{FF2B5EF4-FFF2-40B4-BE49-F238E27FC236}">
                <a16:creationId xmlns:a16="http://schemas.microsoft.com/office/drawing/2014/main" id="{6A8E3C73-0AC6-B5E4-70A1-A15A986A41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9668" y="1302707"/>
            <a:ext cx="4792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7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CC81D51-5498-40D3-9290-AC151A5C5E1A}"/>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DA0ADAD2-2241-4784-885A-F087EFBBB59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9E809DD6-03FE-4618-96D4-078802A39A29}"/>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7" name="Date Placeholder 1">
            <a:extLst>
              <a:ext uri="{FF2B5EF4-FFF2-40B4-BE49-F238E27FC236}">
                <a16:creationId xmlns:a16="http://schemas.microsoft.com/office/drawing/2014/main" id="{FD7A5725-FB10-47AF-ADFA-CEA509EEF29D}"/>
              </a:ext>
            </a:extLst>
          </p:cNvPr>
          <p:cNvSpPr txBox="1">
            <a:spLocks/>
          </p:cNvSpPr>
          <p:nvPr/>
        </p:nvSpPr>
        <p:spPr>
          <a:xfrm>
            <a:off x="0" y="6858000"/>
            <a:ext cx="0" cy="0"/>
          </a:xfrm>
          <a:prstGeom prst="rect">
            <a:avLst/>
          </a:prstGeom>
        </p:spPr>
        <p:txBody>
          <a:bodyPr vert="horz" lIns="0" tIns="0" rIns="0" bIns="0" rtlCol="0" anchor="ctr" anchorCtr="0"/>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53A4AC-092C-4486-A405-1ED992DA45AA}" type="datetime1">
              <a:rPr lang="da-DK" smtClean="0"/>
              <a:pPr/>
              <a:t>11-09-2024</a:t>
            </a:fld>
            <a:endParaRPr lang="da-DK" dirty="0"/>
          </a:p>
        </p:txBody>
      </p:sp>
      <p:sp>
        <p:nvSpPr>
          <p:cNvPr id="8" name="Slide Number Placeholder 3">
            <a:extLst>
              <a:ext uri="{FF2B5EF4-FFF2-40B4-BE49-F238E27FC236}">
                <a16:creationId xmlns:a16="http://schemas.microsoft.com/office/drawing/2014/main" id="{7FBED2D5-A616-4580-A691-1970612C42EB}"/>
              </a:ext>
            </a:extLst>
          </p:cNvPr>
          <p:cNvSpPr txBox="1">
            <a:spLocks/>
          </p:cNvSpPr>
          <p:nvPr/>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25</a:t>
            </a:fld>
            <a:endParaRPr lang="da-DK" dirty="0"/>
          </a:p>
        </p:txBody>
      </p:sp>
      <p:sp>
        <p:nvSpPr>
          <p:cNvPr id="9" name="Title 4">
            <a:extLst>
              <a:ext uri="{FF2B5EF4-FFF2-40B4-BE49-F238E27FC236}">
                <a16:creationId xmlns:a16="http://schemas.microsoft.com/office/drawing/2014/main" id="{433FF68C-A75E-4E23-B779-1A1D49C064F3}"/>
              </a:ext>
            </a:extLst>
          </p:cNvPr>
          <p:cNvSpPr>
            <a:spLocks noGrp="1"/>
          </p:cNvSpPr>
          <p:nvPr>
            <p:ph type="title"/>
          </p:nvPr>
        </p:nvSpPr>
        <p:spPr>
          <a:xfrm>
            <a:off x="540000" y="540000"/>
            <a:ext cx="11113200" cy="1258638"/>
          </a:xfrm>
        </p:spPr>
        <p:txBody>
          <a:bodyPr/>
          <a:lstStyle/>
          <a:p>
            <a:r>
              <a:rPr lang="da-DK" b="0" dirty="0"/>
              <a:t>Mærker du kan gå efter på Indkøbsturen</a:t>
            </a:r>
          </a:p>
        </p:txBody>
      </p:sp>
      <p:sp>
        <p:nvSpPr>
          <p:cNvPr id="10" name="Text Placeholder 5">
            <a:extLst>
              <a:ext uri="{FF2B5EF4-FFF2-40B4-BE49-F238E27FC236}">
                <a16:creationId xmlns:a16="http://schemas.microsoft.com/office/drawing/2014/main" id="{9B8648E0-A97D-41AB-87E2-F2AB3A90CF73}"/>
              </a:ext>
            </a:extLst>
          </p:cNvPr>
          <p:cNvSpPr>
            <a:spLocks noGrp="1"/>
          </p:cNvSpPr>
          <p:nvPr>
            <p:ph type="body" sz="quarter" idx="13"/>
          </p:nvPr>
        </p:nvSpPr>
        <p:spPr>
          <a:xfrm>
            <a:off x="1719714" y="5051684"/>
            <a:ext cx="2312640" cy="1114302"/>
          </a:xfrm>
        </p:spPr>
        <p:txBody>
          <a:bodyPr/>
          <a:lstStyle/>
          <a:p>
            <a:r>
              <a:rPr lang="da-DK" dirty="0"/>
              <a:t>Fuldkornsmærket</a:t>
            </a:r>
          </a:p>
          <a:p>
            <a:endParaRPr lang="da-DK" dirty="0"/>
          </a:p>
          <a:p>
            <a:pPr>
              <a:buNone/>
            </a:pPr>
            <a:endParaRPr lang="da-DK" dirty="0"/>
          </a:p>
        </p:txBody>
      </p:sp>
      <p:sp>
        <p:nvSpPr>
          <p:cNvPr id="11" name="Text Placeholder 5">
            <a:extLst>
              <a:ext uri="{FF2B5EF4-FFF2-40B4-BE49-F238E27FC236}">
                <a16:creationId xmlns:a16="http://schemas.microsoft.com/office/drawing/2014/main" id="{F563459B-2240-46D8-A3D3-6093A3AE6D96}"/>
              </a:ext>
            </a:extLst>
          </p:cNvPr>
          <p:cNvSpPr txBox="1">
            <a:spLocks/>
          </p:cNvSpPr>
          <p:nvPr/>
        </p:nvSpPr>
        <p:spPr bwMode="white">
          <a:xfrm>
            <a:off x="5836558" y="5051684"/>
            <a:ext cx="284632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dirty="0"/>
              <a:t>Nøglehulsmærket </a:t>
            </a:r>
          </a:p>
        </p:txBody>
      </p:sp>
      <p:sp>
        <p:nvSpPr>
          <p:cNvPr id="14" name="Text Placeholder 5">
            <a:extLst>
              <a:ext uri="{FF2B5EF4-FFF2-40B4-BE49-F238E27FC236}">
                <a16:creationId xmlns:a16="http://schemas.microsoft.com/office/drawing/2014/main" id="{D0877D56-D14F-4373-862F-1F83CEFA68D0}"/>
              </a:ext>
            </a:extLst>
          </p:cNvPr>
          <p:cNvSpPr txBox="1">
            <a:spLocks/>
          </p:cNvSpPr>
          <p:nvPr/>
        </p:nvSpPr>
        <p:spPr bwMode="white">
          <a:xfrm>
            <a:off x="8928822" y="2906774"/>
            <a:ext cx="291265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200" dirty="0">
                <a:latin typeface="+mn-lt"/>
              </a:rPr>
              <a:t>Mærkerne gør det nemt for dig selv, at leve efter De Officielle Kostråd </a:t>
            </a:r>
          </a:p>
        </p:txBody>
      </p:sp>
      <p:pic>
        <p:nvPicPr>
          <p:cNvPr id="6" name="Billede 5">
            <a:extLst>
              <a:ext uri="{FF2B5EF4-FFF2-40B4-BE49-F238E27FC236}">
                <a16:creationId xmlns:a16="http://schemas.microsoft.com/office/drawing/2014/main" id="{C118FA89-BF21-366F-B4A4-5AD0E77844E2}"/>
              </a:ext>
            </a:extLst>
          </p:cNvPr>
          <p:cNvPicPr>
            <a:picLocks noChangeAspect="1"/>
          </p:cNvPicPr>
          <p:nvPr/>
        </p:nvPicPr>
        <p:blipFill>
          <a:blip r:embed="rId3"/>
          <a:stretch>
            <a:fillRect/>
          </a:stretch>
        </p:blipFill>
        <p:spPr>
          <a:xfrm>
            <a:off x="1013960" y="2019300"/>
            <a:ext cx="3571875" cy="2819400"/>
          </a:xfrm>
          <a:prstGeom prst="rect">
            <a:avLst/>
          </a:prstGeom>
        </p:spPr>
      </p:pic>
      <p:pic>
        <p:nvPicPr>
          <p:cNvPr id="16" name="Billede 15">
            <a:extLst>
              <a:ext uri="{FF2B5EF4-FFF2-40B4-BE49-F238E27FC236}">
                <a16:creationId xmlns:a16="http://schemas.microsoft.com/office/drawing/2014/main" id="{4ABF15B2-BE6C-918C-9A4C-CDEC0F2140CD}"/>
              </a:ext>
            </a:extLst>
          </p:cNvPr>
          <p:cNvPicPr>
            <a:picLocks noChangeAspect="1"/>
          </p:cNvPicPr>
          <p:nvPr/>
        </p:nvPicPr>
        <p:blipFill>
          <a:blip r:embed="rId4"/>
          <a:stretch>
            <a:fillRect/>
          </a:stretch>
        </p:blipFill>
        <p:spPr>
          <a:xfrm>
            <a:off x="5199438" y="2081212"/>
            <a:ext cx="3324225" cy="2695575"/>
          </a:xfrm>
          <a:prstGeom prst="rect">
            <a:avLst/>
          </a:prstGeom>
        </p:spPr>
      </p:pic>
    </p:spTree>
    <p:extLst>
      <p:ext uri="{BB962C8B-B14F-4D97-AF65-F5344CB8AC3E}">
        <p14:creationId xmlns:p14="http://schemas.microsoft.com/office/powerpoint/2010/main" val="349458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245476" y="1371601"/>
            <a:ext cx="7212267" cy="3641308"/>
          </a:xfrm>
        </p:spPr>
        <p:txBody>
          <a:bodyPr/>
          <a:lstStyle/>
          <a:p>
            <a:r>
              <a:rPr lang="da-DK" sz="4000" dirty="0"/>
              <a:t>Få ny inspiration og hjertesunde opskrifter fra Hjerteforeningen på </a:t>
            </a:r>
          </a:p>
          <a:p>
            <a:endParaRPr lang="da-DK" sz="4000" b="1" dirty="0">
              <a:solidFill>
                <a:srgbClr val="C00000"/>
              </a:solidFill>
            </a:endParaRPr>
          </a:p>
          <a:p>
            <a:r>
              <a:rPr lang="da-DK" sz="4000" b="1" dirty="0">
                <a:solidFill>
                  <a:srgbClr val="C00000"/>
                </a:solidFill>
              </a:rPr>
              <a:t>Hjerteforeningen.dk</a:t>
            </a:r>
          </a:p>
        </p:txBody>
      </p:sp>
      <p:sp>
        <p:nvSpPr>
          <p:cNvPr id="12" name="Pil: bøjet 11">
            <a:extLst>
              <a:ext uri="{FF2B5EF4-FFF2-40B4-BE49-F238E27FC236}">
                <a16:creationId xmlns:a16="http://schemas.microsoft.com/office/drawing/2014/main" id="{6E33A513-A669-6C2D-8477-CE27B1CDFD55}"/>
              </a:ext>
            </a:extLst>
          </p:cNvPr>
          <p:cNvSpPr/>
          <p:nvPr/>
        </p:nvSpPr>
        <p:spPr>
          <a:xfrm rot="10800000">
            <a:off x="5507883" y="2504705"/>
            <a:ext cx="2233446" cy="1221858"/>
          </a:xfrm>
          <a:prstGeom prst="bentArrow">
            <a:avLst>
              <a:gd name="adj1" fmla="val 9209"/>
              <a:gd name="adj2" fmla="val 25000"/>
              <a:gd name="adj3" fmla="val 25000"/>
              <a:gd name="adj4" fmla="val 43750"/>
            </a:avLst>
          </a:prstGeom>
          <a:solidFill>
            <a:srgbClr val="A3B2B8"/>
          </a:solidFill>
          <a:ln>
            <a:solidFill>
              <a:srgbClr val="677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solidFill>
                <a:schemeClr val="tx1"/>
              </a:solidFill>
            </a:endParaRPr>
          </a:p>
        </p:txBody>
      </p:sp>
      <p:pic>
        <p:nvPicPr>
          <p:cNvPr id="13" name="Picture 4" descr="Smoothie - den mættende">
            <a:extLst>
              <a:ext uri="{FF2B5EF4-FFF2-40B4-BE49-F238E27FC236}">
                <a16:creationId xmlns:a16="http://schemas.microsoft.com/office/drawing/2014/main" id="{02E0D506-5619-579A-7B7D-760C4C100B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4749" y="4748737"/>
            <a:ext cx="3087250" cy="2116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D275912-CF3F-0EB3-9E58-5B4B9AA7A6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1575" y="2459559"/>
            <a:ext cx="30003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67A2B5-6F3E-AC10-2F67-A108ABF77E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21575" y="170096"/>
            <a:ext cx="2962517" cy="211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0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ADC1F42-8B2C-41F4-AFC9-177C6BE237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EA2DE68-E265-46DF-9E69-5A97AB4A97B2}"/>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131E7C9-E70F-4E58-9532-E7E5B1A07623}"/>
              </a:ext>
            </a:extLst>
          </p:cNvPr>
          <p:cNvSpPr>
            <a:spLocks noGrp="1"/>
          </p:cNvSpPr>
          <p:nvPr>
            <p:ph type="sldNum" sz="quarter" idx="17"/>
          </p:nvPr>
        </p:nvSpPr>
        <p:spPr/>
        <p:txBody>
          <a:bodyPr/>
          <a:lstStyle/>
          <a:p>
            <a:fld id="{24C8C45C-947F-4981-8B3F-4F32E973C901}" type="slidenum">
              <a:rPr lang="da-DK" smtClean="0"/>
              <a:pPr/>
              <a:t>27</a:t>
            </a:fld>
            <a:endParaRPr lang="da-DK" dirty="0"/>
          </a:p>
        </p:txBody>
      </p:sp>
      <p:sp>
        <p:nvSpPr>
          <p:cNvPr id="5" name="Titel 4">
            <a:extLst>
              <a:ext uri="{FF2B5EF4-FFF2-40B4-BE49-F238E27FC236}">
                <a16:creationId xmlns:a16="http://schemas.microsoft.com/office/drawing/2014/main" id="{CDEA0588-C739-40C7-BB44-06A3C9C5BFE5}"/>
              </a:ext>
            </a:extLst>
          </p:cNvPr>
          <p:cNvSpPr>
            <a:spLocks noGrp="1"/>
          </p:cNvSpPr>
          <p:nvPr>
            <p:ph type="title"/>
          </p:nvPr>
        </p:nvSpPr>
        <p:spPr/>
        <p:txBody>
          <a:bodyPr/>
          <a:lstStyle/>
          <a:p>
            <a:r>
              <a:rPr lang="da-DK" dirty="0"/>
              <a:t>Sunde madvaner</a:t>
            </a:r>
          </a:p>
        </p:txBody>
      </p:sp>
      <p:sp>
        <p:nvSpPr>
          <p:cNvPr id="6" name="Pladsholder til tekst 5">
            <a:extLst>
              <a:ext uri="{FF2B5EF4-FFF2-40B4-BE49-F238E27FC236}">
                <a16:creationId xmlns:a16="http://schemas.microsoft.com/office/drawing/2014/main" id="{B335D118-A257-42F3-A311-E0FBFA170395}"/>
              </a:ext>
            </a:extLst>
          </p:cNvPr>
          <p:cNvSpPr>
            <a:spLocks noGrp="1"/>
          </p:cNvSpPr>
          <p:nvPr>
            <p:ph type="body" sz="quarter" idx="13"/>
          </p:nvPr>
        </p:nvSpPr>
        <p:spPr>
          <a:xfrm>
            <a:off x="185893" y="1613694"/>
            <a:ext cx="6688800" cy="4209913"/>
          </a:xfrm>
        </p:spPr>
        <p:txBody>
          <a:bodyPr/>
          <a:lstStyle/>
          <a:p>
            <a:pPr marL="342900" indent="-342900">
              <a:buFont typeface="Courier New" panose="02070309020205020404" pitchFamily="49" charset="0"/>
              <a:buChar char="o"/>
            </a:pPr>
            <a:r>
              <a:rPr lang="da-DK" b="1" dirty="0"/>
              <a:t>Portionsstørrelse</a:t>
            </a:r>
            <a:r>
              <a:rPr lang="da-DK" dirty="0"/>
              <a:t> </a:t>
            </a:r>
          </a:p>
          <a:p>
            <a:pPr>
              <a:buNone/>
            </a:pPr>
            <a:r>
              <a:rPr lang="da-DK" dirty="0"/>
              <a:t>	Jo større tallerken – jo mere øser du op</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Madens </a:t>
            </a:r>
            <a:r>
              <a:rPr lang="da-DK" b="1" dirty="0"/>
              <a:t>placering</a:t>
            </a:r>
            <a:r>
              <a:rPr lang="da-DK" dirty="0"/>
              <a:t> </a:t>
            </a:r>
          </a:p>
          <a:p>
            <a:pPr>
              <a:buNone/>
            </a:pPr>
            <a:r>
              <a:rPr lang="da-DK" dirty="0"/>
              <a:t>	Sæt sund mad synlig og gem det søde af vejen</a:t>
            </a:r>
          </a:p>
          <a:p>
            <a:pPr>
              <a:buNone/>
            </a:pPr>
            <a:r>
              <a:rPr lang="da-DK" dirty="0"/>
              <a:t>	Sæt grønt og frugt indenfor en armslængde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Sunde indkøbsvaner </a:t>
            </a:r>
          </a:p>
          <a:p>
            <a:pPr>
              <a:buNone/>
            </a:pPr>
            <a:r>
              <a:rPr lang="da-DK" dirty="0"/>
              <a:t>	Køb kun slik / kage, når du skal bruge det</a:t>
            </a:r>
          </a:p>
          <a:p>
            <a:pPr>
              <a:buNone/>
            </a:pPr>
            <a:r>
              <a:rPr lang="da-DK" dirty="0"/>
              <a:t>	Brug indkøbsguiden, når du handler</a:t>
            </a:r>
          </a:p>
          <a:p>
            <a:pPr>
              <a:buNone/>
            </a:pPr>
            <a:endParaRPr lang="da-DK" dirty="0"/>
          </a:p>
          <a:p>
            <a:pPr>
              <a:buNone/>
            </a:pPr>
            <a:r>
              <a:rPr lang="da-DK" dirty="0"/>
              <a:t>	</a:t>
            </a:r>
          </a:p>
        </p:txBody>
      </p:sp>
      <p:pic>
        <p:nvPicPr>
          <p:cNvPr id="8" name="Picture 2" descr="Building together and healthy meal  portion size food stock illustrations">
            <a:extLst>
              <a:ext uri="{FF2B5EF4-FFF2-40B4-BE49-F238E27FC236}">
                <a16:creationId xmlns:a16="http://schemas.microsoft.com/office/drawing/2014/main" id="{30573F3E-8CBA-4E2C-97E8-B308D4C7BC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84248" y="1798638"/>
            <a:ext cx="4767752"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7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10ABB4-1330-45D0-A03F-47B68DFE0E58}"/>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348F3489-3C4B-4369-87FC-3A87D6218E2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3B26E5D2-23AE-41C4-9741-306378EAAD27}"/>
              </a:ext>
            </a:extLst>
          </p:cNvPr>
          <p:cNvSpPr>
            <a:spLocks noGrp="1"/>
          </p:cNvSpPr>
          <p:nvPr>
            <p:ph type="sldNum" sz="quarter" idx="17"/>
          </p:nvPr>
        </p:nvSpPr>
        <p:spPr/>
        <p:txBody>
          <a:bodyPr/>
          <a:lstStyle/>
          <a:p>
            <a:fld id="{24C8C45C-947F-4981-8B3F-4F32E973C901}" type="slidenum">
              <a:rPr lang="da-DK" smtClean="0"/>
              <a:pPr/>
              <a:t>28</a:t>
            </a:fld>
            <a:endParaRPr lang="da-DK" dirty="0"/>
          </a:p>
        </p:txBody>
      </p:sp>
      <p:sp>
        <p:nvSpPr>
          <p:cNvPr id="5" name="Titel 4">
            <a:extLst>
              <a:ext uri="{FF2B5EF4-FFF2-40B4-BE49-F238E27FC236}">
                <a16:creationId xmlns:a16="http://schemas.microsoft.com/office/drawing/2014/main" id="{B7E1DAB7-7738-4511-BC79-1DF541133862}"/>
              </a:ext>
            </a:extLst>
          </p:cNvPr>
          <p:cNvSpPr>
            <a:spLocks noGrp="1"/>
          </p:cNvSpPr>
          <p:nvPr>
            <p:ph type="title"/>
          </p:nvPr>
        </p:nvSpPr>
        <p:spPr/>
        <p:txBody>
          <a:bodyPr/>
          <a:lstStyle/>
          <a:p>
            <a:r>
              <a:rPr lang="da-DK" dirty="0"/>
              <a:t>Motion og forhøjet blodtryk</a:t>
            </a:r>
          </a:p>
        </p:txBody>
      </p:sp>
      <p:sp>
        <p:nvSpPr>
          <p:cNvPr id="8" name="Text Placeholder 5">
            <a:extLst>
              <a:ext uri="{FF2B5EF4-FFF2-40B4-BE49-F238E27FC236}">
                <a16:creationId xmlns:a16="http://schemas.microsoft.com/office/drawing/2014/main" id="{C89FBB42-C5F5-4817-BD78-1FA66242CCF9}"/>
              </a:ext>
            </a:extLst>
          </p:cNvPr>
          <p:cNvSpPr>
            <a:spLocks noGrp="1"/>
          </p:cNvSpPr>
          <p:nvPr>
            <p:ph type="body" sz="quarter" idx="13"/>
          </p:nvPr>
        </p:nvSpPr>
        <p:spPr>
          <a:xfrm>
            <a:off x="538800" y="1466849"/>
            <a:ext cx="9981864"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a:t>
            </a:r>
          </a:p>
          <a:p>
            <a:pPr marL="342900" lvl="2" indent="-342900">
              <a:buFont typeface="Courier New" panose="02070309020205020404" pitchFamily="49" charset="0"/>
              <a:buChar char="o"/>
            </a:pPr>
            <a:r>
              <a:rPr lang="da-DK" sz="2000" i="1" dirty="0">
                <a:latin typeface="+mn-lt"/>
              </a:rPr>
              <a:t>         Muskelstyrkende træning x 2 om ugen </a:t>
            </a: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pic>
        <p:nvPicPr>
          <p:cNvPr id="1026" name="Picture 2" descr="Du er velkommen i fællesskabet - Hjerteforeningen">
            <a:extLst>
              <a:ext uri="{FF2B5EF4-FFF2-40B4-BE49-F238E27FC236}">
                <a16:creationId xmlns:a16="http://schemas.microsoft.com/office/drawing/2014/main" id="{4B5C2CCF-8823-3B92-A99A-7C541F41F0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5859" y="1782980"/>
            <a:ext cx="3566004" cy="237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4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826938E-8703-450D-BFF8-E38F7917F314}"/>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3DF2EB8-2563-4755-960C-7692CF8BE087}"/>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896E4CD-E83F-4FFA-B509-49200FDAA324}"/>
              </a:ext>
            </a:extLst>
          </p:cNvPr>
          <p:cNvSpPr>
            <a:spLocks noGrp="1"/>
          </p:cNvSpPr>
          <p:nvPr>
            <p:ph type="sldNum" sz="quarter" idx="17"/>
          </p:nvPr>
        </p:nvSpPr>
        <p:spPr/>
        <p:txBody>
          <a:bodyPr/>
          <a:lstStyle/>
          <a:p>
            <a:fld id="{24C8C45C-947F-4981-8B3F-4F32E973C901}" type="slidenum">
              <a:rPr lang="da-DK" smtClean="0"/>
              <a:pPr/>
              <a:t>29</a:t>
            </a:fld>
            <a:endParaRPr lang="da-DK" dirty="0"/>
          </a:p>
        </p:txBody>
      </p:sp>
      <p:sp>
        <p:nvSpPr>
          <p:cNvPr id="5" name="Titel 4">
            <a:extLst>
              <a:ext uri="{FF2B5EF4-FFF2-40B4-BE49-F238E27FC236}">
                <a16:creationId xmlns:a16="http://schemas.microsoft.com/office/drawing/2014/main" id="{74DB850E-E7E7-4653-B41C-5EF6AD446024}"/>
              </a:ext>
            </a:extLst>
          </p:cNvPr>
          <p:cNvSpPr>
            <a:spLocks noGrp="1"/>
          </p:cNvSpPr>
          <p:nvPr>
            <p:ph type="title"/>
          </p:nvPr>
        </p:nvSpPr>
        <p:spPr/>
        <p:txBody>
          <a:bodyPr/>
          <a:lstStyle/>
          <a:p>
            <a:r>
              <a:rPr lang="da-DK" dirty="0"/>
              <a:t>Her er hvad du selv kan gøre for at sænke dit blodtryk</a:t>
            </a:r>
          </a:p>
        </p:txBody>
      </p:sp>
      <p:sp>
        <p:nvSpPr>
          <p:cNvPr id="6" name="Pladsholder til tekst 5">
            <a:extLst>
              <a:ext uri="{FF2B5EF4-FFF2-40B4-BE49-F238E27FC236}">
                <a16:creationId xmlns:a16="http://schemas.microsoft.com/office/drawing/2014/main" id="{8F37DAF6-CF20-4646-8405-3702C9835B3A}"/>
              </a:ext>
            </a:extLst>
          </p:cNvPr>
          <p:cNvSpPr>
            <a:spLocks noGrp="1"/>
          </p:cNvSpPr>
          <p:nvPr>
            <p:ph type="body" sz="quarter" idx="13"/>
          </p:nvPr>
        </p:nvSpPr>
        <p:spPr>
          <a:xfrm>
            <a:off x="615250" y="2639082"/>
            <a:ext cx="6688800" cy="3399609"/>
          </a:xfrm>
        </p:spPr>
        <p:txBody>
          <a:bodyPr/>
          <a:lstStyle/>
          <a:p>
            <a:pPr marL="342900" indent="-342900">
              <a:buFont typeface="Courier New" panose="02070309020205020404" pitchFamily="49" charset="0"/>
              <a:buChar char="o"/>
            </a:pPr>
            <a:r>
              <a:rPr lang="da-DK" dirty="0"/>
              <a:t>Spis efter DASH-diæten (De officielle Kostråd)</a:t>
            </a:r>
          </a:p>
          <a:p>
            <a:pPr marL="342900" indent="-342900">
              <a:buFont typeface="Courier New" panose="02070309020205020404" pitchFamily="49" charset="0"/>
              <a:buChar char="o"/>
            </a:pPr>
            <a:r>
              <a:rPr lang="da-DK" dirty="0"/>
              <a:t>Spar på saltet og forarbejdet mad</a:t>
            </a:r>
          </a:p>
          <a:p>
            <a:pPr marL="342900" indent="-342900">
              <a:buFont typeface="Courier New" panose="02070309020205020404" pitchFamily="49" charset="0"/>
              <a:buChar char="o"/>
            </a:pPr>
            <a:r>
              <a:rPr lang="da-DK" dirty="0"/>
              <a:t>Hold en </a:t>
            </a:r>
            <a:r>
              <a:rPr lang="da-DK"/>
              <a:t>sund vægt (max BMI 25)</a:t>
            </a:r>
            <a:endParaRPr lang="da-DK" dirty="0"/>
          </a:p>
          <a:p>
            <a:pPr marL="342900" indent="-342900">
              <a:buFont typeface="Courier New" panose="02070309020205020404" pitchFamily="49" charset="0"/>
              <a:buChar char="o"/>
            </a:pPr>
            <a:r>
              <a:rPr lang="da-DK" dirty="0"/>
              <a:t>Stop med at ryge</a:t>
            </a:r>
          </a:p>
          <a:p>
            <a:pPr marL="342900" indent="-342900">
              <a:buFont typeface="Courier New" panose="02070309020205020404" pitchFamily="49" charset="0"/>
              <a:buChar char="o"/>
            </a:pPr>
            <a:r>
              <a:rPr lang="da-DK" dirty="0"/>
              <a:t>Hold igen med lakridserne</a:t>
            </a:r>
          </a:p>
          <a:p>
            <a:pPr marL="342900" indent="-342900">
              <a:buFont typeface="Courier New" panose="02070309020205020404" pitchFamily="49" charset="0"/>
              <a:buChar char="o"/>
            </a:pPr>
            <a:r>
              <a:rPr lang="da-DK" dirty="0"/>
              <a:t>Få regelmæssigt og dagligt motion</a:t>
            </a:r>
          </a:p>
        </p:txBody>
      </p:sp>
    </p:spTree>
    <p:extLst>
      <p:ext uri="{BB962C8B-B14F-4D97-AF65-F5344CB8AC3E}">
        <p14:creationId xmlns:p14="http://schemas.microsoft.com/office/powerpoint/2010/main" val="136624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Hvad er DASH-diæten?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806574"/>
            <a:ext cx="7664684" cy="3790951"/>
          </a:xfrm>
        </p:spPr>
        <p:txBody>
          <a:bodyPr/>
          <a:lstStyle/>
          <a:p>
            <a:endParaRPr lang="da-DK" dirty="0">
              <a:latin typeface="+mn-lt"/>
            </a:endParaRPr>
          </a:p>
          <a:p>
            <a:endParaRPr lang="da-DK" dirty="0">
              <a:latin typeface="+mn-lt"/>
            </a:endParaRPr>
          </a:p>
          <a:p>
            <a:r>
              <a:rPr lang="da-DK" i="1" dirty="0">
                <a:latin typeface="+mn-lt"/>
              </a:rPr>
              <a:t>”</a:t>
            </a:r>
            <a:r>
              <a:rPr lang="da-DK" sz="2800" b="1" i="1" dirty="0" err="1">
                <a:solidFill>
                  <a:srgbClr val="FF0000"/>
                </a:solidFill>
                <a:latin typeface="+mn-lt"/>
              </a:rPr>
              <a:t>D</a:t>
            </a:r>
            <a:r>
              <a:rPr lang="da-DK" i="1" dirty="0" err="1">
                <a:latin typeface="+mn-lt"/>
              </a:rPr>
              <a:t>ietary</a:t>
            </a:r>
            <a:r>
              <a:rPr lang="da-DK" i="1" dirty="0">
                <a:latin typeface="+mn-lt"/>
              </a:rPr>
              <a:t> </a:t>
            </a:r>
            <a:r>
              <a:rPr lang="da-DK" sz="2800" b="1" i="1" dirty="0" err="1">
                <a:solidFill>
                  <a:srgbClr val="FF0000"/>
                </a:solidFill>
                <a:latin typeface="+mn-lt"/>
              </a:rPr>
              <a:t>A</a:t>
            </a:r>
            <a:r>
              <a:rPr lang="da-DK" i="1" dirty="0" err="1">
                <a:latin typeface="+mn-lt"/>
              </a:rPr>
              <a:t>pproaches</a:t>
            </a:r>
            <a:r>
              <a:rPr lang="da-DK" i="1" dirty="0">
                <a:latin typeface="+mn-lt"/>
              </a:rPr>
              <a:t> to </a:t>
            </a:r>
            <a:r>
              <a:rPr lang="da-DK" sz="2800" b="1" i="1" dirty="0">
                <a:solidFill>
                  <a:srgbClr val="FF0000"/>
                </a:solidFill>
                <a:latin typeface="+mn-lt"/>
              </a:rPr>
              <a:t>S</a:t>
            </a:r>
            <a:r>
              <a:rPr lang="da-DK" i="1" dirty="0">
                <a:latin typeface="+mn-lt"/>
              </a:rPr>
              <a:t>top </a:t>
            </a:r>
            <a:r>
              <a:rPr lang="da-DK" sz="2800" b="1" i="1" dirty="0">
                <a:solidFill>
                  <a:srgbClr val="FF0000"/>
                </a:solidFill>
                <a:latin typeface="+mn-lt"/>
              </a:rPr>
              <a:t>H</a:t>
            </a:r>
            <a:r>
              <a:rPr lang="da-DK" i="1" dirty="0">
                <a:latin typeface="+mn-lt"/>
              </a:rPr>
              <a:t>ypertension” </a:t>
            </a:r>
          </a:p>
          <a:p>
            <a:endParaRPr lang="da-DK" i="1" dirty="0">
              <a:latin typeface="+mn-lt"/>
            </a:endParaRPr>
          </a:p>
          <a:p>
            <a:r>
              <a:rPr lang="da-DK" dirty="0">
                <a:latin typeface="+mn-lt"/>
              </a:rPr>
              <a:t>På dansk: </a:t>
            </a:r>
            <a:br>
              <a:rPr lang="da-DK" dirty="0">
                <a:latin typeface="+mn-lt"/>
              </a:rPr>
            </a:br>
            <a:br>
              <a:rPr lang="da-DK" dirty="0">
                <a:latin typeface="+mn-lt"/>
              </a:rPr>
            </a:br>
            <a:r>
              <a:rPr lang="da-DK" dirty="0">
                <a:latin typeface="+mn-lt"/>
              </a:rPr>
              <a:t>Diæt til sænkning af  </a:t>
            </a:r>
            <a:br>
              <a:rPr lang="da-DK" dirty="0">
                <a:latin typeface="+mn-lt"/>
              </a:rPr>
            </a:br>
            <a:r>
              <a:rPr lang="da-DK" dirty="0">
                <a:latin typeface="+mn-lt"/>
              </a:rPr>
              <a:t>forhøjet blodtryk</a:t>
            </a:r>
          </a:p>
          <a:p>
            <a:endParaRPr lang="da-DK" dirty="0">
              <a:latin typeface="+mn-lt"/>
            </a:endParaRPr>
          </a:p>
          <a:p>
            <a:endParaRPr lang="da-DK" dirty="0">
              <a:latin typeface="+mn-lt"/>
            </a:endParaRPr>
          </a:p>
        </p:txBody>
      </p:sp>
      <p:pic>
        <p:nvPicPr>
          <p:cNvPr id="1026" name="Picture 2" descr="Mål blodtryk med omtanke - Hjerteforeningen">
            <a:extLst>
              <a:ext uri="{FF2B5EF4-FFF2-40B4-BE49-F238E27FC236}">
                <a16:creationId xmlns:a16="http://schemas.microsoft.com/office/drawing/2014/main" id="{27F6B58A-D517-9810-F288-1EBAD24250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00394" y="3702049"/>
            <a:ext cx="42672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30</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794000"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11-09-2024</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BD5E9B8-41AA-4ADC-B1F6-B3E22D29D7D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160DC767-0036-458A-823E-D1C71918311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56B4467-C9CA-4B4D-9914-13E1940F22D8}"/>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el 4">
            <a:extLst>
              <a:ext uri="{FF2B5EF4-FFF2-40B4-BE49-F238E27FC236}">
                <a16:creationId xmlns:a16="http://schemas.microsoft.com/office/drawing/2014/main" id="{24919B61-1BD7-4D85-91E9-8BEB71D7FD29}"/>
              </a:ext>
            </a:extLst>
          </p:cNvPr>
          <p:cNvSpPr>
            <a:spLocks noGrp="1"/>
          </p:cNvSpPr>
          <p:nvPr>
            <p:ph type="title"/>
          </p:nvPr>
        </p:nvSpPr>
        <p:spPr/>
        <p:txBody>
          <a:bodyPr/>
          <a:lstStyle/>
          <a:p>
            <a:r>
              <a:rPr lang="da-DK" sz="4800" dirty="0"/>
              <a:t>Sådan sammensætter du </a:t>
            </a:r>
            <a:r>
              <a:rPr lang="da-DK" sz="4800" dirty="0">
                <a:solidFill>
                  <a:schemeClr val="accent1"/>
                </a:solidFill>
              </a:rPr>
              <a:t>DASH</a:t>
            </a:r>
            <a:r>
              <a:rPr lang="da-DK" sz="4800" dirty="0"/>
              <a:t>-diæten</a:t>
            </a:r>
          </a:p>
        </p:txBody>
      </p:sp>
      <p:graphicFrame>
        <p:nvGraphicFramePr>
          <p:cNvPr id="7" name="Tabel 7">
            <a:extLst>
              <a:ext uri="{FF2B5EF4-FFF2-40B4-BE49-F238E27FC236}">
                <a16:creationId xmlns:a16="http://schemas.microsoft.com/office/drawing/2014/main" id="{2440D64E-A919-4092-9E76-969D7830603D}"/>
              </a:ext>
            </a:extLst>
          </p:cNvPr>
          <p:cNvGraphicFramePr>
            <a:graphicFrameLocks noGrp="1"/>
          </p:cNvGraphicFramePr>
          <p:nvPr/>
        </p:nvGraphicFramePr>
        <p:xfrm>
          <a:off x="2590800" y="1768476"/>
          <a:ext cx="7439891" cy="3798955"/>
        </p:xfrm>
        <a:graphic>
          <a:graphicData uri="http://schemas.openxmlformats.org/drawingml/2006/table">
            <a:tbl>
              <a:tblPr firstRow="1" bandRow="1">
                <a:tableStyleId>{17292A2E-F333-43FB-9621-5CBBE7FDCDCB}</a:tableStyleId>
              </a:tblPr>
              <a:tblGrid>
                <a:gridCol w="3472818">
                  <a:extLst>
                    <a:ext uri="{9D8B030D-6E8A-4147-A177-3AD203B41FA5}">
                      <a16:colId xmlns:a16="http://schemas.microsoft.com/office/drawing/2014/main" val="3652636027"/>
                    </a:ext>
                  </a:extLst>
                </a:gridCol>
                <a:gridCol w="3967073">
                  <a:extLst>
                    <a:ext uri="{9D8B030D-6E8A-4147-A177-3AD203B41FA5}">
                      <a16:colId xmlns:a16="http://schemas.microsoft.com/office/drawing/2014/main" val="613323169"/>
                    </a:ext>
                  </a:extLst>
                </a:gridCol>
              </a:tblGrid>
              <a:tr h="473112">
                <a:tc>
                  <a:txBody>
                    <a:bodyPr/>
                    <a:lstStyle/>
                    <a:p>
                      <a:r>
                        <a:rPr lang="da-DK" dirty="0">
                          <a:solidFill>
                            <a:schemeClr val="bg1"/>
                          </a:solidFill>
                        </a:rPr>
                        <a:t>Spis mest af:</a:t>
                      </a:r>
                    </a:p>
                  </a:txBody>
                  <a:tcPr/>
                </a:tc>
                <a:tc>
                  <a:txBody>
                    <a:bodyPr/>
                    <a:lstStyle/>
                    <a:p>
                      <a:r>
                        <a:rPr lang="da-DK" dirty="0">
                          <a:solidFill>
                            <a:schemeClr val="bg1"/>
                          </a:solidFill>
                        </a:rPr>
                        <a:t>Spis mindst af: </a:t>
                      </a:r>
                    </a:p>
                  </a:txBody>
                  <a:tcPr/>
                </a:tc>
                <a:extLst>
                  <a:ext uri="{0D108BD9-81ED-4DB2-BD59-A6C34878D82A}">
                    <a16:rowId xmlns:a16="http://schemas.microsoft.com/office/drawing/2014/main" val="285476789"/>
                  </a:ext>
                </a:extLst>
              </a:tr>
              <a:tr h="3325843">
                <a:tc>
                  <a:txBody>
                    <a:bodyPr/>
                    <a:lstStyle/>
                    <a:p>
                      <a:pPr marL="285750" indent="-285750">
                        <a:lnSpc>
                          <a:spcPct val="150000"/>
                        </a:lnSpc>
                        <a:buFont typeface="Wingdings" panose="05000000000000000000" pitchFamily="2" charset="2"/>
                        <a:buChar char="ü"/>
                      </a:pPr>
                      <a:r>
                        <a:rPr lang="da-DK" dirty="0">
                          <a:solidFill>
                            <a:schemeClr val="bg1"/>
                          </a:solidFill>
                        </a:rPr>
                        <a:t>Fisk  </a:t>
                      </a:r>
                    </a:p>
                    <a:p>
                      <a:pPr marL="285750" indent="-285750">
                        <a:lnSpc>
                          <a:spcPct val="150000"/>
                        </a:lnSpc>
                        <a:buFont typeface="Wingdings" panose="05000000000000000000" pitchFamily="2" charset="2"/>
                        <a:buChar char="ü"/>
                      </a:pPr>
                      <a:r>
                        <a:rPr lang="da-DK" dirty="0">
                          <a:solidFill>
                            <a:schemeClr val="bg1"/>
                          </a:solidFill>
                        </a:rPr>
                        <a:t>Frugt og grønt</a:t>
                      </a:r>
                    </a:p>
                    <a:p>
                      <a:pPr marL="285750" indent="-285750">
                        <a:lnSpc>
                          <a:spcPct val="150000"/>
                        </a:lnSpc>
                        <a:buFont typeface="Wingdings" panose="05000000000000000000" pitchFamily="2" charset="2"/>
                        <a:buChar char="ü"/>
                      </a:pPr>
                      <a:r>
                        <a:rPr lang="da-DK" dirty="0">
                          <a:solidFill>
                            <a:schemeClr val="bg1"/>
                          </a:solidFill>
                        </a:rPr>
                        <a:t>Fuldkorn</a:t>
                      </a:r>
                    </a:p>
                    <a:p>
                      <a:pPr marL="285750" indent="-285750">
                        <a:lnSpc>
                          <a:spcPct val="150000"/>
                        </a:lnSpc>
                        <a:buFont typeface="Wingdings" panose="05000000000000000000" pitchFamily="2" charset="2"/>
                        <a:buChar char="ü"/>
                      </a:pPr>
                      <a:r>
                        <a:rPr lang="da-DK" dirty="0">
                          <a:solidFill>
                            <a:schemeClr val="bg1"/>
                          </a:solidFill>
                        </a:rPr>
                        <a:t>Fedt fra planteriget</a:t>
                      </a:r>
                    </a:p>
                    <a:p>
                      <a:pPr marL="285750" indent="-285750">
                        <a:lnSpc>
                          <a:spcPct val="150000"/>
                        </a:lnSpc>
                        <a:buFont typeface="Wingdings" panose="05000000000000000000" pitchFamily="2" charset="2"/>
                        <a:buChar char="ü"/>
                      </a:pPr>
                      <a:r>
                        <a:rPr lang="da-DK" dirty="0">
                          <a:solidFill>
                            <a:schemeClr val="bg1"/>
                          </a:solidFill>
                        </a:rPr>
                        <a:t>Magre mejeriprodukter </a:t>
                      </a:r>
                    </a:p>
                    <a:p>
                      <a:pPr marL="285750" indent="-285750">
                        <a:lnSpc>
                          <a:spcPct val="150000"/>
                        </a:lnSpc>
                        <a:buFont typeface="Wingdings" panose="05000000000000000000" pitchFamily="2" charset="2"/>
                        <a:buChar char="ü"/>
                      </a:pPr>
                      <a:r>
                        <a:rPr lang="da-DK" dirty="0">
                          <a:solidFill>
                            <a:schemeClr val="bg1"/>
                          </a:solidFill>
                        </a:rPr>
                        <a:t>Nødder og kerner </a:t>
                      </a:r>
                    </a:p>
                    <a:p>
                      <a:pPr marL="285750" indent="-285750">
                        <a:lnSpc>
                          <a:spcPct val="150000"/>
                        </a:lnSpc>
                        <a:buFont typeface="Wingdings" panose="05000000000000000000" pitchFamily="2" charset="2"/>
                        <a:buChar char="ü"/>
                      </a:pPr>
                      <a:r>
                        <a:rPr lang="da-DK" dirty="0">
                          <a:solidFill>
                            <a:schemeClr val="bg1"/>
                          </a:solidFill>
                        </a:rPr>
                        <a:t>Kikærter, linser og bønner</a:t>
                      </a:r>
                    </a:p>
                  </a:txBody>
                  <a:tcPr/>
                </a:tc>
                <a:tc>
                  <a:txBody>
                    <a:bodyPr/>
                    <a:lstStyle/>
                    <a:p>
                      <a:pPr marL="0" indent="0">
                        <a:lnSpc>
                          <a:spcPct val="150000"/>
                        </a:lnSpc>
                        <a:buFont typeface="Courier New" panose="02070309020205020404" pitchFamily="49" charset="0"/>
                        <a:buNone/>
                      </a:pPr>
                      <a:r>
                        <a:rPr lang="da-DK" dirty="0">
                          <a:solidFill>
                            <a:schemeClr val="bg1"/>
                          </a:solidFill>
                        </a:rPr>
                        <a:t>Salt og saltholdige produkter</a:t>
                      </a:r>
                    </a:p>
                    <a:p>
                      <a:pPr>
                        <a:lnSpc>
                          <a:spcPct val="150000"/>
                        </a:lnSpc>
                      </a:pPr>
                      <a:r>
                        <a:rPr lang="da-DK" dirty="0">
                          <a:solidFill>
                            <a:schemeClr val="bg1"/>
                          </a:solidFill>
                        </a:rPr>
                        <a:t>Fastfood, færdigretter og chips</a:t>
                      </a:r>
                    </a:p>
                    <a:p>
                      <a:pPr>
                        <a:lnSpc>
                          <a:spcPct val="150000"/>
                        </a:lnSpc>
                      </a:pPr>
                      <a:r>
                        <a:rPr lang="da-DK" dirty="0">
                          <a:solidFill>
                            <a:schemeClr val="bg1"/>
                          </a:solidFill>
                        </a:rPr>
                        <a:t>Sukker og sukkerholdige produkter</a:t>
                      </a:r>
                    </a:p>
                    <a:p>
                      <a:pPr>
                        <a:lnSpc>
                          <a:spcPct val="150000"/>
                        </a:lnSpc>
                      </a:pPr>
                      <a:r>
                        <a:rPr lang="da-DK" dirty="0">
                          <a:solidFill>
                            <a:schemeClr val="bg1"/>
                          </a:solidFill>
                        </a:rPr>
                        <a:t>Slik, kage, is og sodavand</a:t>
                      </a:r>
                    </a:p>
                    <a:p>
                      <a:pPr>
                        <a:lnSpc>
                          <a:spcPct val="150000"/>
                        </a:lnSpc>
                      </a:pPr>
                      <a:r>
                        <a:rPr lang="da-DK" dirty="0">
                          <a:solidFill>
                            <a:schemeClr val="bg1"/>
                          </a:solidFill>
                        </a:rPr>
                        <a:t>Fedt fra dyreriget, kød, kødpålæg, bacon, pølser og fede mejeriprodukter</a:t>
                      </a:r>
                    </a:p>
                    <a:p>
                      <a:pPr>
                        <a:lnSpc>
                          <a:spcPct val="150000"/>
                        </a:lnSpc>
                      </a:pPr>
                      <a:r>
                        <a:rPr lang="da-DK" dirty="0">
                          <a:solidFill>
                            <a:schemeClr val="bg1"/>
                          </a:solidFill>
                        </a:rPr>
                        <a:t>Alkohol </a:t>
                      </a:r>
                    </a:p>
                  </a:txBody>
                  <a:tcPr/>
                </a:tc>
                <a:extLst>
                  <a:ext uri="{0D108BD9-81ED-4DB2-BD59-A6C34878D82A}">
                    <a16:rowId xmlns:a16="http://schemas.microsoft.com/office/drawing/2014/main" val="1045157705"/>
                  </a:ext>
                </a:extLst>
              </a:tr>
            </a:tbl>
          </a:graphicData>
        </a:graphic>
      </p:graphicFrame>
      <p:pic>
        <p:nvPicPr>
          <p:cNvPr id="9" name="Grafik 8" descr="Badge Kryds kontur">
            <a:extLst>
              <a:ext uri="{FF2B5EF4-FFF2-40B4-BE49-F238E27FC236}">
                <a16:creationId xmlns:a16="http://schemas.microsoft.com/office/drawing/2014/main" id="{C9883F7E-D7CB-48FE-926B-596C5BA39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2" y="2335180"/>
            <a:ext cx="292217" cy="292217"/>
          </a:xfrm>
          <a:prstGeom prst="rect">
            <a:avLst/>
          </a:prstGeom>
        </p:spPr>
      </p:pic>
      <p:pic>
        <p:nvPicPr>
          <p:cNvPr id="17" name="Grafik 16" descr="Badge Kryds kontur">
            <a:extLst>
              <a:ext uri="{FF2B5EF4-FFF2-40B4-BE49-F238E27FC236}">
                <a16:creationId xmlns:a16="http://schemas.microsoft.com/office/drawing/2014/main" id="{5B8FB5B7-D808-48E6-B181-6877F6C26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2" y="2752051"/>
            <a:ext cx="292217" cy="292217"/>
          </a:xfrm>
          <a:prstGeom prst="rect">
            <a:avLst/>
          </a:prstGeom>
        </p:spPr>
      </p:pic>
      <p:pic>
        <p:nvPicPr>
          <p:cNvPr id="18" name="Grafik 17" descr="Badge Kryds kontur">
            <a:extLst>
              <a:ext uri="{FF2B5EF4-FFF2-40B4-BE49-F238E27FC236}">
                <a16:creationId xmlns:a16="http://schemas.microsoft.com/office/drawing/2014/main" id="{E3269E42-CB4A-4B44-A1FC-33712E8938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2" y="3575475"/>
            <a:ext cx="292217" cy="292217"/>
          </a:xfrm>
          <a:prstGeom prst="rect">
            <a:avLst/>
          </a:prstGeom>
        </p:spPr>
      </p:pic>
      <p:pic>
        <p:nvPicPr>
          <p:cNvPr id="19" name="Grafik 18" descr="Badge Kryds kontur">
            <a:extLst>
              <a:ext uri="{FF2B5EF4-FFF2-40B4-BE49-F238E27FC236}">
                <a16:creationId xmlns:a16="http://schemas.microsoft.com/office/drawing/2014/main" id="{534F1B4C-3844-4C1E-A8A4-A808B6752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2" y="3978943"/>
            <a:ext cx="292217" cy="292217"/>
          </a:xfrm>
          <a:prstGeom prst="rect">
            <a:avLst/>
          </a:prstGeom>
        </p:spPr>
      </p:pic>
      <p:pic>
        <p:nvPicPr>
          <p:cNvPr id="20" name="Grafik 19" descr="Badge Kryds kontur">
            <a:extLst>
              <a:ext uri="{FF2B5EF4-FFF2-40B4-BE49-F238E27FC236}">
                <a16:creationId xmlns:a16="http://schemas.microsoft.com/office/drawing/2014/main" id="{FAA5545C-379C-4E32-804F-187A1A5DB5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3" y="4767146"/>
            <a:ext cx="292217" cy="292217"/>
          </a:xfrm>
          <a:prstGeom prst="rect">
            <a:avLst/>
          </a:prstGeom>
        </p:spPr>
      </p:pic>
      <p:pic>
        <p:nvPicPr>
          <p:cNvPr id="21" name="Grafik 20" descr="Badge Kryds kontur">
            <a:extLst>
              <a:ext uri="{FF2B5EF4-FFF2-40B4-BE49-F238E27FC236}">
                <a16:creationId xmlns:a16="http://schemas.microsoft.com/office/drawing/2014/main" id="{05A4E204-7A50-4EDD-8D94-DC1DC11E29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3782" y="3164802"/>
            <a:ext cx="292217" cy="292217"/>
          </a:xfrm>
          <a:prstGeom prst="rect">
            <a:avLst/>
          </a:prstGeom>
        </p:spPr>
      </p:pic>
    </p:spTree>
    <p:extLst>
      <p:ext uri="{BB962C8B-B14F-4D97-AF65-F5344CB8AC3E}">
        <p14:creationId xmlns:p14="http://schemas.microsoft.com/office/powerpoint/2010/main" val="84493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F5C6650-631A-4C97-BC77-67C055C36F9F}"/>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0F3237A1-0CAA-4E06-B1BE-C922C625A7B7}"/>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3D777278-48D5-4ADE-B515-F23310B7C609}"/>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el 4">
            <a:extLst>
              <a:ext uri="{FF2B5EF4-FFF2-40B4-BE49-F238E27FC236}">
                <a16:creationId xmlns:a16="http://schemas.microsoft.com/office/drawing/2014/main" id="{51294B5A-2842-4999-9F0C-81C3C9D35B7B}"/>
              </a:ext>
            </a:extLst>
          </p:cNvPr>
          <p:cNvSpPr>
            <a:spLocks noGrp="1"/>
          </p:cNvSpPr>
          <p:nvPr>
            <p:ph type="title"/>
          </p:nvPr>
        </p:nvSpPr>
        <p:spPr/>
        <p:txBody>
          <a:bodyPr/>
          <a:lstStyle/>
          <a:p>
            <a:r>
              <a:rPr lang="da-DK" dirty="0"/>
              <a:t>Dash og saltreduktion</a:t>
            </a:r>
          </a:p>
        </p:txBody>
      </p:sp>
      <p:sp>
        <p:nvSpPr>
          <p:cNvPr id="6" name="Pladsholder til tekst 5">
            <a:extLst>
              <a:ext uri="{FF2B5EF4-FFF2-40B4-BE49-F238E27FC236}">
                <a16:creationId xmlns:a16="http://schemas.microsoft.com/office/drawing/2014/main" id="{F03DFBB4-8E46-401E-8C90-B1373D958B91}"/>
              </a:ext>
            </a:extLst>
          </p:cNvPr>
          <p:cNvSpPr>
            <a:spLocks noGrp="1"/>
          </p:cNvSpPr>
          <p:nvPr>
            <p:ph type="body" sz="quarter" idx="13"/>
          </p:nvPr>
        </p:nvSpPr>
        <p:spPr>
          <a:xfrm>
            <a:off x="539748" y="1806574"/>
            <a:ext cx="8579199" cy="3790951"/>
          </a:xfrm>
        </p:spPr>
        <p:txBody>
          <a:bodyPr/>
          <a:lstStyle/>
          <a:p>
            <a:pPr lvl="0">
              <a:lnSpc>
                <a:spcPct val="107000"/>
              </a:lnSpc>
            </a:pPr>
            <a:r>
              <a:rPr lang="da-DK" dirty="0">
                <a:effectLst/>
                <a:latin typeface="+mn-lt"/>
              </a:rPr>
              <a:t>DASH diæten </a:t>
            </a:r>
            <a:r>
              <a:rPr lang="da-DK" dirty="0">
                <a:effectLst/>
                <a:latin typeface="+mn-lt"/>
                <a:ea typeface="Calibri" panose="020F0502020204030204" pitchFamily="34" charset="0"/>
                <a:cs typeface="Times New Roman" panose="02020603050405020304" pitchFamily="18" charset="0"/>
              </a:rPr>
              <a:t>opnår størst effekt på blodtryk, når den kombineres med saltreduktion</a:t>
            </a:r>
          </a:p>
          <a:p>
            <a:pPr lvl="0">
              <a:lnSpc>
                <a:spcPct val="107000"/>
              </a:lnSpc>
            </a:pPr>
            <a:endParaRPr lang="da-DK" sz="2400" b="1" dirty="0">
              <a:effectLst/>
              <a:latin typeface="+mn-lt"/>
              <a:ea typeface="Calibri" panose="020F0502020204030204" pitchFamily="34" charset="0"/>
              <a:cs typeface="Times New Roman" panose="02020603050405020304" pitchFamily="18" charset="0"/>
            </a:endParaRPr>
          </a:p>
          <a:p>
            <a:pPr lvl="0">
              <a:lnSpc>
                <a:spcPct val="107000"/>
              </a:lnSpc>
            </a:pPr>
            <a:r>
              <a:rPr lang="da-DK" sz="2400" dirty="0">
                <a:effectLst/>
                <a:latin typeface="+mn-lt"/>
                <a:ea typeface="Calibri" panose="020F0502020204030204" pitchFamily="34" charset="0"/>
                <a:cs typeface="Times New Roman" panose="02020603050405020304" pitchFamily="18" charset="0"/>
              </a:rPr>
              <a:t> - og jo lavere saltniveau – jo bedre effekt på blodtryk</a:t>
            </a:r>
            <a:r>
              <a:rPr lang="da-DK"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da-DK" dirty="0"/>
          </a:p>
        </p:txBody>
      </p:sp>
      <p:sp>
        <p:nvSpPr>
          <p:cNvPr id="7" name="Pladsholder til tekst 5">
            <a:extLst>
              <a:ext uri="{FF2B5EF4-FFF2-40B4-BE49-F238E27FC236}">
                <a16:creationId xmlns:a16="http://schemas.microsoft.com/office/drawing/2014/main" id="{0215582C-5FC1-4B49-BD45-1191ABFE3B82}"/>
              </a:ext>
            </a:extLst>
          </p:cNvPr>
          <p:cNvSpPr txBox="1">
            <a:spLocks/>
          </p:cNvSpPr>
          <p:nvPr/>
        </p:nvSpPr>
        <p:spPr bwMode="white">
          <a:xfrm>
            <a:off x="540000" y="1798638"/>
            <a:ext cx="6688800" cy="379095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endParaRPr lang="da-DK" dirty="0"/>
          </a:p>
        </p:txBody>
      </p:sp>
      <p:pic>
        <p:nvPicPr>
          <p:cNvPr id="8" name="Picture 2" descr="DASH Diet for Heart Health -- Lowering Blood Pressure and Cholesterol">
            <a:extLst>
              <a:ext uri="{FF2B5EF4-FFF2-40B4-BE49-F238E27FC236}">
                <a16:creationId xmlns:a16="http://schemas.microsoft.com/office/drawing/2014/main" id="{D3C3D5F2-5458-46D3-BC5C-8C2B8B786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884400" y="4020854"/>
            <a:ext cx="3251315" cy="220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54BDB0-1DBD-4BA2-9B1C-A5C896EB691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E7E0D6-E6BE-42FB-87E7-A66E5F0C707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0C0D458-29D9-422A-855F-04CB78AABF80}"/>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E765EC86-C875-4D48-BCC5-723369E87AEF}"/>
              </a:ext>
            </a:extLst>
          </p:cNvPr>
          <p:cNvSpPr>
            <a:spLocks noGrp="1"/>
          </p:cNvSpPr>
          <p:nvPr>
            <p:ph type="title"/>
          </p:nvPr>
        </p:nvSpPr>
        <p:spPr/>
        <p:txBody>
          <a:bodyPr/>
          <a:lstStyle/>
          <a:p>
            <a:r>
              <a:rPr lang="da-DK" dirty="0"/>
              <a:t>		Salt</a:t>
            </a:r>
          </a:p>
        </p:txBody>
      </p:sp>
      <p:sp>
        <p:nvSpPr>
          <p:cNvPr id="6" name="Pladsholder til tekst 5">
            <a:extLst>
              <a:ext uri="{FF2B5EF4-FFF2-40B4-BE49-F238E27FC236}">
                <a16:creationId xmlns:a16="http://schemas.microsoft.com/office/drawing/2014/main" id="{09758755-36D3-4661-B7FA-61D644C20D02}"/>
              </a:ext>
            </a:extLst>
          </p:cNvPr>
          <p:cNvSpPr>
            <a:spLocks noGrp="1"/>
          </p:cNvSpPr>
          <p:nvPr>
            <p:ph type="body" sz="quarter" idx="13"/>
          </p:nvPr>
        </p:nvSpPr>
        <p:spPr>
          <a:xfrm>
            <a:off x="1669956" y="1533524"/>
            <a:ext cx="6964472" cy="3790951"/>
          </a:xfrm>
        </p:spPr>
        <p:txBody>
          <a:bodyPr/>
          <a:lstStyle/>
          <a:p>
            <a:r>
              <a:rPr lang="da-DK" dirty="0">
                <a:latin typeface="+mn-lt"/>
              </a:rPr>
              <a:t>9 ud af 10 danskere spiser mere salt </a:t>
            </a:r>
            <a:br>
              <a:rPr lang="da-DK" dirty="0">
                <a:latin typeface="+mn-lt"/>
              </a:rPr>
            </a:br>
            <a:r>
              <a:rPr lang="da-DK" dirty="0">
                <a:latin typeface="+mn-lt"/>
              </a:rPr>
              <a:t>end de officielle anbefalinger</a:t>
            </a:r>
          </a:p>
          <a:p>
            <a:endParaRPr lang="da-DK" b="1" dirty="0">
              <a:latin typeface="+mn-lt"/>
            </a:endParaRPr>
          </a:p>
          <a:p>
            <a:r>
              <a:rPr lang="da-DK" b="1" dirty="0">
                <a:latin typeface="+mn-lt"/>
              </a:rPr>
              <a:t>De officielle anbefalinger:</a:t>
            </a:r>
          </a:p>
          <a:p>
            <a:pPr lvl="8"/>
            <a:r>
              <a:rPr lang="da-DK" i="1" dirty="0"/>
              <a:t>5-6 gram salt dagligt </a:t>
            </a:r>
          </a:p>
          <a:p>
            <a:pPr lvl="8"/>
            <a:endParaRPr lang="da-DK" i="1" dirty="0"/>
          </a:p>
          <a:p>
            <a:pPr lvl="8"/>
            <a:r>
              <a:rPr lang="da-DK" i="1" dirty="0"/>
              <a:t>Begræns forarbejdede fødevarer</a:t>
            </a:r>
          </a:p>
          <a:p>
            <a:endParaRPr lang="da-DK" i="1" dirty="0"/>
          </a:p>
          <a:p>
            <a:pPr lvl="8"/>
            <a:r>
              <a:rPr lang="da-DK" dirty="0"/>
              <a:t>Brug andre smagsgivere end salt fx lime, chili, ingefær, koriander, spidskommen, citron, hvidløg eller krydderurter</a:t>
            </a:r>
          </a:p>
        </p:txBody>
      </p:sp>
    </p:spTree>
    <p:extLst>
      <p:ext uri="{BB962C8B-B14F-4D97-AF65-F5344CB8AC3E}">
        <p14:creationId xmlns:p14="http://schemas.microsoft.com/office/powerpoint/2010/main" val="241216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A8B840-9697-4381-B328-A1F70BD19CA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3A82891C-50B0-4CEE-8BE0-3A614B70F63D}"/>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3124440E-B002-4CC6-86FB-929E1808994B}"/>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951AF2BC-6FA9-4B8C-AC80-1650FB87E157}"/>
              </a:ext>
            </a:extLst>
          </p:cNvPr>
          <p:cNvSpPr>
            <a:spLocks noGrp="1"/>
          </p:cNvSpPr>
          <p:nvPr>
            <p:ph type="title"/>
          </p:nvPr>
        </p:nvSpPr>
        <p:spPr/>
        <p:txBody>
          <a:bodyPr/>
          <a:lstStyle/>
          <a:p>
            <a:r>
              <a:rPr lang="da-DK" dirty="0"/>
              <a:t>Hvor får du salt fra?</a:t>
            </a:r>
          </a:p>
        </p:txBody>
      </p:sp>
      <p:sp>
        <p:nvSpPr>
          <p:cNvPr id="6" name="Pladsholder til tekst 5">
            <a:extLst>
              <a:ext uri="{FF2B5EF4-FFF2-40B4-BE49-F238E27FC236}">
                <a16:creationId xmlns:a16="http://schemas.microsoft.com/office/drawing/2014/main" id="{83F6D0E6-4AC8-4FE5-BDA9-295D826A186F}"/>
              </a:ext>
            </a:extLst>
          </p:cNvPr>
          <p:cNvSpPr>
            <a:spLocks noGrp="1"/>
          </p:cNvSpPr>
          <p:nvPr>
            <p:ph type="body" sz="quarter" idx="13"/>
          </p:nvPr>
        </p:nvSpPr>
        <p:spPr>
          <a:xfrm>
            <a:off x="6473858" y="2045225"/>
            <a:ext cx="5234253" cy="3810000"/>
          </a:xfrm>
        </p:spPr>
        <p:txBody>
          <a:bodyPr/>
          <a:lstStyle/>
          <a:p>
            <a:r>
              <a:rPr lang="da-DK" dirty="0">
                <a:latin typeface="Roboto Light" panose="02000000000000000000" pitchFamily="2" charset="0"/>
                <a:ea typeface="Roboto Light" panose="02000000000000000000" pitchFamily="2" charset="0"/>
              </a:rPr>
              <a:t>Størstedelen af salt fra:  </a:t>
            </a:r>
          </a:p>
          <a:p>
            <a:endParaRPr lang="da-DK" dirty="0">
              <a:latin typeface="Roboto Light" panose="02000000000000000000" pitchFamily="2" charset="0"/>
              <a:ea typeface="Roboto Light" panose="02000000000000000000" pitchFamily="2" charset="0"/>
            </a:endParaRPr>
          </a:p>
          <a:p>
            <a:pPr marL="342900" indent="-342900">
              <a:buFont typeface="Courier New" panose="02070309020205020404" pitchFamily="49" charset="0"/>
              <a:buChar char="o"/>
            </a:pPr>
            <a:r>
              <a:rPr lang="da-DK" dirty="0">
                <a:latin typeface="Roboto Light" panose="02000000000000000000" pitchFamily="2" charset="0"/>
                <a:ea typeface="Roboto Light" panose="02000000000000000000" pitchFamily="2" charset="0"/>
              </a:rPr>
              <a:t>Færdigfremstillede fødevarer</a:t>
            </a:r>
          </a:p>
          <a:p>
            <a:pPr>
              <a:buNone/>
            </a:pPr>
            <a:endParaRPr lang="da-DK" dirty="0">
              <a:latin typeface="Roboto Light" panose="02000000000000000000" pitchFamily="2" charset="0"/>
              <a:ea typeface="Roboto Light" panose="02000000000000000000" pitchFamily="2" charset="0"/>
            </a:endParaRPr>
          </a:p>
          <a:p>
            <a:pPr marL="342900" indent="-342900">
              <a:buFont typeface="Courier New" panose="02070309020205020404" pitchFamily="49" charset="0"/>
              <a:buChar char="o"/>
            </a:pPr>
            <a:r>
              <a:rPr lang="da-DK" dirty="0">
                <a:latin typeface="Roboto Light" panose="02000000000000000000" pitchFamily="2" charset="0"/>
                <a:ea typeface="Roboto Light" panose="02000000000000000000" pitchFamily="2" charset="0"/>
              </a:rPr>
              <a:t>Kantiner</a:t>
            </a:r>
          </a:p>
          <a:p>
            <a:pPr>
              <a:buNone/>
            </a:pPr>
            <a:endParaRPr lang="da-DK" dirty="0">
              <a:latin typeface="Roboto Light" panose="02000000000000000000" pitchFamily="2" charset="0"/>
              <a:ea typeface="Roboto Light" panose="02000000000000000000" pitchFamily="2" charset="0"/>
            </a:endParaRPr>
          </a:p>
          <a:p>
            <a:pPr marL="342900" indent="-342900">
              <a:buFont typeface="Courier New" panose="02070309020205020404" pitchFamily="49" charset="0"/>
              <a:buChar char="o"/>
            </a:pPr>
            <a:r>
              <a:rPr lang="da-DK" dirty="0">
                <a:latin typeface="Roboto Light" panose="02000000000000000000" pitchFamily="2" charset="0"/>
                <a:ea typeface="Roboto Light" panose="02000000000000000000" pitchFamily="2" charset="0"/>
              </a:rPr>
              <a:t>Restaurantbesøg</a:t>
            </a:r>
          </a:p>
          <a:p>
            <a:endParaRPr lang="da-DK" dirty="0"/>
          </a:p>
          <a:p>
            <a:pPr marL="342900" indent="-342900">
              <a:buFont typeface="Courier New" panose="02070309020205020404" pitchFamily="49" charset="0"/>
              <a:buChar char="o"/>
            </a:pPr>
            <a:endParaRPr lang="da-DK" dirty="0"/>
          </a:p>
        </p:txBody>
      </p:sp>
      <p:pic>
        <p:nvPicPr>
          <p:cNvPr id="8" name="Picture 18" descr="Vector Fast food icons isolated burgers sandwiches  fastfood illustration stock illustrations">
            <a:extLst>
              <a:ext uri="{FF2B5EF4-FFF2-40B4-BE49-F238E27FC236}">
                <a16:creationId xmlns:a16="http://schemas.microsoft.com/office/drawing/2014/main" id="{A5D7ABB6-B63A-98D6-DA15-77F91422C494}"/>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9848" b="93939" l="4918" r="90984">
                        <a14:foregroundMark x1="68033" y1="21212" x2="24590" y2="24242"/>
                        <a14:foregroundMark x1="24590" y1="24242" x2="6557" y2="67424"/>
                        <a14:foregroundMark x1="6557" y1="67424" x2="43443" y2="88636"/>
                        <a14:foregroundMark x1="43443" y1="88636" x2="84426" y2="69697"/>
                        <a14:foregroundMark x1="84426" y1="69697" x2="76230" y2="30303"/>
                        <a14:foregroundMark x1="76230" y1="30303" x2="67213" y2="21212"/>
                        <a14:foregroundMark x1="4918" y1="59848" x2="23770" y2="24242"/>
                        <a14:foregroundMark x1="23770" y1="24242" x2="63934" y2="13636"/>
                        <a14:foregroundMark x1="63934" y1="13636" x2="87705" y2="45455"/>
                        <a14:foregroundMark x1="87705" y1="45455" x2="78689" y2="87121"/>
                        <a14:foregroundMark x1="78689" y1="87121" x2="22131" y2="84848"/>
                        <a14:foregroundMark x1="22131" y1="84848" x2="4918" y2="61364"/>
                        <a14:foregroundMark x1="85246" y1="72727" x2="88525" y2="40152"/>
                        <a14:foregroundMark x1="90984" y1="69697" x2="90984" y2="43939"/>
                        <a14:foregroundMark x1="27049" y1="90152" x2="72951" y2="85606"/>
                        <a14:foregroundMark x1="34426" y1="90152" x2="74590" y2="85606"/>
                        <a14:foregroundMark x1="31148" y1="91667" x2="73770" y2="86364"/>
                        <a14:foregroundMark x1="73770" y1="86364" x2="73770" y2="86364"/>
                        <a14:foregroundMark x1="35246" y1="90909" x2="77049" y2="87879"/>
                        <a14:foregroundMark x1="77049" y1="87879" x2="77869" y2="86364"/>
                        <a14:foregroundMark x1="72951" y1="89394" x2="45902" y2="92424"/>
                        <a14:foregroundMark x1="59836" y1="93939" x2="40164" y2="93182"/>
                      </a14:backgroundRemoval>
                    </a14:imgEffect>
                  </a14:imgLayer>
                </a14:imgProps>
              </a:ext>
              <a:ext uri="{28A0092B-C50C-407E-A947-70E740481C1C}">
                <a14:useLocalDpi xmlns:a14="http://schemas.microsoft.com/office/drawing/2010/main"/>
              </a:ext>
            </a:extLst>
          </a:blip>
          <a:srcRect/>
          <a:stretch/>
        </p:blipFill>
        <p:spPr bwMode="auto">
          <a:xfrm rot="1119710">
            <a:off x="4268743" y="2539173"/>
            <a:ext cx="1159438" cy="1258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Fresh French Fries - incl. jpeg  fries illustration stock illustrations">
            <a:extLst>
              <a:ext uri="{FF2B5EF4-FFF2-40B4-BE49-F238E27FC236}">
                <a16:creationId xmlns:a16="http://schemas.microsoft.com/office/drawing/2014/main" id="{FAFBFFF6-0C11-9962-88A7-E557544A1462}"/>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105" b="96569" l="4819" r="95422">
                        <a14:foregroundMark x1="40000" y1="49346" x2="30843" y2="62092"/>
                        <a14:foregroundMark x1="30843" y1="62092" x2="56145" y2="69118"/>
                        <a14:foregroundMark x1="56145" y1="69118" x2="67229" y2="46242"/>
                        <a14:foregroundMark x1="67229" y1="46242" x2="65542" y2="45425"/>
                        <a14:foregroundMark x1="16627" y1="46895" x2="29157" y2="90686"/>
                        <a14:foregroundMark x1="29157" y1="90686" x2="61446" y2="86765"/>
                        <a14:foregroundMark x1="61446" y1="86765" x2="76386" y2="77778"/>
                        <a14:foregroundMark x1="76386" y1="77778" x2="82651" y2="40850"/>
                        <a14:foregroundMark x1="19277" y1="90850" x2="35663" y2="96895"/>
                        <a14:foregroundMark x1="35663" y1="96895" x2="50361" y2="98693"/>
                        <a14:foregroundMark x1="50361" y1="98693" x2="66747" y2="96895"/>
                        <a14:foregroundMark x1="66747" y1="96895" x2="74458" y2="83333"/>
                        <a14:foregroundMark x1="74458" y1="83333" x2="74699" y2="82026"/>
                        <a14:foregroundMark x1="14217" y1="26961" x2="9880" y2="34477"/>
                        <a14:foregroundMark x1="9880" y1="34477" x2="13253" y2="39216"/>
                        <a14:foregroundMark x1="10361" y1="20588" x2="12771" y2="16667"/>
                        <a14:foregroundMark x1="8675" y1="25490" x2="5301" y2="35948"/>
                        <a14:foregroundMark x1="5301" y1="35948" x2="6747" y2="37745"/>
                        <a14:foregroundMark x1="22892" y1="12092" x2="18795" y2="3105"/>
                        <a14:foregroundMark x1="18795" y1="3105" x2="25301" y2="12908"/>
                        <a14:foregroundMark x1="25301" y1="12908" x2="25301" y2="13072"/>
                        <a14:foregroundMark x1="59759" y1="4739" x2="55663" y2="3105"/>
                        <a14:foregroundMark x1="86747" y1="22876" x2="95422" y2="15523"/>
                        <a14:foregroundMark x1="95422" y1="15523" x2="88434" y2="38235"/>
                        <a14:foregroundMark x1="88434" y1="38235" x2="88434" y2="38562"/>
                        <a14:foregroundMark x1="5542" y1="26961" x2="6024" y2="33497"/>
                        <a14:foregroundMark x1="6024" y1="33497" x2="7952" y2="26961"/>
                      </a14:backgroundRemoval>
                    </a14:imgEffect>
                  </a14:imgLayer>
                </a14:imgProps>
              </a:ext>
              <a:ext uri="{28A0092B-C50C-407E-A947-70E740481C1C}">
                <a14:useLocalDpi xmlns:a14="http://schemas.microsoft.com/office/drawing/2010/main"/>
              </a:ext>
            </a:extLst>
          </a:blip>
          <a:srcRect/>
          <a:stretch>
            <a:fillRect/>
          </a:stretch>
        </p:blipFill>
        <p:spPr bwMode="auto">
          <a:xfrm rot="1744347">
            <a:off x="877113" y="3368313"/>
            <a:ext cx="1331641" cy="1963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Cookie and candy  candy illustration stock illustrations">
            <a:extLst>
              <a:ext uri="{FF2B5EF4-FFF2-40B4-BE49-F238E27FC236}">
                <a16:creationId xmlns:a16="http://schemas.microsoft.com/office/drawing/2014/main" id="{4D8A6587-23F2-F48F-4EC1-495C834D470E}"/>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10000" b="88889" l="4854" r="89806">
                        <a14:foregroundMark x1="89320" y1="40000" x2="89320" y2="40000"/>
                        <a14:foregroundMark x1="29612" y1="35556" x2="29612" y2="35556"/>
                        <a14:foregroundMark x1="26699" y1="11111" x2="21359" y2="32222"/>
                        <a14:foregroundMark x1="27184" y1="17778" x2="24272" y2="12222"/>
                        <a14:foregroundMark x1="30097" y1="64444" x2="36408" y2="60000"/>
                        <a14:foregroundMark x1="28155" y1="65556" x2="29612" y2="64444"/>
                        <a14:foregroundMark x1="9709" y1="77778" x2="24272" y2="67778"/>
                        <a14:foregroundMark x1="36408" y1="60000" x2="36408" y2="60000"/>
                        <a14:foregroundMark x1="15534" y1="16667" x2="16019" y2="12222"/>
                        <a14:foregroundMark x1="13592" y1="41111" x2="15534" y2="21111"/>
                        <a14:foregroundMark x1="12621" y1="54444" x2="13107" y2="50000"/>
                        <a14:foregroundMark x1="11650" y1="66667" x2="12136" y2="61111"/>
                        <a14:foregroundMark x1="28155" y1="26667" x2="36408" y2="36667"/>
                        <a14:foregroundMark x1="16019" y1="12222" x2="25243" y2="23333"/>
                        <a14:foregroundMark x1="5340" y1="43333" x2="15049" y2="23333"/>
                        <a14:foregroundMark x1="63592" y1="25556" x2="63592" y2="25556"/>
                        <a14:foregroundMark x1="76699" y1="46667" x2="64078" y2="27778"/>
                        <a14:foregroundMark x1="62621" y1="63333" x2="73786" y2="33333"/>
                        <a14:backgroundMark x1="19417" y1="45556" x2="19417" y2="45556"/>
                        <a14:backgroundMark x1="19417" y1="45556" x2="17961" y2="54444"/>
                        <a14:backgroundMark x1="21845" y1="45556" x2="17961" y2="46667"/>
                        <a14:backgroundMark x1="21845" y1="45556" x2="18932" y2="40000"/>
                        <a14:backgroundMark x1="21845" y1="41111" x2="19417" y2="40000"/>
                        <a14:backgroundMark x1="18932" y1="38889" x2="21845" y2="42222"/>
                        <a14:backgroundMark x1="16990" y1="51111" x2="18447" y2="52222"/>
                      </a14:backgroundRemoval>
                    </a14:imgEffect>
                  </a14:imgLayer>
                </a14:imgProps>
              </a:ext>
              <a:ext uri="{28A0092B-C50C-407E-A947-70E740481C1C}">
                <a14:useLocalDpi xmlns:a14="http://schemas.microsoft.com/office/drawing/2010/main"/>
              </a:ext>
            </a:extLst>
          </a:blip>
          <a:srcRect/>
          <a:stretch/>
        </p:blipFill>
        <p:spPr bwMode="auto">
          <a:xfrm rot="1328867">
            <a:off x="1800536" y="1912499"/>
            <a:ext cx="1918561" cy="8373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Fresh and cooked chicken pork and cow beef meat cut sliced sausage supermarket assortment product elements collection isolated icon. Gastronomy grocery bacon steak leg concept  meat illustration stock illustrations">
            <a:extLst>
              <a:ext uri="{FF2B5EF4-FFF2-40B4-BE49-F238E27FC236}">
                <a16:creationId xmlns:a16="http://schemas.microsoft.com/office/drawing/2014/main" id="{29A88277-A749-1C43-7824-B1EEC351D2A6}"/>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859" b="89437" l="5136" r="94562">
                        <a14:foregroundMark x1="36254" y1="66197" x2="53474" y2="69014"/>
                        <a14:foregroundMark x1="16012" y1="67606" x2="16012" y2="67606"/>
                        <a14:foregroundMark x1="5136" y1="78169" x2="5136" y2="78169"/>
                        <a14:foregroundMark x1="81571" y1="71831" x2="81571" y2="71831"/>
                        <a14:foregroundMark x1="89728" y1="71831" x2="91843" y2="73239"/>
                        <a14:foregroundMark x1="93051" y1="61268" x2="69789" y2="62676"/>
                        <a14:foregroundMark x1="93958" y1="28169" x2="70695" y2="26056"/>
                        <a14:foregroundMark x1="94562" y1="18310" x2="72810" y2="18310"/>
                        <a14:foregroundMark x1="72508" y1="57042" x2="93958" y2="59859"/>
                      </a14:backgroundRemoval>
                    </a14:imgEffect>
                  </a14:imgLayer>
                </a14:imgProps>
              </a:ext>
              <a:ext uri="{28A0092B-C50C-407E-A947-70E740481C1C}">
                <a14:useLocalDpi xmlns:a14="http://schemas.microsoft.com/office/drawing/2010/main"/>
              </a:ext>
            </a:extLst>
          </a:blip>
          <a:srcRect/>
          <a:stretch/>
        </p:blipFill>
        <p:spPr bwMode="auto">
          <a:xfrm rot="21280915">
            <a:off x="2925867" y="4350118"/>
            <a:ext cx="2337350" cy="10039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4" descr="Set fast food icon. Cup cola, hamburger, pizza fried chicken legs  soda illustration stock illustrations">
            <a:extLst>
              <a:ext uri="{FF2B5EF4-FFF2-40B4-BE49-F238E27FC236}">
                <a16:creationId xmlns:a16="http://schemas.microsoft.com/office/drawing/2014/main" id="{22FDF667-D5B1-96BA-DC0B-AA4AA2BF46F8}"/>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10169" b="89831" l="9740" r="89610"/>
                    </a14:imgEffect>
                  </a14:imgLayer>
                </a14:imgProps>
              </a:ext>
              <a:ext uri="{28A0092B-C50C-407E-A947-70E740481C1C}">
                <a14:useLocalDpi xmlns:a14="http://schemas.microsoft.com/office/drawing/2010/main"/>
              </a:ext>
            </a:extLst>
          </a:blip>
          <a:srcRect/>
          <a:stretch/>
        </p:blipFill>
        <p:spPr bwMode="auto">
          <a:xfrm>
            <a:off x="2341370" y="2992805"/>
            <a:ext cx="1464794" cy="112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1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54BDB0-1DBD-4BA2-9B1C-A5C896EB691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E7E0D6-E6BE-42FB-87E7-A66E5F0C707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0C0D458-29D9-422A-855F-04CB78AABF80}"/>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E765EC86-C875-4D48-BCC5-723369E87AEF}"/>
              </a:ext>
            </a:extLst>
          </p:cNvPr>
          <p:cNvSpPr>
            <a:spLocks noGrp="1"/>
          </p:cNvSpPr>
          <p:nvPr>
            <p:ph type="title"/>
          </p:nvPr>
        </p:nvSpPr>
        <p:spPr>
          <a:xfrm>
            <a:off x="540000" y="540000"/>
            <a:ext cx="11536386" cy="1258638"/>
          </a:xfrm>
        </p:spPr>
        <p:txBody>
          <a:bodyPr/>
          <a:lstStyle/>
          <a:p>
            <a:r>
              <a:rPr lang="da-DK" dirty="0"/>
              <a:t>Morgenmad</a:t>
            </a:r>
          </a:p>
        </p:txBody>
      </p:sp>
      <p:sp>
        <p:nvSpPr>
          <p:cNvPr id="9" name="Rektangel 8">
            <a:extLst>
              <a:ext uri="{FF2B5EF4-FFF2-40B4-BE49-F238E27FC236}">
                <a16:creationId xmlns:a16="http://schemas.microsoft.com/office/drawing/2014/main" id="{229C7554-DB5B-28CB-2B86-92A4F8EA70CB}"/>
              </a:ext>
            </a:extLst>
          </p:cNvPr>
          <p:cNvSpPr/>
          <p:nvPr/>
        </p:nvSpPr>
        <p:spPr>
          <a:xfrm>
            <a:off x="381380" y="1423737"/>
            <a:ext cx="5556000" cy="4215807"/>
          </a:xfrm>
          <a:prstGeom prst="rect">
            <a:avLst/>
          </a:prstGeom>
          <a:solidFill>
            <a:srgbClr val="E3F1F4"/>
          </a:solidFill>
          <a:ln>
            <a:solidFill>
              <a:srgbClr val="E3F1F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14" name="Tekstfelt 13">
            <a:extLst>
              <a:ext uri="{FF2B5EF4-FFF2-40B4-BE49-F238E27FC236}">
                <a16:creationId xmlns:a16="http://schemas.microsoft.com/office/drawing/2014/main" id="{10FA93D7-BB27-1711-0655-76CF458C9992}"/>
              </a:ext>
            </a:extLst>
          </p:cNvPr>
          <p:cNvSpPr txBox="1"/>
          <p:nvPr/>
        </p:nvSpPr>
        <p:spPr>
          <a:xfrm>
            <a:off x="437089" y="1798069"/>
            <a:ext cx="1511560" cy="830997"/>
          </a:xfrm>
          <a:prstGeom prst="rect">
            <a:avLst/>
          </a:prstGeom>
          <a:noFill/>
        </p:spPr>
        <p:txBody>
          <a:bodyPr wrap="square" lIns="0" tIns="0" rIns="0" bIns="0" rtlCol="0">
            <a:spAutoFit/>
          </a:bodyPr>
          <a:lstStyle/>
          <a:p>
            <a:pPr algn="l"/>
            <a:r>
              <a:rPr lang="da-DK" dirty="0">
                <a:solidFill>
                  <a:srgbClr val="597973"/>
                </a:solidFill>
                <a:latin typeface="Avenir Next LT Pro" panose="020B0504020202020204" pitchFamily="34" charset="0"/>
                <a:cs typeface="Aharoni" panose="020B0604020202020204" pitchFamily="2" charset="-79"/>
              </a:rPr>
              <a:t>Brød med både ost </a:t>
            </a:r>
            <a:br>
              <a:rPr lang="da-DK" dirty="0">
                <a:solidFill>
                  <a:srgbClr val="597973"/>
                </a:solidFill>
                <a:latin typeface="Avenir Next LT Pro" panose="020B0504020202020204" pitchFamily="34" charset="0"/>
                <a:cs typeface="Aharoni" panose="020B0604020202020204" pitchFamily="2" charset="-79"/>
              </a:rPr>
            </a:br>
            <a:r>
              <a:rPr lang="da-DK" dirty="0">
                <a:solidFill>
                  <a:srgbClr val="597973"/>
                </a:solidFill>
                <a:latin typeface="Avenir Next LT Pro" panose="020B0504020202020204" pitchFamily="34" charset="0"/>
                <a:cs typeface="Aharoni" panose="020B0604020202020204" pitchFamily="2" charset="-79"/>
              </a:rPr>
              <a:t>og skinke</a:t>
            </a:r>
          </a:p>
        </p:txBody>
      </p:sp>
      <p:cxnSp>
        <p:nvCxnSpPr>
          <p:cNvPr id="16" name="Lige forbindelse 15">
            <a:extLst>
              <a:ext uri="{FF2B5EF4-FFF2-40B4-BE49-F238E27FC236}">
                <a16:creationId xmlns:a16="http://schemas.microsoft.com/office/drawing/2014/main" id="{7B83F458-214C-CA27-2A2E-F155F338376D}"/>
              </a:ext>
            </a:extLst>
          </p:cNvPr>
          <p:cNvCxnSpPr/>
          <p:nvPr/>
        </p:nvCxnSpPr>
        <p:spPr>
          <a:xfrm flipH="1">
            <a:off x="437089" y="1726166"/>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cxnSp>
        <p:nvCxnSpPr>
          <p:cNvPr id="17" name="Lige forbindelse 16">
            <a:extLst>
              <a:ext uri="{FF2B5EF4-FFF2-40B4-BE49-F238E27FC236}">
                <a16:creationId xmlns:a16="http://schemas.microsoft.com/office/drawing/2014/main" id="{B25CA2BD-34CB-A4D3-1EB9-605DD5B2E92D}"/>
              </a:ext>
            </a:extLst>
          </p:cNvPr>
          <p:cNvCxnSpPr/>
          <p:nvPr/>
        </p:nvCxnSpPr>
        <p:spPr>
          <a:xfrm flipH="1">
            <a:off x="437089" y="2657995"/>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sp>
        <p:nvSpPr>
          <p:cNvPr id="18" name="Rektangel 17">
            <a:extLst>
              <a:ext uri="{FF2B5EF4-FFF2-40B4-BE49-F238E27FC236}">
                <a16:creationId xmlns:a16="http://schemas.microsoft.com/office/drawing/2014/main" id="{2297365E-5C3C-A878-129F-818E138C4C88}"/>
              </a:ext>
            </a:extLst>
          </p:cNvPr>
          <p:cNvSpPr/>
          <p:nvPr/>
        </p:nvSpPr>
        <p:spPr>
          <a:xfrm>
            <a:off x="6254620" y="1423737"/>
            <a:ext cx="5556000" cy="4215807"/>
          </a:xfrm>
          <a:prstGeom prst="rect">
            <a:avLst/>
          </a:prstGeom>
          <a:solidFill>
            <a:srgbClr val="E3F1F4"/>
          </a:solidFill>
          <a:ln>
            <a:solidFill>
              <a:srgbClr val="E3F1F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2" name="Tekstfelt 21">
            <a:extLst>
              <a:ext uri="{FF2B5EF4-FFF2-40B4-BE49-F238E27FC236}">
                <a16:creationId xmlns:a16="http://schemas.microsoft.com/office/drawing/2014/main" id="{4A822B48-F078-91EC-BC5E-D1D939BB8A83}"/>
              </a:ext>
            </a:extLst>
          </p:cNvPr>
          <p:cNvSpPr txBox="1"/>
          <p:nvPr/>
        </p:nvSpPr>
        <p:spPr>
          <a:xfrm>
            <a:off x="6310329" y="1798069"/>
            <a:ext cx="1511560" cy="1384995"/>
          </a:xfrm>
          <a:prstGeom prst="rect">
            <a:avLst/>
          </a:prstGeom>
          <a:noFill/>
        </p:spPr>
        <p:txBody>
          <a:bodyPr wrap="square" lIns="0" tIns="0" rIns="0" bIns="0" rtlCol="0">
            <a:spAutoFit/>
          </a:bodyPr>
          <a:lstStyle/>
          <a:p>
            <a:pPr algn="l"/>
            <a:r>
              <a:rPr lang="da-DK" dirty="0">
                <a:solidFill>
                  <a:srgbClr val="597973"/>
                </a:solidFill>
                <a:latin typeface="Avenir Next LT Pro" panose="020B0504020202020204" pitchFamily="34" charset="0"/>
                <a:cs typeface="Aharoni" panose="020B0604020202020204" pitchFamily="2" charset="-79"/>
              </a:rPr>
              <a:t>Skyr med topping af havregryn, hasselnødder og frugt </a:t>
            </a:r>
          </a:p>
        </p:txBody>
      </p:sp>
      <p:cxnSp>
        <p:nvCxnSpPr>
          <p:cNvPr id="23" name="Lige forbindelse 22">
            <a:extLst>
              <a:ext uri="{FF2B5EF4-FFF2-40B4-BE49-F238E27FC236}">
                <a16:creationId xmlns:a16="http://schemas.microsoft.com/office/drawing/2014/main" id="{ED147F62-DC6D-65E5-F366-389B089276E8}"/>
              </a:ext>
            </a:extLst>
          </p:cNvPr>
          <p:cNvCxnSpPr/>
          <p:nvPr/>
        </p:nvCxnSpPr>
        <p:spPr>
          <a:xfrm flipH="1">
            <a:off x="6310329" y="1726166"/>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cxnSp>
        <p:nvCxnSpPr>
          <p:cNvPr id="24" name="Lige forbindelse 23">
            <a:extLst>
              <a:ext uri="{FF2B5EF4-FFF2-40B4-BE49-F238E27FC236}">
                <a16:creationId xmlns:a16="http://schemas.microsoft.com/office/drawing/2014/main" id="{C67928A8-9F81-1E64-7CEB-0D43541FA995}"/>
              </a:ext>
            </a:extLst>
          </p:cNvPr>
          <p:cNvCxnSpPr/>
          <p:nvPr/>
        </p:nvCxnSpPr>
        <p:spPr>
          <a:xfrm flipH="1">
            <a:off x="6310329" y="3202663"/>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pic>
        <p:nvPicPr>
          <p:cNvPr id="26" name="Billede 25">
            <a:extLst>
              <a:ext uri="{FF2B5EF4-FFF2-40B4-BE49-F238E27FC236}">
                <a16:creationId xmlns:a16="http://schemas.microsoft.com/office/drawing/2014/main" id="{F64AACC4-C81B-EFBA-8718-173655A95032}"/>
              </a:ext>
            </a:extLst>
          </p:cNvPr>
          <p:cNvPicPr>
            <a:picLocks noChangeAspect="1"/>
          </p:cNvPicPr>
          <p:nvPr/>
        </p:nvPicPr>
        <p:blipFill>
          <a:blip r:embed="rId3"/>
          <a:stretch>
            <a:fillRect/>
          </a:stretch>
        </p:blipFill>
        <p:spPr>
          <a:xfrm>
            <a:off x="7894549" y="1702840"/>
            <a:ext cx="3838575" cy="3829050"/>
          </a:xfrm>
          <a:prstGeom prst="rect">
            <a:avLst/>
          </a:prstGeom>
        </p:spPr>
      </p:pic>
      <p:pic>
        <p:nvPicPr>
          <p:cNvPr id="28" name="Billede 27">
            <a:extLst>
              <a:ext uri="{FF2B5EF4-FFF2-40B4-BE49-F238E27FC236}">
                <a16:creationId xmlns:a16="http://schemas.microsoft.com/office/drawing/2014/main" id="{C32F5C77-7794-F3BB-8C6E-6C1705523E1D}"/>
              </a:ext>
            </a:extLst>
          </p:cNvPr>
          <p:cNvPicPr>
            <a:picLocks noChangeAspect="1"/>
          </p:cNvPicPr>
          <p:nvPr/>
        </p:nvPicPr>
        <p:blipFill>
          <a:blip r:embed="rId4"/>
          <a:stretch>
            <a:fillRect/>
          </a:stretch>
        </p:blipFill>
        <p:spPr>
          <a:xfrm>
            <a:off x="1996918" y="1702840"/>
            <a:ext cx="3838575" cy="3857625"/>
          </a:xfrm>
          <a:prstGeom prst="rect">
            <a:avLst/>
          </a:prstGeom>
        </p:spPr>
      </p:pic>
      <p:sp>
        <p:nvSpPr>
          <p:cNvPr id="10" name="Ellipse 9">
            <a:extLst>
              <a:ext uri="{FF2B5EF4-FFF2-40B4-BE49-F238E27FC236}">
                <a16:creationId xmlns:a16="http://schemas.microsoft.com/office/drawing/2014/main" id="{E86F6CFF-D661-03FB-2A1F-1BA197BF108C}"/>
              </a:ext>
            </a:extLst>
          </p:cNvPr>
          <p:cNvSpPr/>
          <p:nvPr/>
        </p:nvSpPr>
        <p:spPr>
          <a:xfrm>
            <a:off x="791377" y="3910502"/>
            <a:ext cx="1511560" cy="1455576"/>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9" name="Ellipse 28">
            <a:extLst>
              <a:ext uri="{FF2B5EF4-FFF2-40B4-BE49-F238E27FC236}">
                <a16:creationId xmlns:a16="http://schemas.microsoft.com/office/drawing/2014/main" id="{1BFC571E-5B7E-3E32-F9DA-83BBE56E984D}"/>
              </a:ext>
            </a:extLst>
          </p:cNvPr>
          <p:cNvSpPr/>
          <p:nvPr/>
        </p:nvSpPr>
        <p:spPr>
          <a:xfrm>
            <a:off x="6719642" y="3893942"/>
            <a:ext cx="1511560" cy="1455576"/>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12" name="Tekstfelt 11">
            <a:extLst>
              <a:ext uri="{FF2B5EF4-FFF2-40B4-BE49-F238E27FC236}">
                <a16:creationId xmlns:a16="http://schemas.microsoft.com/office/drawing/2014/main" id="{91973900-3078-45C5-3932-EB6EB14422BD}"/>
              </a:ext>
            </a:extLst>
          </p:cNvPr>
          <p:cNvSpPr txBox="1"/>
          <p:nvPr/>
        </p:nvSpPr>
        <p:spPr>
          <a:xfrm>
            <a:off x="1030170" y="4206231"/>
            <a:ext cx="1033973" cy="830997"/>
          </a:xfrm>
          <a:prstGeom prst="rect">
            <a:avLst/>
          </a:prstGeom>
          <a:noFill/>
        </p:spPr>
        <p:txBody>
          <a:bodyPr wrap="square" lIns="0" tIns="0" rIns="0" bIns="0" rtlCol="0">
            <a:spAutoFit/>
          </a:bodyPr>
          <a:lstStyle/>
          <a:p>
            <a:pPr algn="ctr"/>
            <a:r>
              <a:rPr lang="da-DK" sz="3600" b="1" dirty="0">
                <a:solidFill>
                  <a:schemeClr val="bg1"/>
                </a:solidFill>
                <a:latin typeface="Avenir Next LT Pro" panose="020B0504020202020204" pitchFamily="34" charset="0"/>
                <a:cs typeface="Aharoni" panose="020B0604020202020204" pitchFamily="2" charset="-79"/>
              </a:rPr>
              <a:t>2,7</a:t>
            </a:r>
          </a:p>
          <a:p>
            <a:pPr algn="ctr"/>
            <a:r>
              <a:rPr lang="da-DK" dirty="0">
                <a:solidFill>
                  <a:schemeClr val="bg1"/>
                </a:solidFill>
                <a:latin typeface="Avenir Next LT Pro" panose="020B0504020202020204" pitchFamily="34" charset="0"/>
                <a:cs typeface="Aharoni" panose="020B0604020202020204" pitchFamily="2" charset="-79"/>
              </a:rPr>
              <a:t>gram salt</a:t>
            </a:r>
          </a:p>
        </p:txBody>
      </p:sp>
      <p:sp>
        <p:nvSpPr>
          <p:cNvPr id="30" name="Tekstfelt 29">
            <a:extLst>
              <a:ext uri="{FF2B5EF4-FFF2-40B4-BE49-F238E27FC236}">
                <a16:creationId xmlns:a16="http://schemas.microsoft.com/office/drawing/2014/main" id="{1BCE345E-6EC5-BA70-C7F2-14AFFCC32D63}"/>
              </a:ext>
            </a:extLst>
          </p:cNvPr>
          <p:cNvSpPr txBox="1"/>
          <p:nvPr/>
        </p:nvSpPr>
        <p:spPr>
          <a:xfrm>
            <a:off x="6958435" y="4218670"/>
            <a:ext cx="1033973" cy="830997"/>
          </a:xfrm>
          <a:prstGeom prst="rect">
            <a:avLst/>
          </a:prstGeom>
          <a:noFill/>
        </p:spPr>
        <p:txBody>
          <a:bodyPr wrap="square" lIns="0" tIns="0" rIns="0" bIns="0" rtlCol="0">
            <a:spAutoFit/>
          </a:bodyPr>
          <a:lstStyle/>
          <a:p>
            <a:pPr algn="ctr"/>
            <a:r>
              <a:rPr lang="da-DK" sz="3600" b="1" dirty="0">
                <a:solidFill>
                  <a:schemeClr val="bg1"/>
                </a:solidFill>
                <a:latin typeface="Avenir Next LT Pro" panose="020B0504020202020204" pitchFamily="34" charset="0"/>
                <a:cs typeface="Aharoni" panose="020B0604020202020204" pitchFamily="2" charset="-79"/>
              </a:rPr>
              <a:t>0,3</a:t>
            </a:r>
          </a:p>
          <a:p>
            <a:pPr algn="ctr"/>
            <a:r>
              <a:rPr lang="da-DK" dirty="0">
                <a:solidFill>
                  <a:schemeClr val="bg1"/>
                </a:solidFill>
                <a:latin typeface="Avenir Next LT Pro" panose="020B0504020202020204" pitchFamily="34" charset="0"/>
                <a:cs typeface="Aharoni" panose="020B0604020202020204" pitchFamily="2" charset="-79"/>
              </a:rPr>
              <a:t>gram salt</a:t>
            </a:r>
          </a:p>
        </p:txBody>
      </p:sp>
    </p:spTree>
    <p:extLst>
      <p:ext uri="{BB962C8B-B14F-4D97-AF65-F5344CB8AC3E}">
        <p14:creationId xmlns:p14="http://schemas.microsoft.com/office/powerpoint/2010/main" val="330368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54BDB0-1DBD-4BA2-9B1C-A5C896EB691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E7E0D6-E6BE-42FB-87E7-A66E5F0C707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0C0D458-29D9-422A-855F-04CB78AABF80}"/>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E765EC86-C875-4D48-BCC5-723369E87AEF}"/>
              </a:ext>
            </a:extLst>
          </p:cNvPr>
          <p:cNvSpPr>
            <a:spLocks noGrp="1"/>
          </p:cNvSpPr>
          <p:nvPr>
            <p:ph type="title"/>
          </p:nvPr>
        </p:nvSpPr>
        <p:spPr/>
        <p:txBody>
          <a:bodyPr/>
          <a:lstStyle/>
          <a:p>
            <a:r>
              <a:rPr lang="da-DK" dirty="0"/>
              <a:t>Frokost</a:t>
            </a:r>
          </a:p>
        </p:txBody>
      </p:sp>
      <p:sp>
        <p:nvSpPr>
          <p:cNvPr id="8" name="Rektangel 7">
            <a:extLst>
              <a:ext uri="{FF2B5EF4-FFF2-40B4-BE49-F238E27FC236}">
                <a16:creationId xmlns:a16="http://schemas.microsoft.com/office/drawing/2014/main" id="{9E0CF8EE-CDCA-69EA-7C66-A420ED4EA511}"/>
              </a:ext>
            </a:extLst>
          </p:cNvPr>
          <p:cNvSpPr/>
          <p:nvPr/>
        </p:nvSpPr>
        <p:spPr>
          <a:xfrm>
            <a:off x="381380" y="1423737"/>
            <a:ext cx="5556000" cy="4215807"/>
          </a:xfrm>
          <a:prstGeom prst="rect">
            <a:avLst/>
          </a:prstGeom>
          <a:solidFill>
            <a:srgbClr val="E9EECD"/>
          </a:solidFill>
          <a:ln>
            <a:solidFill>
              <a:srgbClr val="E9EEC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9" name="Tekstfelt 8">
            <a:extLst>
              <a:ext uri="{FF2B5EF4-FFF2-40B4-BE49-F238E27FC236}">
                <a16:creationId xmlns:a16="http://schemas.microsoft.com/office/drawing/2014/main" id="{B2520206-2438-72ED-30F2-D51B48DB7BF6}"/>
              </a:ext>
            </a:extLst>
          </p:cNvPr>
          <p:cNvSpPr txBox="1"/>
          <p:nvPr/>
        </p:nvSpPr>
        <p:spPr>
          <a:xfrm>
            <a:off x="437089" y="1798069"/>
            <a:ext cx="1511560" cy="830997"/>
          </a:xfrm>
          <a:prstGeom prst="rect">
            <a:avLst/>
          </a:prstGeom>
          <a:noFill/>
        </p:spPr>
        <p:txBody>
          <a:bodyPr wrap="square" lIns="0" tIns="0" rIns="0" bIns="0" rtlCol="0">
            <a:spAutoFit/>
          </a:bodyPr>
          <a:lstStyle/>
          <a:p>
            <a:pPr algn="l"/>
            <a:r>
              <a:rPr lang="da-DK" dirty="0">
                <a:solidFill>
                  <a:srgbClr val="597973"/>
                </a:solidFill>
                <a:latin typeface="Avenir Next LT Pro" panose="020B0504020202020204" pitchFamily="34" charset="0"/>
                <a:cs typeface="Aharoni" panose="020B0604020202020204" pitchFamily="2" charset="-79"/>
              </a:rPr>
              <a:t>Rugbrød med traditionelt pålæg</a:t>
            </a:r>
          </a:p>
        </p:txBody>
      </p:sp>
      <p:cxnSp>
        <p:nvCxnSpPr>
          <p:cNvPr id="10" name="Lige forbindelse 9">
            <a:extLst>
              <a:ext uri="{FF2B5EF4-FFF2-40B4-BE49-F238E27FC236}">
                <a16:creationId xmlns:a16="http://schemas.microsoft.com/office/drawing/2014/main" id="{DC37E437-C53F-5FD9-43C9-23BD6B3C2B3C}"/>
              </a:ext>
            </a:extLst>
          </p:cNvPr>
          <p:cNvCxnSpPr/>
          <p:nvPr/>
        </p:nvCxnSpPr>
        <p:spPr>
          <a:xfrm flipH="1">
            <a:off x="437089" y="1726166"/>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cxnSp>
        <p:nvCxnSpPr>
          <p:cNvPr id="11" name="Lige forbindelse 10">
            <a:extLst>
              <a:ext uri="{FF2B5EF4-FFF2-40B4-BE49-F238E27FC236}">
                <a16:creationId xmlns:a16="http://schemas.microsoft.com/office/drawing/2014/main" id="{13D9C69C-1DAF-60B4-E8EF-E8486E384BA0}"/>
              </a:ext>
            </a:extLst>
          </p:cNvPr>
          <p:cNvCxnSpPr/>
          <p:nvPr/>
        </p:nvCxnSpPr>
        <p:spPr>
          <a:xfrm flipH="1">
            <a:off x="437089" y="2657995"/>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sp>
        <p:nvSpPr>
          <p:cNvPr id="13" name="Rektangel 12">
            <a:extLst>
              <a:ext uri="{FF2B5EF4-FFF2-40B4-BE49-F238E27FC236}">
                <a16:creationId xmlns:a16="http://schemas.microsoft.com/office/drawing/2014/main" id="{73A253E4-C110-FC8D-5EEE-E28175EDFA01}"/>
              </a:ext>
            </a:extLst>
          </p:cNvPr>
          <p:cNvSpPr/>
          <p:nvPr/>
        </p:nvSpPr>
        <p:spPr>
          <a:xfrm>
            <a:off x="6254620" y="1423737"/>
            <a:ext cx="5556000" cy="4215807"/>
          </a:xfrm>
          <a:prstGeom prst="rect">
            <a:avLst/>
          </a:prstGeom>
          <a:solidFill>
            <a:srgbClr val="E9EECD"/>
          </a:solidFill>
          <a:ln>
            <a:solidFill>
              <a:srgbClr val="E9EEC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14" name="Tekstfelt 13">
            <a:extLst>
              <a:ext uri="{FF2B5EF4-FFF2-40B4-BE49-F238E27FC236}">
                <a16:creationId xmlns:a16="http://schemas.microsoft.com/office/drawing/2014/main" id="{BA3B84A4-85DB-3570-C37B-7BF6B203A0AF}"/>
              </a:ext>
            </a:extLst>
          </p:cNvPr>
          <p:cNvSpPr txBox="1"/>
          <p:nvPr/>
        </p:nvSpPr>
        <p:spPr>
          <a:xfrm>
            <a:off x="6310329" y="1798069"/>
            <a:ext cx="1511560" cy="1384995"/>
          </a:xfrm>
          <a:prstGeom prst="rect">
            <a:avLst/>
          </a:prstGeom>
          <a:noFill/>
        </p:spPr>
        <p:txBody>
          <a:bodyPr wrap="square" lIns="0" tIns="0" rIns="0" bIns="0" rtlCol="0">
            <a:spAutoFit/>
          </a:bodyPr>
          <a:lstStyle/>
          <a:p>
            <a:pPr algn="l"/>
            <a:r>
              <a:rPr lang="da-DK" dirty="0">
                <a:solidFill>
                  <a:srgbClr val="597973"/>
                </a:solidFill>
                <a:latin typeface="Avenir Next LT Pro" panose="020B0504020202020204" pitchFamily="34" charset="0"/>
                <a:cs typeface="Aharoni" panose="020B0604020202020204" pitchFamily="2" charset="-79"/>
              </a:rPr>
              <a:t>Rugbrød med grønt og rester fra aftensmaden som pålæg</a:t>
            </a:r>
          </a:p>
        </p:txBody>
      </p:sp>
      <p:cxnSp>
        <p:nvCxnSpPr>
          <p:cNvPr id="15" name="Lige forbindelse 14">
            <a:extLst>
              <a:ext uri="{FF2B5EF4-FFF2-40B4-BE49-F238E27FC236}">
                <a16:creationId xmlns:a16="http://schemas.microsoft.com/office/drawing/2014/main" id="{F4A3B5C2-09D8-9F53-CDCB-ACBD53F5DB78}"/>
              </a:ext>
            </a:extLst>
          </p:cNvPr>
          <p:cNvCxnSpPr/>
          <p:nvPr/>
        </p:nvCxnSpPr>
        <p:spPr>
          <a:xfrm flipH="1">
            <a:off x="6310329" y="1726166"/>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cxnSp>
        <p:nvCxnSpPr>
          <p:cNvPr id="16" name="Lige forbindelse 15">
            <a:extLst>
              <a:ext uri="{FF2B5EF4-FFF2-40B4-BE49-F238E27FC236}">
                <a16:creationId xmlns:a16="http://schemas.microsoft.com/office/drawing/2014/main" id="{2ECD4B9E-782B-5A56-C362-AF686D583AC4}"/>
              </a:ext>
            </a:extLst>
          </p:cNvPr>
          <p:cNvCxnSpPr/>
          <p:nvPr/>
        </p:nvCxnSpPr>
        <p:spPr>
          <a:xfrm flipH="1">
            <a:off x="6310329" y="3202663"/>
            <a:ext cx="1511560" cy="0"/>
          </a:xfrm>
          <a:prstGeom prst="line">
            <a:avLst/>
          </a:prstGeom>
          <a:ln>
            <a:solidFill>
              <a:srgbClr val="819C99"/>
            </a:solidFill>
          </a:ln>
        </p:spPr>
        <p:style>
          <a:lnRef idx="3">
            <a:schemeClr val="dk1"/>
          </a:lnRef>
          <a:fillRef idx="0">
            <a:schemeClr val="dk1"/>
          </a:fillRef>
          <a:effectRef idx="2">
            <a:schemeClr val="dk1"/>
          </a:effectRef>
          <a:fontRef idx="minor">
            <a:schemeClr val="tx1"/>
          </a:fontRef>
        </p:style>
      </p:cxnSp>
      <p:pic>
        <p:nvPicPr>
          <p:cNvPr id="25" name="Billede 24">
            <a:extLst>
              <a:ext uri="{FF2B5EF4-FFF2-40B4-BE49-F238E27FC236}">
                <a16:creationId xmlns:a16="http://schemas.microsoft.com/office/drawing/2014/main" id="{725C7F9D-BABF-8CC2-1CC2-BB93509454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34" t="3795" r="2615" b="8963"/>
          <a:stretch/>
        </p:blipFill>
        <p:spPr>
          <a:xfrm>
            <a:off x="2001448" y="1726166"/>
            <a:ext cx="3883133" cy="3265714"/>
          </a:xfrm>
          <a:prstGeom prst="rect">
            <a:avLst/>
          </a:prstGeom>
        </p:spPr>
      </p:pic>
      <p:sp>
        <p:nvSpPr>
          <p:cNvPr id="19" name="Ellipse 18">
            <a:extLst>
              <a:ext uri="{FF2B5EF4-FFF2-40B4-BE49-F238E27FC236}">
                <a16:creationId xmlns:a16="http://schemas.microsoft.com/office/drawing/2014/main" id="{700D5F39-9C57-FCCE-B579-A55FA568F394}"/>
              </a:ext>
            </a:extLst>
          </p:cNvPr>
          <p:cNvSpPr/>
          <p:nvPr/>
        </p:nvSpPr>
        <p:spPr>
          <a:xfrm>
            <a:off x="791377" y="3910502"/>
            <a:ext cx="1511560" cy="1455576"/>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1" name="Tekstfelt 20">
            <a:extLst>
              <a:ext uri="{FF2B5EF4-FFF2-40B4-BE49-F238E27FC236}">
                <a16:creationId xmlns:a16="http://schemas.microsoft.com/office/drawing/2014/main" id="{0D13DC6C-FCD2-BEC1-5332-14BC0948B6F7}"/>
              </a:ext>
            </a:extLst>
          </p:cNvPr>
          <p:cNvSpPr txBox="1"/>
          <p:nvPr/>
        </p:nvSpPr>
        <p:spPr>
          <a:xfrm>
            <a:off x="1030170" y="4206231"/>
            <a:ext cx="1033973" cy="830997"/>
          </a:xfrm>
          <a:prstGeom prst="rect">
            <a:avLst/>
          </a:prstGeom>
          <a:noFill/>
        </p:spPr>
        <p:txBody>
          <a:bodyPr wrap="square" lIns="0" tIns="0" rIns="0" bIns="0" rtlCol="0">
            <a:spAutoFit/>
          </a:bodyPr>
          <a:lstStyle/>
          <a:p>
            <a:pPr algn="ctr"/>
            <a:r>
              <a:rPr lang="da-DK" sz="3600" b="1" dirty="0">
                <a:solidFill>
                  <a:schemeClr val="bg1"/>
                </a:solidFill>
                <a:latin typeface="Avenir Next LT Pro" panose="020B0504020202020204" pitchFamily="34" charset="0"/>
                <a:cs typeface="Aharoni" panose="020B0604020202020204" pitchFamily="2" charset="-79"/>
              </a:rPr>
              <a:t>4,5</a:t>
            </a:r>
          </a:p>
          <a:p>
            <a:pPr algn="ctr"/>
            <a:r>
              <a:rPr lang="da-DK" dirty="0">
                <a:solidFill>
                  <a:schemeClr val="bg1"/>
                </a:solidFill>
                <a:latin typeface="Avenir Next LT Pro" panose="020B0504020202020204" pitchFamily="34" charset="0"/>
                <a:cs typeface="Aharoni" panose="020B0604020202020204" pitchFamily="2" charset="-79"/>
              </a:rPr>
              <a:t>gram salt</a:t>
            </a:r>
          </a:p>
        </p:txBody>
      </p:sp>
      <p:pic>
        <p:nvPicPr>
          <p:cNvPr id="28" name="Billede 27">
            <a:extLst>
              <a:ext uri="{FF2B5EF4-FFF2-40B4-BE49-F238E27FC236}">
                <a16:creationId xmlns:a16="http://schemas.microsoft.com/office/drawing/2014/main" id="{00AB7DD1-F337-D39A-71AF-723D0292408E}"/>
              </a:ext>
            </a:extLst>
          </p:cNvPr>
          <p:cNvPicPr>
            <a:picLocks noChangeAspect="1"/>
          </p:cNvPicPr>
          <p:nvPr/>
        </p:nvPicPr>
        <p:blipFill>
          <a:blip r:embed="rId4"/>
          <a:stretch>
            <a:fillRect/>
          </a:stretch>
        </p:blipFill>
        <p:spPr>
          <a:xfrm>
            <a:off x="7854113" y="1726166"/>
            <a:ext cx="3914775" cy="3286125"/>
          </a:xfrm>
          <a:prstGeom prst="rect">
            <a:avLst/>
          </a:prstGeom>
        </p:spPr>
      </p:pic>
      <p:sp>
        <p:nvSpPr>
          <p:cNvPr id="20" name="Ellipse 19">
            <a:extLst>
              <a:ext uri="{FF2B5EF4-FFF2-40B4-BE49-F238E27FC236}">
                <a16:creationId xmlns:a16="http://schemas.microsoft.com/office/drawing/2014/main" id="{15884036-0A76-728C-DC84-6C4D2C737DB6}"/>
              </a:ext>
            </a:extLst>
          </p:cNvPr>
          <p:cNvSpPr/>
          <p:nvPr/>
        </p:nvSpPr>
        <p:spPr>
          <a:xfrm>
            <a:off x="6719642" y="3893942"/>
            <a:ext cx="1511560" cy="1455576"/>
          </a:xfrm>
          <a:prstGeom prst="ellipse">
            <a:avLst/>
          </a:prstGeom>
          <a:solidFill>
            <a:srgbClr val="00A1A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2" name="Tekstfelt 21">
            <a:extLst>
              <a:ext uri="{FF2B5EF4-FFF2-40B4-BE49-F238E27FC236}">
                <a16:creationId xmlns:a16="http://schemas.microsoft.com/office/drawing/2014/main" id="{813FD9E0-F31B-67E9-23EC-F286D0157428}"/>
              </a:ext>
            </a:extLst>
          </p:cNvPr>
          <p:cNvSpPr txBox="1"/>
          <p:nvPr/>
        </p:nvSpPr>
        <p:spPr>
          <a:xfrm>
            <a:off x="6958435" y="4191093"/>
            <a:ext cx="1033973" cy="830997"/>
          </a:xfrm>
          <a:prstGeom prst="rect">
            <a:avLst/>
          </a:prstGeom>
          <a:noFill/>
        </p:spPr>
        <p:txBody>
          <a:bodyPr wrap="square" lIns="0" tIns="0" rIns="0" bIns="0" rtlCol="0">
            <a:spAutoFit/>
          </a:bodyPr>
          <a:lstStyle/>
          <a:p>
            <a:pPr algn="ctr"/>
            <a:r>
              <a:rPr lang="da-DK" sz="3600" b="1" dirty="0">
                <a:solidFill>
                  <a:schemeClr val="bg1"/>
                </a:solidFill>
                <a:latin typeface="Avenir Next LT Pro" panose="020B0504020202020204" pitchFamily="34" charset="0"/>
                <a:cs typeface="Aharoni" panose="020B0604020202020204" pitchFamily="2" charset="-79"/>
              </a:rPr>
              <a:t>2,8</a:t>
            </a:r>
          </a:p>
          <a:p>
            <a:pPr algn="ctr"/>
            <a:r>
              <a:rPr lang="da-DK" dirty="0">
                <a:solidFill>
                  <a:schemeClr val="bg1"/>
                </a:solidFill>
                <a:latin typeface="Avenir Next LT Pro" panose="020B0504020202020204" pitchFamily="34" charset="0"/>
                <a:cs typeface="Aharoni" panose="020B0604020202020204" pitchFamily="2" charset="-79"/>
              </a:rPr>
              <a:t>gram salt</a:t>
            </a:r>
          </a:p>
        </p:txBody>
      </p:sp>
    </p:spTree>
    <p:extLst>
      <p:ext uri="{BB962C8B-B14F-4D97-AF65-F5344CB8AC3E}">
        <p14:creationId xmlns:p14="http://schemas.microsoft.com/office/powerpoint/2010/main" val="2181001314"/>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9998</TotalTime>
  <Words>3041</Words>
  <Application>Microsoft Office PowerPoint</Application>
  <PresentationFormat>Widescreen</PresentationFormat>
  <Paragraphs>430</Paragraphs>
  <Slides>30</Slides>
  <Notes>29</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30</vt:i4>
      </vt:variant>
    </vt:vector>
  </HeadingPairs>
  <TitlesOfParts>
    <vt:vector size="41" baseType="lpstr">
      <vt:lpstr>Symbol</vt:lpstr>
      <vt:lpstr>Courier New</vt:lpstr>
      <vt:lpstr>Roboto Light</vt:lpstr>
      <vt:lpstr>Arial</vt:lpstr>
      <vt:lpstr>Calibri</vt:lpstr>
      <vt:lpstr>Roboto Condensed</vt:lpstr>
      <vt:lpstr>Segoe UI</vt:lpstr>
      <vt:lpstr>var(--paragraph_font_family)</vt:lpstr>
      <vt:lpstr>Wingdings</vt:lpstr>
      <vt:lpstr>Avenir Next LT Pro</vt:lpstr>
      <vt:lpstr>Hjerteforeningen</vt:lpstr>
      <vt:lpstr>Dash diæt ved forhøjet blodtryk</vt:lpstr>
      <vt:lpstr>Nøgletal</vt:lpstr>
      <vt:lpstr>Hvad er DASH-diæten?</vt:lpstr>
      <vt:lpstr>Sådan sammensætter du DASH-diæten</vt:lpstr>
      <vt:lpstr>Dash og saltreduktion</vt:lpstr>
      <vt:lpstr>  Salt</vt:lpstr>
      <vt:lpstr>Hvor får du salt fra?</vt:lpstr>
      <vt:lpstr>Morgenmad</vt:lpstr>
      <vt:lpstr>Frokost</vt:lpstr>
      <vt:lpstr>Aftensmad</vt:lpstr>
      <vt:lpstr>De officielle kostråd = DASH</vt:lpstr>
      <vt:lpstr>Spis mere og sænk dit blodtryk</vt:lpstr>
      <vt:lpstr>Frugt og grønt </vt:lpstr>
      <vt:lpstr>Fisk</vt:lpstr>
      <vt:lpstr>Fuldkorn</vt:lpstr>
      <vt:lpstr>Fuldkorn</vt:lpstr>
      <vt:lpstr>PowerPoint-præsentation</vt:lpstr>
      <vt:lpstr>Sænk blodtrykket – spis mindre</vt:lpstr>
      <vt:lpstr>Umættet Fedt fra planteriget </vt:lpstr>
      <vt:lpstr>Erstat mættet fedt med umættet fedt </vt:lpstr>
      <vt:lpstr>Drikkevarer</vt:lpstr>
      <vt:lpstr>Lakrids og blodtryk</vt:lpstr>
      <vt:lpstr>Hvordan gør man så?</vt:lpstr>
      <vt:lpstr>Indkøbsguide</vt:lpstr>
      <vt:lpstr>Mærker du kan gå efter på Indkøbsturen</vt:lpstr>
      <vt:lpstr>PowerPoint-præsentation</vt:lpstr>
      <vt:lpstr>Sunde madvaner</vt:lpstr>
      <vt:lpstr>Motion og forhøjet blodtryk</vt:lpstr>
      <vt:lpstr>Her er hvad du selv kan gøre for at sænke dit blodtryk</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 diæt</dc:title>
  <dc:creator>Karoline Borch-Andersen</dc:creator>
  <cp:lastModifiedBy>Lotte Juul</cp:lastModifiedBy>
  <cp:revision>9</cp:revision>
  <dcterms:created xsi:type="dcterms:W3CDTF">2022-02-17T09:27:52Z</dcterms:created>
  <dcterms:modified xsi:type="dcterms:W3CDTF">2024-09-11T08:23:08Z</dcterms:modified>
</cp:coreProperties>
</file>