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262" r:id="rId2"/>
    <p:sldId id="291" r:id="rId3"/>
    <p:sldId id="298" r:id="rId4"/>
    <p:sldId id="299" r:id="rId5"/>
    <p:sldId id="269" r:id="rId6"/>
    <p:sldId id="300" r:id="rId7"/>
    <p:sldId id="287" r:id="rId8"/>
    <p:sldId id="319" r:id="rId9"/>
    <p:sldId id="288" r:id="rId10"/>
    <p:sldId id="302" r:id="rId11"/>
    <p:sldId id="296" r:id="rId12"/>
    <p:sldId id="295" r:id="rId13"/>
    <p:sldId id="297" r:id="rId14"/>
    <p:sldId id="290" r:id="rId15"/>
    <p:sldId id="301" r:id="rId16"/>
    <p:sldId id="292" r:id="rId17"/>
    <p:sldId id="293" r:id="rId18"/>
    <p:sldId id="271" r:id="rId19"/>
    <p:sldId id="270" r:id="rId20"/>
    <p:sldId id="272" r:id="rId21"/>
    <p:sldId id="281" r:id="rId22"/>
    <p:sldId id="273" r:id="rId23"/>
    <p:sldId id="294" r:id="rId24"/>
    <p:sldId id="303" r:id="rId25"/>
    <p:sldId id="318" r:id="rId26"/>
    <p:sldId id="286" r:id="rId27"/>
  </p:sldIdLst>
  <p:sldSz cx="12192000" cy="6858000"/>
  <p:notesSz cx="6858000" cy="9144000"/>
  <p:embeddedFontLst>
    <p:embeddedFont>
      <p:font typeface="Abadi" panose="020B0604020104020204" pitchFamily="34" charset="0"/>
      <p:regular r:id="rId30"/>
    </p:embeddedFont>
    <p:embeddedFont>
      <p:font typeface="Roboto Condensed" panose="02000000000000000000" pitchFamily="2" charset="0"/>
      <p:regular r:id="rId31"/>
      <p:bold r:id="rId32"/>
      <p:italic r:id="rId33"/>
      <p:boldItalic r:id="rId34"/>
    </p:embeddedFont>
    <p:embeddedFont>
      <p:font typeface="Roboto Light" panose="02000000000000000000" pitchFamily="2" charset="0"/>
      <p:regular r:id="rId35"/>
      <p:italic r:id="rId36"/>
    </p:embeddedFont>
    <p:embeddedFont>
      <p:font typeface="Roboto Slab" pitchFamily="2" charset="0"/>
      <p:regular r:id="rId37"/>
    </p:embeddedFont>
    <p:embeddedFont>
      <p:font typeface="Titillium Web" panose="00000500000000000000" pitchFamily="2"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B66AD0-DCE2-D30E-B071-6CECCE770AE4}" name="Natasha Selberg" initials="NS" userId="S::nselberg@hjerteforeningen.dk::149b8182-940b-4f16-b03c-834ff9ee10a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D7BAD"/>
    <a:srgbClr val="E8E2E4"/>
    <a:srgbClr val="AAD5DC"/>
    <a:srgbClr val="016F4A"/>
    <a:srgbClr val="E5E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F61EC-A782-48B1-8E05-854FF00B1DFD}" v="7" dt="2022-07-26T12:36:09.62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819" autoAdjust="0"/>
  </p:normalViewPr>
  <p:slideViewPr>
    <p:cSldViewPr snapToGrid="0" showGuides="1">
      <p:cViewPr varScale="1">
        <p:scale>
          <a:sx n="61" d="100"/>
          <a:sy n="61" d="100"/>
        </p:scale>
        <p:origin x="1522" y="5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E445A25C-D260-4C89-838F-08531FC6E477}"/>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27 July 2023</a:t>
            </a:fld>
            <a:endParaRPr lang="en-GB" sz="800" dirty="0"/>
          </a:p>
        </p:txBody>
      </p:sp>
      <p:sp>
        <p:nvSpPr>
          <p:cNvPr id="11" name="Slide Number Placeholder 9">
            <a:extLst>
              <a:ext uri="{FF2B5EF4-FFF2-40B4-BE49-F238E27FC236}">
                <a16:creationId xmlns:a16="http://schemas.microsoft.com/office/drawing/2014/main" id="{28C39D3B-7DD7-41F7-8290-F8D145455FD7}"/>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2" name="Footer Placeholder 10">
            <a:extLst>
              <a:ext uri="{FF2B5EF4-FFF2-40B4-BE49-F238E27FC236}">
                <a16:creationId xmlns:a16="http://schemas.microsoft.com/office/drawing/2014/main" id="{315EA739-26A5-482B-BAC8-7FD786E1D710}"/>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C67DD944-267B-4EC8-8C3F-F2A2F8394977}"/>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Picture 24">
            <a:extLst>
              <a:ext uri="{FF2B5EF4-FFF2-40B4-BE49-F238E27FC236}">
                <a16:creationId xmlns:a16="http://schemas.microsoft.com/office/drawing/2014/main" id="{D862AE15-7810-4FCD-8413-FAC5E74456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7930" y="420808"/>
            <a:ext cx="269682" cy="270000"/>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56BF6C73-D1B2-4669-9452-2E71DEDD9298}"/>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E6710C80-24BD-4FB8-8B7E-9D6AABEA13E6}"/>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6" name="Date Placeholder 8">
            <a:extLst>
              <a:ext uri="{FF2B5EF4-FFF2-40B4-BE49-F238E27FC236}">
                <a16:creationId xmlns:a16="http://schemas.microsoft.com/office/drawing/2014/main" id="{BA20134B-8820-4287-90F9-D6E3FB48888E}"/>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27 July 2023</a:t>
            </a:fld>
            <a:endParaRPr lang="en-GB" sz="800" dirty="0"/>
          </a:p>
        </p:txBody>
      </p:sp>
      <p:sp>
        <p:nvSpPr>
          <p:cNvPr id="17" name="Slide Number Placeholder 9">
            <a:extLst>
              <a:ext uri="{FF2B5EF4-FFF2-40B4-BE49-F238E27FC236}">
                <a16:creationId xmlns:a16="http://schemas.microsoft.com/office/drawing/2014/main" id="{47CFEB5A-E3B0-46E3-AC63-A2EAF7BCF2E7}"/>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a:p>
        </p:txBody>
      </p:sp>
      <p:sp>
        <p:nvSpPr>
          <p:cNvPr id="18" name="Footer Placeholder 10">
            <a:extLst>
              <a:ext uri="{FF2B5EF4-FFF2-40B4-BE49-F238E27FC236}">
                <a16:creationId xmlns:a16="http://schemas.microsoft.com/office/drawing/2014/main" id="{C06FBA78-DA80-4AD5-B361-2AF08DDA6492}"/>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9" name="Header Placeholder 12">
            <a:extLst>
              <a:ext uri="{FF2B5EF4-FFF2-40B4-BE49-F238E27FC236}">
                <a16:creationId xmlns:a16="http://schemas.microsoft.com/office/drawing/2014/main" id="{6221039F-34A6-44D4-AA2A-55CC6D710D29}"/>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Picture 24">
            <a:extLst>
              <a:ext uri="{FF2B5EF4-FFF2-40B4-BE49-F238E27FC236}">
                <a16:creationId xmlns:a16="http://schemas.microsoft.com/office/drawing/2014/main" id="{45C5EE03-AB74-482C-8C20-BCBB3415E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3819" y="656467"/>
            <a:ext cx="269682" cy="270000"/>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sz="800" dirty="0"/>
          </a:p>
        </p:txBody>
      </p:sp>
    </p:spTree>
    <p:extLst>
      <p:ext uri="{BB962C8B-B14F-4D97-AF65-F5344CB8AC3E}">
        <p14:creationId xmlns:p14="http://schemas.microsoft.com/office/powerpoint/2010/main" val="35470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Det kan være svært at spise, når appetitten er helt forsvunden, men der er en række råd du kan forsøge dig med;</a:t>
            </a:r>
          </a:p>
          <a:p>
            <a:r>
              <a:rPr lang="da-DK" b="1" dirty="0"/>
              <a:t>Konsistens</a:t>
            </a:r>
            <a:r>
              <a:rPr lang="da-DK" dirty="0"/>
              <a:t>: Mad, som kræver meget tyggearbejde, kan vokse i munden og bremse lysten til at spise. Vælg i stedet madretter af flydende, findelt eller blød konsistens, som er nemt at spise fx suppe, røræg, skyr eller dampet fisk</a:t>
            </a:r>
          </a:p>
          <a:p>
            <a:r>
              <a:rPr lang="da-DK" b="1" dirty="0"/>
              <a:t>Smag: </a:t>
            </a:r>
            <a:r>
              <a:rPr lang="da-DK" b="0" dirty="0"/>
              <a:t>Det søde kan smage helt vammelt, mens det sure kan friske smagen op – og andre gange er det helt omvendt. Prøv dig frem med forskellige smage. Der kan være smage, som er nemmere for dig at spise end andre. Prøv både salt, bittert, sødt og surt.</a:t>
            </a:r>
          </a:p>
          <a:p>
            <a:r>
              <a:rPr lang="da-DK" b="1" dirty="0"/>
              <a:t>Temperatur: </a:t>
            </a:r>
            <a:r>
              <a:rPr lang="da-DK" b="0" dirty="0"/>
              <a:t>Måske er det nemmere med kold mad end varm mad? I </a:t>
            </a:r>
            <a:r>
              <a:rPr lang="da-DK" b="0" dirty="0" err="1"/>
              <a:t>såfald</a:t>
            </a:r>
            <a:r>
              <a:rPr lang="da-DK" b="0" dirty="0"/>
              <a:t> er der intet galt i at spise kold mad til alle måltiderne.</a:t>
            </a:r>
          </a:p>
          <a:p>
            <a:r>
              <a:rPr lang="da-DK" b="1" dirty="0"/>
              <a:t>Farver: </a:t>
            </a:r>
            <a:r>
              <a:rPr lang="da-DK" b="0" dirty="0"/>
              <a:t>Anret maden flot og lækkert – brunt i brun er ikke det bedste til at stimulere appetitten. </a:t>
            </a:r>
          </a:p>
          <a:p>
            <a:r>
              <a:rPr lang="da-DK" b="1" dirty="0"/>
              <a:t>Ro: </a:t>
            </a:r>
            <a:r>
              <a:rPr lang="da-DK" b="0" dirty="0"/>
              <a:t>Skab en rolig atmosfære omkring måltidet evt. lidt stille musik, en dug på bordet og en snak der ikke handler om sygdom</a:t>
            </a:r>
            <a:endParaRPr lang="da-DK" b="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190913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Roboto Slab"/>
              </a:rPr>
              <a:t>.BAGGRUND: </a:t>
            </a:r>
            <a:r>
              <a:rPr lang="da-DK" b="1" i="0" dirty="0">
                <a:solidFill>
                  <a:srgbClr val="002A3A"/>
                </a:solidFill>
                <a:effectLst/>
                <a:latin typeface="Roboto Slab"/>
              </a:rPr>
              <a:t>Vægttab for patienter med hjerteinsufficiens kræver en individuel vurdering. Patienten kan fremstå overvægtig, men stressmetabolisme</a:t>
            </a:r>
            <a:br>
              <a:rPr lang="da-DK" b="1" dirty="0"/>
            </a:br>
            <a:r>
              <a:rPr lang="da-DK" b="1" i="0" dirty="0">
                <a:solidFill>
                  <a:srgbClr val="002A3A"/>
                </a:solidFill>
                <a:effectLst/>
                <a:latin typeface="Roboto Slab"/>
              </a:rPr>
              <a:t>og underernæring kan være skjult bag en abdominal væskeophobning. Tilsigtet vægttab til reelt overvægtige patienter med let grad af hjerteinsufficiens kan i visse tilfælde anbefales. Det er dog ikke entydigt, hvilket BMI der er forbundet med den største overlevelse hos patienter med hjerteinsufficiens. </a:t>
            </a:r>
            <a:endParaRPr lang="da-DK" b="1" dirty="0">
              <a:latin typeface="+mj-lt"/>
            </a:endParaRPr>
          </a:p>
          <a:p>
            <a:endParaRPr lang="da-DK" dirty="0">
              <a:latin typeface="+mj-lt"/>
            </a:endParaRPr>
          </a:p>
          <a:p>
            <a:r>
              <a:rPr lang="da-DK" dirty="0">
                <a:latin typeface="+mj-lt"/>
              </a:rPr>
              <a:t>Under svær sygdom skal du forsøge at holde din vægt stabil. Vægttab under svær sygdom fører blot til tab af energi og tab af muskelmasse, herunder hjertevæv </a:t>
            </a:r>
          </a:p>
          <a:p>
            <a:r>
              <a:rPr lang="da-DK" dirty="0">
                <a:latin typeface="+mj-lt"/>
              </a:rPr>
              <a:t>Hvis vægten stiger, er vægttab ikke altid løsningen. Det kan handle om væskeophobning og ikke fedtmasse.</a:t>
            </a:r>
          </a:p>
          <a:p>
            <a:r>
              <a:rPr lang="da-DK" b="0" i="0" dirty="0">
                <a:solidFill>
                  <a:srgbClr val="000000"/>
                </a:solidFill>
                <a:effectLst/>
                <a:latin typeface="+mj-lt"/>
              </a:rPr>
              <a:t>Vej dig hver dag eller mindst tre gange om ugen og hold øje med vægtudsving. Oplever du, at din vægt svinger med 1-2 kilo på blot et par dage, kunne det tyde på væskeophobning. </a:t>
            </a:r>
            <a:r>
              <a:rPr lang="da-DK" dirty="0">
                <a:latin typeface="+mj-lt"/>
              </a:rPr>
              <a:t>Væskeophobning, som er et symptom på hjertesvigt, kan være årsagen. </a:t>
            </a:r>
          </a:p>
          <a:p>
            <a:r>
              <a:rPr lang="da-DK" dirty="0">
                <a:latin typeface="+mj-lt"/>
              </a:rPr>
              <a:t>Væskeophobning kan forveksles med overvægt og skjule underernæring og proteinunderskud. </a:t>
            </a:r>
          </a:p>
          <a:p>
            <a:r>
              <a:rPr lang="da-DK" dirty="0"/>
              <a:t>Vægttab under sygdom vil overvejende blive tab af muskler, herunder hjertemuskulatur, og kun i mindre grad tab af fedtmasse. Vægttab ved svær hjerteinsufficiens kan derfor ikke anbefales. </a:t>
            </a:r>
          </a:p>
          <a:p>
            <a:r>
              <a:rPr lang="da-DK" dirty="0">
                <a:latin typeface="+mj-lt"/>
              </a:rPr>
              <a:t>Alvorligt syge og småspisende skal derfor ikke tabe sig. </a:t>
            </a:r>
          </a:p>
          <a:p>
            <a:endParaRPr lang="da-DK" dirty="0">
              <a:latin typeface="+mj-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257948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BAGGRUND: </a:t>
            </a:r>
            <a:r>
              <a:rPr lang="da-DK" b="1" dirty="0"/>
              <a:t>Væskeophobning er et klassisk symptom på hjerteinsufficiens og opstår når hjertets pumpekraft er nedsat. Blodet kan populært sagt stå i kø for at komme ind i hjertet. I denne proces trækkes noget af væsken fra blodet ud i vævet, som kan sætte sig som væskeophobninger i lunger, mave eller ben. Derfor anbefales daglig vejning. Patienten bør reagere ved vægtstigning på 1½-2 kg over et par dage og kontakte læge eller hjertesvigtsklinik</a:t>
            </a:r>
          </a:p>
          <a:p>
            <a:endParaRPr lang="da-DK" dirty="0"/>
          </a:p>
          <a:p>
            <a:r>
              <a:rPr lang="da-DK" dirty="0"/>
              <a:t>Hvis du oplever hævede ben og en vægtøgning på 1-2 kg, vil det med stor sandsynlighed handle om væskeophobning. Kontakt lægen mhp. om du skal reguleres  i medicin.</a:t>
            </a:r>
          </a:p>
          <a:p>
            <a:endParaRPr lang="da-DK" dirty="0"/>
          </a:p>
          <a:p>
            <a:r>
              <a:rPr lang="da-DK" dirty="0"/>
              <a:t>Væskeophobning i lunger opleves som svær træthed og åndedrætsbesvær. Fx udfordringer med af at trække vejret og tygge maden samtidig. Her er madens konsistens vigtig. Kosten kan med fordel være let, blød eller findelt, så den er nem at spise. Trætheden begrænser antallet af vågne timer i døgnet, hermed antal måltider. Vær opmærksom på at få spist hyppigt i de vågne timer. Somme tider er der behov for supplement med energi- og proteinrige drikke.</a:t>
            </a:r>
          </a:p>
          <a:p>
            <a:endParaRPr lang="da-DK" dirty="0"/>
          </a:p>
          <a:p>
            <a:r>
              <a:rPr lang="da-DK" dirty="0"/>
              <a:t>Væskeophobninger i mave kan give kvalme, nedsat appetit og følelsen af at være fyldt op. Måltiderne må gøres små, hyppige og indbydende. Hvis du spiser knap det halve af det din normale madmængde, har du behov for energiberigelse af din mad. Det betyder fx tilsætning af rapsolie i supper, grød, sovs, mos og smoothie. Det er også vigtigt med øget fokus på protein.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291558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Roboto Slab"/>
              </a:rPr>
              <a:t>BAGGRUND:</a:t>
            </a:r>
            <a:r>
              <a:rPr lang="da-DK" b="1" i="0" dirty="0">
                <a:solidFill>
                  <a:srgbClr val="002A3A"/>
                </a:solidFill>
                <a:effectLst/>
                <a:latin typeface="Roboto Slab"/>
              </a:rPr>
              <a:t> Der er kun beskeden evidens for at saltrestriktion, udover den generelle anbefaling kan begrænse væskeophobning hos patienter med</a:t>
            </a:r>
            <a:br>
              <a:rPr lang="da-DK" b="1" dirty="0"/>
            </a:br>
            <a:r>
              <a:rPr lang="da-DK" b="1" i="0" dirty="0">
                <a:solidFill>
                  <a:srgbClr val="002A3A"/>
                </a:solidFill>
                <a:effectLst/>
                <a:latin typeface="Roboto Slab"/>
              </a:rPr>
              <a:t>hjerteinsufficiens, som har store udsving ift. væskeophobninger, på trods af optimeret medicinsk behandling. Derfor stiles indsatsen</a:t>
            </a:r>
            <a:br>
              <a:rPr lang="da-DK" b="1" dirty="0"/>
            </a:br>
            <a:r>
              <a:rPr lang="da-DK" b="1" i="0" dirty="0">
                <a:solidFill>
                  <a:srgbClr val="002A3A"/>
                </a:solidFill>
                <a:effectLst/>
                <a:latin typeface="Roboto Slab"/>
              </a:rPr>
              <a:t>mod max seks gram salt dagligt, som også anbefales til raske.</a:t>
            </a:r>
          </a:p>
          <a:p>
            <a:endParaRPr lang="da-DK" b="0" i="0" dirty="0">
              <a:solidFill>
                <a:srgbClr val="4A4742"/>
              </a:solidFill>
              <a:effectLst/>
              <a:latin typeface="Titillium Web" panose="020B0604020202020204" pitchFamily="2" charset="0"/>
            </a:endParaRPr>
          </a:p>
          <a:p>
            <a:r>
              <a:rPr lang="da-DK" b="0" i="0" dirty="0">
                <a:solidFill>
                  <a:srgbClr val="4A4742"/>
                </a:solidFill>
                <a:effectLst/>
                <a:latin typeface="Titillium Web" panose="020B0604020202020204" pitchFamily="2" charset="0"/>
              </a:rPr>
              <a:t>Spar på salt mhp. et lavere blodtryk. Det letter arbejdet for hjertet. Salt binder væske til kroppen, noget som øger belastningen på hjertet. </a:t>
            </a:r>
          </a:p>
          <a:p>
            <a:endParaRPr lang="da-DK" b="0" i="0" dirty="0">
              <a:solidFill>
                <a:srgbClr val="4A4742"/>
              </a:solidFill>
              <a:effectLst/>
              <a:latin typeface="Titillium Web" panose="020B0604020202020204" pitchFamily="2" charset="0"/>
            </a:endParaRPr>
          </a:p>
          <a:p>
            <a:r>
              <a:rPr lang="da-DK" b="0" i="0" dirty="0">
                <a:solidFill>
                  <a:srgbClr val="4A4742"/>
                </a:solidFill>
                <a:effectLst/>
                <a:latin typeface="Titillium Web" panose="020B0604020202020204" pitchFamily="2" charset="0"/>
              </a:rPr>
              <a:t>Størstedelen af vores saltindtag kommer fra færdigfremstillede fødevarer fx pålæg, færdigretter, fastfood, brød, ost, dressing osv. Gå efter de uforarbejdede / ”rene” fødevarer</a:t>
            </a:r>
          </a:p>
          <a:p>
            <a:endParaRPr lang="da-DK" b="0" i="0" dirty="0">
              <a:solidFill>
                <a:srgbClr val="4A4742"/>
              </a:solidFill>
              <a:effectLst/>
              <a:latin typeface="Titillium Web" panose="020B0604020202020204" pitchFamily="2" charset="0"/>
            </a:endParaRPr>
          </a:p>
          <a:p>
            <a:r>
              <a:rPr lang="da-DK" b="0" i="0" dirty="0">
                <a:solidFill>
                  <a:srgbClr val="4A4742"/>
                </a:solidFill>
                <a:effectLst/>
                <a:latin typeface="Titillium Web" panose="020B0604020202020204" pitchFamily="2" charset="0"/>
              </a:rPr>
              <a:t>Gå efter nøglehulsmærket = fødevarer med lavere indhold af salt</a:t>
            </a:r>
          </a:p>
          <a:p>
            <a:endParaRPr lang="da-DK" b="0" i="0" dirty="0">
              <a:solidFill>
                <a:srgbClr val="4A4742"/>
              </a:solidFill>
              <a:effectLst/>
              <a:latin typeface="Titillium Web" panose="020B0604020202020204" pitchFamily="2" charset="0"/>
            </a:endParaRPr>
          </a:p>
          <a:p>
            <a:r>
              <a:rPr lang="da-DK" b="0" i="0" dirty="0">
                <a:solidFill>
                  <a:srgbClr val="4A4742"/>
                </a:solidFill>
                <a:effectLst/>
                <a:latin typeface="Titillium Web" panose="020B0604020202020204" pitchFamily="2" charset="0"/>
              </a:rPr>
              <a:t>Det totale saltindtag i løbet af et døgn bør ikke overskride 1 teske, som svarer til ca. 6 g salt (NaCl). Et begrænset saltindtag betyder, at man må begrænse salttilsætning i kosten ved bagning af brød, kogning af kartofler etc.</a:t>
            </a: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sz="800"/>
          </a:p>
        </p:txBody>
      </p:sp>
    </p:spTree>
    <p:extLst>
      <p:ext uri="{BB962C8B-B14F-4D97-AF65-F5344CB8AC3E}">
        <p14:creationId xmlns:p14="http://schemas.microsoft.com/office/powerpoint/2010/main" val="208568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Her ses en vejledende plan for sammensætning af dagens måltider, når appetitten er lille.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sz="800"/>
          </a:p>
        </p:txBody>
      </p:sp>
    </p:spTree>
    <p:extLst>
      <p:ext uri="{BB962C8B-B14F-4D97-AF65-F5344CB8AC3E}">
        <p14:creationId xmlns:p14="http://schemas.microsoft.com/office/powerpoint/2010/main" val="3093778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Opsummering</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sz="800"/>
          </a:p>
        </p:txBody>
      </p:sp>
    </p:spTree>
    <p:extLst>
      <p:ext uri="{BB962C8B-B14F-4D97-AF65-F5344CB8AC3E}">
        <p14:creationId xmlns:p14="http://schemas.microsoft.com/office/powerpoint/2010/main" val="844949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Det er langt fra alle med hjertesvigt, som er </a:t>
            </a:r>
            <a:r>
              <a:rPr lang="da-DK" dirty="0" err="1"/>
              <a:t>småtspisende</a:t>
            </a:r>
            <a:r>
              <a:rPr lang="da-DK" dirty="0"/>
              <a:t>. Mange har fint med energi og god appetit. Denne patientgruppen kan med fordel leve hjertesundt (De officielle Kostråd) mhp. at forebygge udviklingen af hjertesygdommen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2176815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370972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anbefalinger </a:t>
            </a:r>
          </a:p>
          <a:p>
            <a:r>
              <a:rPr lang="da-DK" dirty="0"/>
              <a:t>Spis 350 g. fisk om ugen, heraf 300 g fede fisk ved hjertesygdom. Fede fisk er fx sild, makrel, laks og ørred. Hjerteforeningen anbefaler at hvis du har fået konstateret en hjertesvigt, bør du spise 300 g fede fisk om ugen ud af de 350 g fisk. </a:t>
            </a:r>
          </a:p>
          <a:p>
            <a:endParaRPr lang="da-DK" dirty="0"/>
          </a:p>
          <a:p>
            <a:r>
              <a:rPr lang="da-DK" dirty="0"/>
              <a:t>I alle aldersgrupper lever en mindre andel blandt mænd (82,2 %) end blandt kvinder (83,7 %) ikke op til anbefalingen for indtag af fisk. </a:t>
            </a:r>
          </a:p>
          <a:p>
            <a:endParaRPr lang="da-DK" dirty="0"/>
          </a:p>
          <a:p>
            <a:r>
              <a:rPr lang="da-DK" b="1" dirty="0"/>
              <a:t>Hvorfor skal vi spise fisk?</a:t>
            </a:r>
          </a:p>
          <a:p>
            <a:r>
              <a:rPr lang="da-DK" dirty="0"/>
              <a:t>Fisk og skaldyr er gode for din sundhed. De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r>
              <a:rPr lang="da-DK" dirty="0"/>
              <a:t>Når du spiser fisk, så erstatter det ofte kød fra firbenede dyr. Dette er et hjertesundt byt.</a:t>
            </a:r>
          </a:p>
          <a:p>
            <a:r>
              <a:rPr lang="da-DK" dirty="0"/>
              <a:t>Hvis man spiser fisk flere gange om ugen, mindskes risikoen for hjerte-kar-sygdomme. De sunde Omega-3-fedtsyrer har en lang række gavnlige effekter på hjertet og kredsløbet. Det betyder, at du mindsker risikoen for åreforkalkning og forhøjet blodtryk – og hermed nedsætte belastningen af dit hjerte. </a:t>
            </a:r>
          </a:p>
          <a:p>
            <a:endParaRPr lang="da-DK" dirty="0"/>
          </a:p>
          <a:p>
            <a:r>
              <a:rPr lang="da-DK" b="1" dirty="0"/>
              <a:t>Hvordan? </a:t>
            </a:r>
          </a:p>
          <a:p>
            <a:r>
              <a:rPr lang="da-DK" dirty="0"/>
              <a:t>Udskift kødet med fisk i aftensmåltidet 1-2 gange om ugen</a:t>
            </a:r>
          </a:p>
          <a:p>
            <a:r>
              <a:rPr lang="da-DK" dirty="0"/>
              <a:t>Brug fisk i frokostsalaten </a:t>
            </a:r>
          </a:p>
          <a:p>
            <a:r>
              <a:rPr lang="da-DK" dirty="0"/>
              <a:t>Spis fisk som pålæg. </a:t>
            </a:r>
          </a:p>
          <a:p>
            <a:endParaRPr lang="da-DK" dirty="0"/>
          </a:p>
          <a:p>
            <a:r>
              <a:rPr lang="da-DK" dirty="0"/>
              <a:t>Hvad med frossen fisk vs. frisk fisk? </a:t>
            </a:r>
          </a:p>
          <a:p>
            <a:r>
              <a:rPr lang="da-DK" dirty="0"/>
              <a:t>Når fisk fryses kort tid efter fangsten, er det med til at bibeholde kvaliteten og indkapsle vitaminer og smagsstoffer. Derfor kan man sagtens vælge den frosne fisk.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sz="800"/>
          </a:p>
        </p:txBody>
      </p:sp>
    </p:spTree>
    <p:extLst>
      <p:ext uri="{BB962C8B-B14F-4D97-AF65-F5344CB8AC3E}">
        <p14:creationId xmlns:p14="http://schemas.microsoft.com/office/powerpoint/2010/main" val="1801918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BAGGRND: Kilde på tabel: https://fuldkorn.dk/front-page/hvad-er-fuldkorn/</a:t>
            </a:r>
          </a:p>
          <a:p>
            <a:endParaRPr lang="da-DK" dirty="0"/>
          </a:p>
          <a:p>
            <a:r>
              <a:rPr lang="da-DK" b="1" dirty="0"/>
              <a:t>De officielle kostråd: </a:t>
            </a:r>
          </a:p>
          <a:p>
            <a:r>
              <a:rPr lang="da-DK" dirty="0"/>
              <a:t>Spis mad med fuldkorn. </a:t>
            </a:r>
          </a:p>
          <a:p>
            <a:r>
              <a:rPr lang="da-DK" dirty="0"/>
              <a:t>Spis 75 g fuldkorn om dagen og gerne mere. </a:t>
            </a:r>
          </a:p>
          <a:p>
            <a:endParaRPr lang="da-DK" b="1" dirty="0"/>
          </a:p>
          <a:p>
            <a:r>
              <a:rPr lang="da-DK" b="1" dirty="0"/>
              <a:t>Hvad er fuldkorn?</a:t>
            </a:r>
          </a:p>
          <a:p>
            <a:r>
              <a:rPr lang="da-DK" dirty="0"/>
              <a:t>Fuldkorn betyder, at man bruger hele kornet. Også kimen og skaldelene, hvor de fleste fibre, vitaminer og mineraler sidder. </a:t>
            </a:r>
          </a:p>
          <a:p>
            <a:r>
              <a:rPr lang="da-DK" dirty="0"/>
              <a:t>Fuldkorn er godt for din sundhed. Det kan være med til at mindske risikoen for hjerte-kar-sygdomme. </a:t>
            </a:r>
          </a:p>
          <a:p>
            <a:r>
              <a:rPr lang="da-DK" dirty="0"/>
              <a:t>Mad med fuldkorn mætter godt. Det er med til at man spiser mindre og får lettere ved at holde vægten. </a:t>
            </a:r>
          </a:p>
          <a:p>
            <a:r>
              <a:rPr lang="da-DK" dirty="0"/>
              <a:t>Derudover er fuldkorn god for fordøjelsen. </a:t>
            </a:r>
          </a:p>
          <a:p>
            <a:endParaRPr lang="da-DK" dirty="0"/>
          </a:p>
          <a:p>
            <a:r>
              <a:rPr lang="da-DK" b="1" dirty="0"/>
              <a:t>Derfor skal du spise mere fuldkorn: </a:t>
            </a:r>
          </a:p>
          <a:p>
            <a:r>
              <a:rPr lang="da-DK" dirty="0"/>
              <a:t>Fuldkorn er gavnligt for hjertet. Fuldkorn er med til at sænke kolesteroltallet og hermed en nedsat risiko for åreforkalkning derudover har det også en positiv indvirkning på blodtrykket. Hermed nedsættes belastningen af hjertet </a:t>
            </a:r>
          </a:p>
          <a:p>
            <a:r>
              <a:rPr lang="da-DK" dirty="0"/>
              <a:t>Fuldkorn medvirker til at nedsætte risikoen for hjerte-kar-sygdomme.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sz="800" dirty="0"/>
          </a:p>
        </p:txBody>
      </p:sp>
    </p:spTree>
    <p:extLst>
      <p:ext uri="{BB962C8B-B14F-4D97-AF65-F5344CB8AC3E}">
        <p14:creationId xmlns:p14="http://schemas.microsoft.com/office/powerpoint/2010/main" val="69885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Hjertetal fra Hjerteforeningen. 2022</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3067078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anbefalinger?</a:t>
            </a:r>
          </a:p>
          <a:p>
            <a:r>
              <a:rPr lang="da-DK" dirty="0"/>
              <a:t>Det anbefales at spise 600 g frugt og grønt om dagen. Mindst halvdelen skal være grøntsager og meget gerne grove typer som kål, rodfrugter og ærter. </a:t>
            </a:r>
          </a:p>
          <a:p>
            <a:endParaRPr lang="da-DK" dirty="0"/>
          </a:p>
          <a:p>
            <a:r>
              <a:rPr lang="da-DK" b="1" dirty="0"/>
              <a:t>Hvorfor skal vi spise frugt og grønt?</a:t>
            </a:r>
          </a:p>
          <a:p>
            <a:r>
              <a:rPr lang="da-DK" b="0" dirty="0"/>
              <a:t>Frugter og grøntsager er rige på vitaminer, mineraler, antioxidanter og kostfibre, der alle beskytter dig mod hjerte-kar-sygdomme. </a:t>
            </a:r>
          </a:p>
          <a:p>
            <a:r>
              <a:rPr lang="da-DK" b="0" dirty="0"/>
              <a:t>Der er mange sundhedsfordele ved at spise frugt og grønt. Et højt indtag af frugt og grønt har vist sig, at: </a:t>
            </a:r>
          </a:p>
          <a:p>
            <a:r>
              <a:rPr lang="da-DK" b="0" dirty="0"/>
              <a:t>Sænke både total kolesterol og LDL-kolesterol</a:t>
            </a:r>
          </a:p>
          <a:p>
            <a:r>
              <a:rPr lang="da-DK" b="0" dirty="0"/>
              <a:t>Sænke blodtrykket. </a:t>
            </a:r>
          </a:p>
          <a:p>
            <a:r>
              <a:rPr lang="da-DK" b="0" dirty="0"/>
              <a:t>Giver en god mæthed og forebygger overvægt</a:t>
            </a:r>
          </a:p>
          <a:p>
            <a:r>
              <a:rPr lang="da-DK" b="0" dirty="0"/>
              <a:t>Stabiliserer blodsukkeret – især grove grøntsager. </a:t>
            </a:r>
          </a:p>
          <a:p>
            <a:r>
              <a:rPr lang="da-DK" b="0" dirty="0"/>
              <a:t>Øge kroppens immunforsvar. </a:t>
            </a:r>
          </a:p>
          <a:p>
            <a:endParaRPr lang="da-DK" b="1" dirty="0"/>
          </a:p>
          <a:p>
            <a:r>
              <a:rPr lang="da-DK" b="1" dirty="0"/>
              <a:t>Hvordan? </a:t>
            </a:r>
          </a:p>
          <a:p>
            <a:r>
              <a:rPr lang="da-DK" dirty="0"/>
              <a:t>Det er med at finde metoder, som gør hverdagen nemmere for sit fremtidige jeg. </a:t>
            </a:r>
          </a:p>
          <a:p>
            <a:r>
              <a:rPr lang="da-DK" dirty="0"/>
              <a:t>Tips til at få mere grønt er at gøre det mere tilgængeligt. </a:t>
            </a:r>
          </a:p>
          <a:p>
            <a:r>
              <a:rPr lang="da-DK" dirty="0"/>
              <a:t>Det kan være en god tommelfingerregel at spise grøntsager til alle hovedmåltider og gerne frugt og grønt til mellemmåltider. </a:t>
            </a:r>
          </a:p>
          <a:p>
            <a:r>
              <a:rPr lang="da-DK" dirty="0"/>
              <a:t>Både de friske, frosne og tilberedte frugter og grøntsager tæller med.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20</a:t>
            </a:fld>
            <a:endParaRPr lang="en-GB" sz="800"/>
          </a:p>
        </p:txBody>
      </p:sp>
    </p:spTree>
    <p:extLst>
      <p:ext uri="{BB962C8B-B14F-4D97-AF65-F5344CB8AC3E}">
        <p14:creationId xmlns:p14="http://schemas.microsoft.com/office/powerpoint/2010/main" val="130140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t>
            </a:r>
            <a:r>
              <a:rPr lang="da-DK" b="1"/>
              <a:t>kostråd </a:t>
            </a:r>
            <a:r>
              <a:rPr lang="da-DK" b="0"/>
              <a:t>anbefaler </a:t>
            </a:r>
            <a:r>
              <a:rPr lang="da-DK"/>
              <a:t>planteolier</a:t>
            </a:r>
            <a:r>
              <a:rPr lang="da-DK" dirty="0"/>
              <a:t>. En typisk dansk kost indeholder for meget mættet fedt fra kød, kødprodukter, smør og fede mejeriprodukter – svarende til 15 E% mættet fedt mod en anbefaling på max 10 E%. Mættet fedt bør erstattes med umættet fedt fra fx planteolier, fx raps- og olivenolie, nødder, kerner, avokado og fede fisk.  </a:t>
            </a:r>
          </a:p>
          <a:p>
            <a:r>
              <a:rPr lang="da-DK" dirty="0"/>
              <a:t>Vælg planteolier frem for hårde fedtstoffer, fx smør og kokosolie. </a:t>
            </a:r>
          </a:p>
          <a:p>
            <a:endParaRPr lang="da-DK" dirty="0"/>
          </a:p>
          <a:p>
            <a:r>
              <a:rPr lang="da-DK" b="1" dirty="0"/>
              <a:t>Umættet og mættet fedt? </a:t>
            </a:r>
            <a:r>
              <a:rPr lang="da-DK" dirty="0"/>
              <a:t>– der findes to overordnede fedtsyrer, de mættede og de umættede fedtsyrer. </a:t>
            </a:r>
          </a:p>
          <a:p>
            <a:r>
              <a:rPr lang="da-DK" i="1" dirty="0"/>
              <a:t>Mættede fedtsyrer </a:t>
            </a:r>
            <a:r>
              <a:rPr lang="da-DK" dirty="0"/>
              <a:t>findes i både animalske og vegetabilske fødevarer, men især i mejeriprodukter, hårde margariner og kød. Nogle få vegetabilske fødevarer indeholder også en høj mængde mættet fedt, fx palme- og kokosolie. </a:t>
            </a:r>
          </a:p>
          <a:p>
            <a:r>
              <a:rPr lang="da-DK" i="1" dirty="0"/>
              <a:t>Umættede fedtsyrer</a:t>
            </a:r>
            <a:r>
              <a:rPr lang="da-DK" dirty="0"/>
              <a:t>, findes især i bløde margariner, planteolier, nødder, kerner, frø og i fede fisk  </a:t>
            </a:r>
          </a:p>
          <a:p>
            <a:endParaRPr lang="da-DK" dirty="0"/>
          </a:p>
          <a:p>
            <a:r>
              <a:rPr lang="da-DK" dirty="0"/>
              <a:t>Vælg umættet fedt fra planteriget, og ombyt mættet fedt fra dyreriget med det sunde umættede fedt på de områder, hvor det er muligt. </a:t>
            </a:r>
          </a:p>
          <a:p>
            <a:r>
              <a:rPr lang="da-DK" dirty="0"/>
              <a:t>Du kan benytte Hjerteforeningens indkøbsguide for at gøre det nemmere, at vælge fedtfattigt. </a:t>
            </a:r>
          </a:p>
          <a:p>
            <a:r>
              <a:rPr lang="da-DK" dirty="0"/>
              <a:t>Ombytte mættet fedt med umættet fedt, hvor det er muligt. Umættet fedt er gavnligt for hjertet.</a:t>
            </a:r>
          </a:p>
          <a:p>
            <a:r>
              <a:rPr lang="da-DK" dirty="0"/>
              <a:t> </a:t>
            </a:r>
          </a:p>
          <a:p>
            <a:r>
              <a:rPr lang="da-DK" b="1" dirty="0"/>
              <a:t>Hvorfor skal vi spise fedt?</a:t>
            </a:r>
          </a:p>
          <a:p>
            <a:r>
              <a:rPr lang="da-DK" dirty="0"/>
              <a:t>Fedt er med til at bidrage med energi til kroppen. Fedt fra kosten er livsnødvendigt, da det giver energi til kroppens celler og fungerer som energilager i kroppen. Alle typer fedtstoffer bidrager med mange kalorier, det er derfor vigtigt at du ikke spiser for meget fedtstof. Man skal dog ikke undlade fedt helt eftersom det bidrager til at vi kan optage de fedtopløselige vitaminer (A, D, E og K). </a:t>
            </a:r>
          </a:p>
          <a:p>
            <a:endParaRPr lang="da-DK" dirty="0"/>
          </a:p>
          <a:p>
            <a:r>
              <a:rPr lang="da-DK" b="1" dirty="0"/>
              <a:t>Hvordan?</a:t>
            </a:r>
          </a:p>
          <a:p>
            <a:r>
              <a:rPr lang="da-DK" dirty="0"/>
              <a:t>Udskift brugen af smør på brød og sandwich, vælg i stedet fx hummus, mayonnaise eller remoulade</a:t>
            </a:r>
          </a:p>
          <a:p>
            <a:r>
              <a:rPr lang="da-DK" dirty="0"/>
              <a:t>Ombyt bacon og ost i salaten med nødder, kerner og frø</a:t>
            </a:r>
          </a:p>
          <a:p>
            <a:r>
              <a:rPr lang="da-DK" dirty="0"/>
              <a:t>Erstat kød og kødpålæg med mere fisk og fiskepålæg</a:t>
            </a:r>
          </a:p>
          <a:p>
            <a:r>
              <a:rPr lang="da-DK" dirty="0"/>
              <a:t>Drop småkager, slik og is til fordel for nødder, mandler og oliven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sz="800"/>
          </a:p>
        </p:txBody>
      </p:sp>
    </p:spTree>
    <p:extLst>
      <p:ext uri="{BB962C8B-B14F-4D97-AF65-F5344CB8AC3E}">
        <p14:creationId xmlns:p14="http://schemas.microsoft.com/office/powerpoint/2010/main" val="1702995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anbefalinger: </a:t>
            </a:r>
          </a:p>
          <a:p>
            <a:r>
              <a:rPr lang="da-DK" dirty="0"/>
              <a:t>Der anbefales 30 minutters motion om dagen, samt at pulsen kommer op 2 gange om ugen. Alle former for motion styrker hjertet.</a:t>
            </a:r>
          </a:p>
          <a:p>
            <a:endParaRPr lang="da-DK" dirty="0"/>
          </a:p>
          <a:p>
            <a:r>
              <a:rPr lang="da-DK" dirty="0"/>
              <a:t>Ved hjertesvigt kan der være forskellige individuelle hensyn, at tage højde for </a:t>
            </a:r>
            <a:r>
              <a:rPr lang="da-DK" dirty="0" err="1"/>
              <a:t>mhp</a:t>
            </a:r>
            <a:r>
              <a:rPr lang="da-DK" dirty="0"/>
              <a:t> motion, såsom træthed, åndedrætsbesvær, væskeophobninger </a:t>
            </a:r>
          </a:p>
          <a:p>
            <a:endParaRPr lang="da-DK" dirty="0"/>
          </a:p>
          <a:p>
            <a:r>
              <a:rPr lang="da-DK" b="1" dirty="0"/>
              <a:t>Hvorfor skal vi være fysisk aktive? </a:t>
            </a:r>
          </a:p>
          <a:p>
            <a:r>
              <a:rPr lang="da-DK" dirty="0"/>
              <a:t>Regelmæssig motion er godt for dit helbred og mindsker din risiko for hjerte-kar-sygdomme. Det styrker dit hjerte, sænker blodtrykket og det mindsker din risiko for at dø tidligt. Det har også en positiv effekt på livskvaliteten, dit sociale liv og dit daglige humør. </a:t>
            </a:r>
          </a:p>
          <a:p>
            <a:endParaRPr lang="da-DK" dirty="0"/>
          </a:p>
          <a:p>
            <a:r>
              <a:rPr lang="da-DK" b="1" dirty="0"/>
              <a:t>Hvordan?</a:t>
            </a:r>
          </a:p>
          <a:p>
            <a:r>
              <a:rPr lang="da-DK" dirty="0"/>
              <a:t>Der er mange måder at bevæge sig på, og alle mennesker har godt af at røre sig i løbet af dagen. Fysisk aktivitet dækker over al bevægelse, der øger din forbrænding. Det kan være: </a:t>
            </a:r>
          </a:p>
          <a:p>
            <a:r>
              <a:rPr lang="da-DK" dirty="0"/>
              <a:t>Hverdagens gøremål såsom hus- og havearbejde</a:t>
            </a:r>
          </a:p>
          <a:p>
            <a:r>
              <a:rPr lang="da-DK" dirty="0"/>
              <a:t>At tage trapperne på stationen og arbejdspladsen. </a:t>
            </a:r>
          </a:p>
          <a:p>
            <a:r>
              <a:rPr lang="da-DK" dirty="0"/>
              <a:t>Hjertetræning på hold, cykling eller en gå tur.</a:t>
            </a:r>
          </a:p>
          <a:p>
            <a:r>
              <a:rPr lang="da-DK" dirty="0"/>
              <a:t>Det behøver altså derfor kræve at du skal i træningstøjet. </a:t>
            </a:r>
          </a:p>
          <a:p>
            <a:endParaRPr lang="da-DK" dirty="0"/>
          </a:p>
          <a:p>
            <a:r>
              <a:rPr lang="da-DK" dirty="0"/>
              <a:t>Husk at det skal være sjovt! Her er nogle råd til hvordan motivationen holdes oppe: </a:t>
            </a:r>
          </a:p>
          <a:p>
            <a:r>
              <a:rPr lang="da-DK" dirty="0"/>
              <a:t>Find en træningsmakker</a:t>
            </a:r>
          </a:p>
          <a:p>
            <a:r>
              <a:rPr lang="da-DK" dirty="0"/>
              <a:t>Lyt til musik, lydbøger, podcast</a:t>
            </a:r>
          </a:p>
          <a:p>
            <a:r>
              <a:rPr lang="da-DK" dirty="0"/>
              <a:t>Skab plads til motion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22</a:t>
            </a:fld>
            <a:endParaRPr lang="en-GB" sz="800"/>
          </a:p>
        </p:txBody>
      </p:sp>
    </p:spTree>
    <p:extLst>
      <p:ext uri="{BB962C8B-B14F-4D97-AF65-F5344CB8AC3E}">
        <p14:creationId xmlns:p14="http://schemas.microsoft.com/office/powerpoint/2010/main" val="4236960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mn-lt"/>
              </a:rPr>
              <a:t>Der findes flere forskellige kosttilskud. Her er de kosttilskud, de fleste har et kendskab til. </a:t>
            </a:r>
          </a:p>
          <a:p>
            <a:endParaRPr lang="da-DK" b="0" i="0" dirty="0">
              <a:solidFill>
                <a:srgbClr val="002A3A"/>
              </a:solidFill>
              <a:effectLst/>
              <a:latin typeface="+mn-lt"/>
            </a:endParaRPr>
          </a:p>
          <a:p>
            <a:r>
              <a:rPr lang="da-DK" b="1" i="0" dirty="0">
                <a:solidFill>
                  <a:srgbClr val="002A3A"/>
                </a:solidFill>
                <a:effectLst/>
                <a:latin typeface="+mn-lt"/>
              </a:rPr>
              <a:t>Fiskeolie</a:t>
            </a:r>
            <a:r>
              <a:rPr lang="da-DK" b="0" i="0" dirty="0">
                <a:solidFill>
                  <a:srgbClr val="002A3A"/>
                </a:solidFill>
                <a:effectLst/>
                <a:latin typeface="+mn-lt"/>
              </a:rPr>
              <a:t> </a:t>
            </a:r>
          </a:p>
          <a:p>
            <a:r>
              <a:rPr lang="da-DK" b="0" i="0" dirty="0">
                <a:solidFill>
                  <a:srgbClr val="002A3A"/>
                </a:solidFill>
                <a:effectLst/>
                <a:latin typeface="+mn-lt"/>
              </a:rPr>
              <a:t>Hjerteforeningen anbefaler at hjerte-kar-patienter spiser sig til omega-3 fedtsyrer gennem kosten dvs. fisk. Nye studier viser at omega-3-fedtsyrer i form af kosttilskud ikke har nogen betydelig forebyggende effekt på hjerte-kar-sygdom. </a:t>
            </a:r>
          </a:p>
          <a:p>
            <a:endParaRPr lang="da-DK" b="0" i="0" dirty="0">
              <a:solidFill>
                <a:srgbClr val="002A3A"/>
              </a:solidFill>
              <a:effectLst/>
              <a:latin typeface="+mn-lt"/>
            </a:endParaRPr>
          </a:p>
          <a:p>
            <a:r>
              <a:rPr lang="da-DK" b="0" i="0" dirty="0">
                <a:solidFill>
                  <a:srgbClr val="002A3A"/>
                </a:solidFill>
                <a:effectLst/>
                <a:latin typeface="+mn-lt"/>
              </a:rPr>
              <a:t>Et nyere studie viser, at patienter med atrieflimren potentielt kan få flere anfald, når de tager kosttilskud med fiskeolie. Så denne patientgruppe skal være ekstra opmærksom. I behandlingen af forhøjet triglycerid (fedt i blodet) har fiskeolie en effekt. Flere læger bruger fiskeolie i behandlingen af forhøjet triglycerid. En høj dosis kan sænke triglycerid, men også medføre en stigning i LDL-kolesterol</a:t>
            </a:r>
          </a:p>
          <a:p>
            <a:r>
              <a:rPr lang="da-DK" b="0" i="0" dirty="0">
                <a:solidFill>
                  <a:srgbClr val="002A3A"/>
                </a:solidFill>
                <a:effectLst/>
                <a:latin typeface="+mn-lt"/>
              </a:rPr>
              <a:t>Muligvis kan mennesker med svær grad af hjertesvigt havde gavn at tilskud med fiskeolie, men evidens graden er lav</a:t>
            </a:r>
          </a:p>
          <a:p>
            <a:endParaRPr lang="da-DK" b="0" i="0" dirty="0">
              <a:solidFill>
                <a:srgbClr val="002A3A"/>
              </a:solidFill>
              <a:effectLst/>
              <a:latin typeface="+mn-lt"/>
            </a:endParaRPr>
          </a:p>
          <a:p>
            <a:r>
              <a:rPr lang="da-DK" b="1" i="0" dirty="0">
                <a:solidFill>
                  <a:srgbClr val="002A3A"/>
                </a:solidFill>
                <a:effectLst/>
                <a:latin typeface="+mn-lt"/>
              </a:rPr>
              <a:t>Q10</a:t>
            </a:r>
          </a:p>
          <a:p>
            <a:r>
              <a:rPr lang="da-DK" b="0" i="0" dirty="0">
                <a:solidFill>
                  <a:srgbClr val="002A3A"/>
                </a:solidFill>
                <a:effectLst/>
                <a:latin typeface="+mn-lt"/>
              </a:rPr>
              <a:t>Det er et </a:t>
            </a:r>
            <a:r>
              <a:rPr lang="da-DK" b="0" i="0" dirty="0" err="1">
                <a:solidFill>
                  <a:srgbClr val="002A3A"/>
                </a:solidFill>
                <a:effectLst/>
                <a:latin typeface="+mn-lt"/>
              </a:rPr>
              <a:t>coenzym</a:t>
            </a:r>
            <a:r>
              <a:rPr lang="da-DK" b="0" i="0" dirty="0">
                <a:solidFill>
                  <a:srgbClr val="002A3A"/>
                </a:solidFill>
                <a:effectLst/>
                <a:latin typeface="+mn-lt"/>
              </a:rPr>
              <a:t>, som også dannes naturligt i kroppen. Q10 spiller en rolle i hjertecellernes energiomsætning og hermed for hjertets arbejde og det fungerer samtidig som antioxidant. Det er svært at fastslå om der er Q10 mangel, eftersom det ikke kan måles i blodet. Du skal være forsigtig med Q10, da det muligvis kan hæmme virkningen af blodfortyndende medicin (</a:t>
            </a:r>
            <a:r>
              <a:rPr lang="da-DK" b="0" i="0" dirty="0" err="1">
                <a:solidFill>
                  <a:srgbClr val="002A3A"/>
                </a:solidFill>
                <a:effectLst/>
                <a:latin typeface="+mn-lt"/>
              </a:rPr>
              <a:t>Marevan</a:t>
            </a:r>
            <a:r>
              <a:rPr lang="da-DK" b="0" i="0" dirty="0">
                <a:solidFill>
                  <a:srgbClr val="002A3A"/>
                </a:solidFill>
                <a:effectLst/>
                <a:latin typeface="+mn-lt"/>
              </a:rPr>
              <a:t>, </a:t>
            </a:r>
            <a:r>
              <a:rPr lang="da-DK" b="0" i="0" dirty="0" err="1">
                <a:solidFill>
                  <a:srgbClr val="002A3A"/>
                </a:solidFill>
                <a:effectLst/>
                <a:latin typeface="+mn-lt"/>
              </a:rPr>
              <a:t>Marcoumar</a:t>
            </a:r>
            <a:r>
              <a:rPr lang="da-DK" b="0" i="0" dirty="0">
                <a:solidFill>
                  <a:srgbClr val="002A3A"/>
                </a:solidFill>
                <a:effectLst/>
                <a:latin typeface="+mn-lt"/>
              </a:rPr>
              <a:t> og </a:t>
            </a:r>
            <a:r>
              <a:rPr lang="da-DK" b="0" i="0" dirty="0" err="1">
                <a:solidFill>
                  <a:srgbClr val="002A3A"/>
                </a:solidFill>
                <a:effectLst/>
                <a:latin typeface="+mn-lt"/>
              </a:rPr>
              <a:t>Warfarin</a:t>
            </a:r>
            <a:r>
              <a:rPr lang="da-DK" b="0" i="0" dirty="0">
                <a:solidFill>
                  <a:srgbClr val="002A3A"/>
                </a:solidFill>
                <a:effectLst/>
                <a:latin typeface="+mn-lt"/>
              </a:rPr>
              <a:t>), så blødningstiden forkortes. Q10 synes muligvis, at kunne gavne patienter med svært hjertesvigt, men evidens graden er lav.  </a:t>
            </a:r>
          </a:p>
          <a:p>
            <a:endParaRPr lang="da-DK" b="0" i="0" dirty="0">
              <a:solidFill>
                <a:srgbClr val="002A3A"/>
              </a:solidFill>
              <a:effectLst/>
              <a:latin typeface="+mn-lt"/>
            </a:endParaRPr>
          </a:p>
          <a:p>
            <a:r>
              <a:rPr lang="da-DK" b="1" i="0" dirty="0">
                <a:solidFill>
                  <a:srgbClr val="002A3A"/>
                </a:solidFill>
                <a:effectLst/>
                <a:latin typeface="+mn-lt"/>
              </a:rPr>
              <a:t>Ingefær </a:t>
            </a:r>
          </a:p>
          <a:p>
            <a:r>
              <a:rPr lang="da-DK" b="0" i="0" dirty="0">
                <a:solidFill>
                  <a:srgbClr val="002A3A"/>
                </a:solidFill>
                <a:effectLst/>
                <a:latin typeface="+mn-lt"/>
              </a:rPr>
              <a:t>Ingefær er efterhånden blevet en populær knold som både bruges i køkkenet, men også som naturmedicin. Ingefær bruges ofte til kvalme, samt til bedring af gigt og betændelsestilstande. Der er kun få studier, der undersøger ingefærs virkning på mennesker. Ingen evidens for effekt på hjertesvigt.</a:t>
            </a:r>
          </a:p>
          <a:p>
            <a:endParaRPr lang="da-DK" b="0" i="0" dirty="0">
              <a:solidFill>
                <a:srgbClr val="002A3A"/>
              </a:solidFill>
              <a:effectLst/>
              <a:latin typeface="+mn-lt"/>
            </a:endParaRPr>
          </a:p>
          <a:p>
            <a:r>
              <a:rPr lang="da-DK" b="1" i="0" dirty="0">
                <a:solidFill>
                  <a:srgbClr val="002A3A"/>
                </a:solidFill>
                <a:effectLst/>
                <a:latin typeface="+mn-lt"/>
              </a:rPr>
              <a:t>Hvidløg</a:t>
            </a:r>
            <a:r>
              <a:rPr lang="da-DK" b="0" i="0" dirty="0">
                <a:solidFill>
                  <a:srgbClr val="002A3A"/>
                </a:solidFill>
                <a:effectLst/>
                <a:latin typeface="+mn-lt"/>
              </a:rPr>
              <a:t> </a:t>
            </a:r>
          </a:p>
          <a:p>
            <a:r>
              <a:rPr lang="da-DK" b="0" i="0" dirty="0">
                <a:solidFill>
                  <a:srgbClr val="002A3A"/>
                </a:solidFill>
                <a:effectLst/>
                <a:latin typeface="+mn-lt"/>
              </a:rPr>
              <a:t>Hvidløg er en løgplante og anvendes både i køkkenet og som naturmedicin. Da det endnu ikke er klarlagt hvilke virksomme stoffer i hvidløg der har en evt. effekt, er det ikke muligt at give en anbefaling. Hvidløg i kapsler eller som ekstrakt er uskadeligt, men muligvis også uden effekt.</a:t>
            </a:r>
          </a:p>
          <a:p>
            <a:endParaRPr lang="da-DK" b="0" i="0" dirty="0">
              <a:solidFill>
                <a:srgbClr val="002A3A"/>
              </a:solidFill>
              <a:effectLst/>
              <a:latin typeface="+mn-lt"/>
            </a:endParaRPr>
          </a:p>
          <a:p>
            <a:r>
              <a:rPr lang="da-DK" b="1" i="0" dirty="0" err="1">
                <a:solidFill>
                  <a:srgbClr val="002A3A"/>
                </a:solidFill>
                <a:effectLst/>
                <a:latin typeface="+mn-lt"/>
              </a:rPr>
              <a:t>Ginkgo</a:t>
            </a:r>
            <a:r>
              <a:rPr lang="da-DK" b="1" i="0" dirty="0">
                <a:solidFill>
                  <a:srgbClr val="002A3A"/>
                </a:solidFill>
                <a:effectLst/>
                <a:latin typeface="+mn-lt"/>
              </a:rPr>
              <a:t> </a:t>
            </a:r>
            <a:r>
              <a:rPr lang="da-DK" b="1" i="0" dirty="0" err="1">
                <a:solidFill>
                  <a:srgbClr val="002A3A"/>
                </a:solidFill>
                <a:effectLst/>
                <a:latin typeface="+mn-lt"/>
              </a:rPr>
              <a:t>Balioba</a:t>
            </a:r>
            <a:r>
              <a:rPr lang="da-DK" b="1" i="0" dirty="0">
                <a:solidFill>
                  <a:srgbClr val="002A3A"/>
                </a:solidFill>
                <a:effectLst/>
                <a:latin typeface="+mn-lt"/>
              </a:rPr>
              <a:t> </a:t>
            </a:r>
          </a:p>
          <a:p>
            <a:r>
              <a:rPr lang="da-DK" b="0" i="0" dirty="0">
                <a:solidFill>
                  <a:srgbClr val="002A3A"/>
                </a:solidFill>
                <a:effectLst/>
                <a:latin typeface="+mn-lt"/>
              </a:rPr>
              <a:t>Stammer fra en træsort vi på dansk kalder træet for tempeltræ. Det kan muligvis have en gavnlig effekt ved karsygdom, men vi ved endnu alt for lidt. Den nedsætter betændelseslignende tilstande i kroppen. Øger blodets gennemstrømning ved at virke blodfortyndende og udvider karrerne. Tilskud bør derfor altid ske i samråd med lægen, da det kan indvirke din øvrige medicin. </a:t>
            </a:r>
          </a:p>
          <a:p>
            <a:endParaRPr lang="da-DK" b="0" i="0" dirty="0">
              <a:solidFill>
                <a:srgbClr val="002A3A"/>
              </a:solidFill>
              <a:effectLst/>
              <a:latin typeface="+mn-lt"/>
            </a:endParaRPr>
          </a:p>
          <a:p>
            <a:r>
              <a:rPr lang="da-DK" b="1" i="0" dirty="0">
                <a:solidFill>
                  <a:srgbClr val="002A3A"/>
                </a:solidFill>
                <a:effectLst/>
                <a:latin typeface="+mn-lt"/>
              </a:rPr>
              <a:t>Grøn te</a:t>
            </a:r>
          </a:p>
          <a:p>
            <a:r>
              <a:rPr lang="da-DK" b="0" i="0" dirty="0">
                <a:solidFill>
                  <a:srgbClr val="002A3A"/>
                </a:solidFill>
                <a:effectLst/>
                <a:latin typeface="+mn-lt"/>
              </a:rPr>
              <a:t>Grøn te er en drik, der laves af tørrede, friskplukkede blade fra </a:t>
            </a:r>
            <a:r>
              <a:rPr lang="da-DK" b="0" i="0" dirty="0" err="1">
                <a:solidFill>
                  <a:srgbClr val="002A3A"/>
                </a:solidFill>
                <a:effectLst/>
                <a:latin typeface="+mn-lt"/>
              </a:rPr>
              <a:t>Camellia</a:t>
            </a:r>
            <a:r>
              <a:rPr lang="da-DK" b="0" i="0" dirty="0">
                <a:solidFill>
                  <a:srgbClr val="002A3A"/>
                </a:solidFill>
                <a:effectLst/>
                <a:latin typeface="+mn-lt"/>
              </a:rPr>
              <a:t> Sinensis planten og indtages som læske- eller medicinsk drik. Grøn te indeholder mange antioxidanter og kan både indtages som drik eller i kosttilskud. Der er lavet kliniske studier af effekten af grøn te på hjerte-kar-sygdomme har givet forskellige resultater. Grøn te kan godt nydes, men ikke for sin helbredende effekt. Obs - kan påvirke øvrige hjertemedicin.</a:t>
            </a:r>
          </a:p>
          <a:p>
            <a:endParaRPr lang="da-DK" b="0" i="0" dirty="0">
              <a:solidFill>
                <a:srgbClr val="002A3A"/>
              </a:solidFill>
              <a:effectLst/>
              <a:latin typeface="+mn-lt"/>
            </a:endParaRPr>
          </a:p>
          <a:p>
            <a:r>
              <a:rPr lang="da-DK" b="1" i="0" dirty="0">
                <a:solidFill>
                  <a:srgbClr val="002A3A"/>
                </a:solidFill>
                <a:effectLst/>
                <a:latin typeface="+mn-lt"/>
              </a:rPr>
              <a:t>Ginseng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2A3A"/>
                </a:solidFill>
                <a:effectLst/>
                <a:latin typeface="+mn-lt"/>
              </a:rPr>
              <a:t>Ginseng har været anvendt som naturlægemiddel i Østen i mere end 2.000 år. I celle- og reagensglasforsøg har forskerne fundet, at ginseng muligvis kan have en positiv effekt på blodårernes evne til at slappe af, samt kroppens evne til at nedsætte betændelse og kan beskytte mod kræft. Effekten er dog kun påvist hos disse teorier. Ginseng kan påvirke din hjertemedicin.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endParaRPr lang="da-DK" dirty="0">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24</a:t>
            </a:fld>
            <a:endParaRPr lang="en-GB" sz="800"/>
          </a:p>
        </p:txBody>
      </p:sp>
    </p:spTree>
    <p:extLst>
      <p:ext uri="{BB962C8B-B14F-4D97-AF65-F5344CB8AC3E}">
        <p14:creationId xmlns:p14="http://schemas.microsoft.com/office/powerpoint/2010/main" val="4016070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Lad dig inspirere til nye madretter med </a:t>
            </a:r>
            <a:r>
              <a:rPr lang="da-DK" dirty="0" err="1"/>
              <a:t>Hjerteforeningens</a:t>
            </a:r>
            <a:r>
              <a:rPr lang="da-DK" dirty="0"/>
              <a:t> opskrifter.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25</a:t>
            </a:fld>
            <a:endParaRPr lang="en-GB" sz="800"/>
          </a:p>
        </p:txBody>
      </p:sp>
    </p:spTree>
    <p:extLst>
      <p:ext uri="{BB962C8B-B14F-4D97-AF65-F5344CB8AC3E}">
        <p14:creationId xmlns:p14="http://schemas.microsoft.com/office/powerpoint/2010/main" val="2844456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26</a:t>
            </a:fld>
            <a:endParaRPr lang="da-DK" sz="800" dirty="0"/>
          </a:p>
        </p:txBody>
      </p:sp>
    </p:spTree>
    <p:extLst>
      <p:ext uri="{BB962C8B-B14F-4D97-AF65-F5344CB8AC3E}">
        <p14:creationId xmlns:p14="http://schemas.microsoft.com/office/powerpoint/2010/main" val="156747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Roboto Slab"/>
              </a:rPr>
              <a:t>Ved hjertesvigt er hjertets pumpekraft nedsat i forhold til kroppens behov. Hjertesvigt også kaldet hjerteinsufficiens udvikles gradvist og optræder i forskellige sværhedsgrader kategoriseret ved fire såkaldte NYHA-klasser (New York Heart Association). NYHA I har den lette grad af sygdomsbelastning, mens NYHA IV har den sværeste grad af sygdomsbelastning, og også de største ernæringsmæssige konsekvenser.</a:t>
            </a:r>
          </a:p>
          <a:p>
            <a:endParaRPr lang="da-DK" b="0" i="0" dirty="0">
              <a:solidFill>
                <a:srgbClr val="002A3A"/>
              </a:solidFill>
              <a:effectLst/>
              <a:latin typeface="Roboto Slab"/>
            </a:endParaRPr>
          </a:p>
          <a:p>
            <a:r>
              <a:rPr lang="da-DK" b="1" i="0" dirty="0">
                <a:solidFill>
                  <a:srgbClr val="002A3A"/>
                </a:solidFill>
                <a:effectLst/>
                <a:latin typeface="Roboto Slab"/>
              </a:rPr>
              <a:t>BAGGRUND: Der er således stor spredning på ernæringsproblematikkerne i denne patientgruppe. Fra velfungerende patienter med fin energi og god appetit – til alvorlig syge patienter med utilsigtet vægttab, </a:t>
            </a:r>
            <a:r>
              <a:rPr lang="da-DK" b="1" i="0" dirty="0" err="1">
                <a:solidFill>
                  <a:srgbClr val="002A3A"/>
                </a:solidFill>
                <a:effectLst/>
                <a:latin typeface="Roboto Slab"/>
              </a:rPr>
              <a:t>småtspisende</a:t>
            </a:r>
            <a:r>
              <a:rPr lang="da-DK" b="1" i="0" dirty="0">
                <a:solidFill>
                  <a:srgbClr val="002A3A"/>
                </a:solidFill>
                <a:effectLst/>
                <a:latin typeface="Roboto Slab"/>
              </a:rPr>
              <a:t> med kvalme og madlede. Første halvdel af oplægget er til den dårlige patient, mens anden halvdel er til patienten med god appetit. </a:t>
            </a:r>
            <a:endParaRPr lang="da-DK" b="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sz="800"/>
          </a:p>
        </p:txBody>
      </p:sp>
    </p:spTree>
    <p:extLst>
      <p:ext uri="{BB962C8B-B14F-4D97-AF65-F5344CB8AC3E}">
        <p14:creationId xmlns:p14="http://schemas.microsoft.com/office/powerpoint/2010/main" val="290284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Roboto Slab"/>
              </a:rPr>
              <a:t>Når hjertets pumpekraft er nedsat, kommer hjertet på overarbejde. Hjertet kompenserer for at opretholde den mængde blod, der per minut skal cirkulere ud i kroppen. Væskebalancen forskydes og patienterne kan få store væskeophobninger i ben, mave eller lunger. Dette kan medføre kvalme, appetitløshed, træthed og åndedrætsbesvær. Det stresser kroppen, så udskillelsen af stresshormoner øges og stressmetabolismen aktiveres.</a:t>
            </a: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280642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algn="l"/>
            <a:r>
              <a:rPr lang="da-DK" b="0" i="0" dirty="0">
                <a:solidFill>
                  <a:srgbClr val="002A3A"/>
                </a:solidFill>
                <a:effectLst/>
                <a:latin typeface="Abadi" panose="020B0604020104020204" pitchFamily="34" charset="0"/>
              </a:rPr>
              <a:t>Svært hjertesvigt øger stressmetabolismen og hermed behovet for energi. Det bliver derfor ofte nødvendigt med flere måltider i løbet af dagen for at dække kroppens øgede energibehov. </a:t>
            </a:r>
          </a:p>
          <a:p>
            <a:pPr algn="l"/>
            <a:endParaRPr lang="da-DK" b="0" i="0" dirty="0">
              <a:solidFill>
                <a:srgbClr val="002A3A"/>
              </a:solidFill>
              <a:effectLst/>
              <a:latin typeface="Abadi" panose="020B0604020104020204" pitchFamily="34" charset="0"/>
            </a:endParaRPr>
          </a:p>
          <a:p>
            <a:pPr algn="l"/>
            <a:r>
              <a:rPr lang="da-DK" b="0" i="0" dirty="0">
                <a:solidFill>
                  <a:srgbClr val="002A3A"/>
                </a:solidFill>
                <a:effectLst/>
                <a:latin typeface="Abadi" panose="020B0604020104020204" pitchFamily="34" charset="0"/>
              </a:rPr>
              <a:t>Når appetitten er nedsat, kan ”mange bække små” i form af seks-otte små måltider over dagen sikre, at kroppen alligevel få den næring, der er brug for. </a:t>
            </a:r>
          </a:p>
          <a:p>
            <a:pPr algn="l"/>
            <a:r>
              <a:rPr lang="da-DK" b="0" i="0" dirty="0">
                <a:solidFill>
                  <a:srgbClr val="002A3A"/>
                </a:solidFill>
                <a:effectLst/>
                <a:latin typeface="Abadi" panose="020B0604020104020204" pitchFamily="34" charset="0"/>
              </a:rPr>
              <a:t>Portionerne skal være små og overskuelige, og maden være flot og indbydende anrettet. Spis lidt, men spis tit – helst et lille måltid hver tredje time.</a:t>
            </a:r>
          </a:p>
          <a:p>
            <a:pPr algn="l"/>
            <a:endParaRPr lang="da-DK" b="0" i="0" dirty="0">
              <a:solidFill>
                <a:srgbClr val="002A3A"/>
              </a:solidFill>
              <a:effectLst/>
              <a:latin typeface="Abadi" panose="020B0604020104020204" pitchFamily="34" charset="0"/>
            </a:endParaRPr>
          </a:p>
          <a:p>
            <a:pPr algn="l"/>
            <a:r>
              <a:rPr lang="da-DK" b="0" i="0" dirty="0">
                <a:solidFill>
                  <a:srgbClr val="002A3A"/>
                </a:solidFill>
                <a:effectLst/>
                <a:latin typeface="Abadi" panose="020B0604020104020204" pitchFamily="34" charset="0"/>
              </a:rPr>
              <a:t>Ved alvorlig sygdom må de sunde grøntsager og gode kostfibre må vige pladsen for protein og plantefedt.</a:t>
            </a:r>
          </a:p>
          <a:p>
            <a:pPr algn="l"/>
            <a:r>
              <a:rPr lang="da-DK" b="0" i="0" dirty="0">
                <a:solidFill>
                  <a:srgbClr val="002A3A"/>
                </a:solidFill>
                <a:effectLst/>
                <a:latin typeface="Abadi" panose="020B0604020104020204" pitchFamily="34" charset="0"/>
              </a:rPr>
              <a:t>For når kroppen er ramt af svært hjertesvigt, så kommer behandling af undervægt, svækkelse og hjertesygdom i første række.</a:t>
            </a:r>
          </a:p>
          <a:p>
            <a:endParaRPr lang="da-DK" dirty="0">
              <a:latin typeface="Abadi" panose="020B0604020104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348276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i="0" dirty="0">
                <a:solidFill>
                  <a:srgbClr val="002A3A"/>
                </a:solidFill>
                <a:effectLst/>
                <a:latin typeface="Roboto Slab"/>
              </a:rPr>
              <a:t>BAGGRUND: Når patienten med hjerteinsufficiens er ramt af alvorlig grad af sygdom, kommer behandling af undervægt, lavt energiindtag og svækkelse i første række. Patienten er i metabolisk stress og anbefales ”kost til </a:t>
            </a:r>
            <a:r>
              <a:rPr lang="da-DK" b="1" i="0" dirty="0" err="1">
                <a:solidFill>
                  <a:srgbClr val="002A3A"/>
                </a:solidFill>
                <a:effectLst/>
                <a:latin typeface="Roboto Slab"/>
              </a:rPr>
              <a:t>småtspisende</a:t>
            </a:r>
            <a:r>
              <a:rPr lang="da-DK" b="1" i="0" dirty="0">
                <a:solidFill>
                  <a:srgbClr val="002A3A"/>
                </a:solidFill>
                <a:effectLst/>
                <a:latin typeface="Roboto Slab"/>
              </a:rPr>
              <a:t>” med seks til otte små måltider over dagen. Voluminøse fødevarer må begrænses til fordel for mad med større energi- og proteintæthed.</a:t>
            </a:r>
          </a:p>
          <a:p>
            <a:endParaRPr lang="da-DK" b="1" i="0" dirty="0">
              <a:solidFill>
                <a:srgbClr val="002A3A"/>
              </a:solidFill>
              <a:effectLst/>
              <a:latin typeface="Roboto Slab"/>
            </a:endParaRPr>
          </a:p>
          <a:p>
            <a:r>
              <a:rPr lang="da-DK" b="0" i="0" dirty="0">
                <a:solidFill>
                  <a:srgbClr val="002A3A"/>
                </a:solidFill>
                <a:effectLst/>
                <a:latin typeface="Roboto Slab"/>
              </a:rPr>
              <a:t>Fedt er det næringsstof, som giver mest energi per gram. </a:t>
            </a:r>
          </a:p>
          <a:p>
            <a:pPr marL="171450" indent="-171450">
              <a:buFontTx/>
              <a:buChar char="-"/>
            </a:pPr>
            <a:r>
              <a:rPr lang="da-DK" b="0" i="0" dirty="0">
                <a:solidFill>
                  <a:srgbClr val="002A3A"/>
                </a:solidFill>
                <a:effectLst/>
                <a:latin typeface="Roboto Slab"/>
              </a:rPr>
              <a:t>Vælg umættet fedt som førstevalg for hjertesundhedens skyld; </a:t>
            </a:r>
          </a:p>
          <a:p>
            <a:pPr marL="0" indent="0">
              <a:buFontTx/>
              <a:buNone/>
            </a:pPr>
            <a:r>
              <a:rPr lang="da-DK" b="0" i="0" dirty="0">
                <a:solidFill>
                  <a:srgbClr val="002A3A"/>
                </a:solidFill>
                <a:effectLst/>
                <a:latin typeface="Roboto Slab"/>
              </a:rPr>
              <a:t>Planteolier, avokado,  oliven, nødder, kerner, mandler, frø. Baseret på olier er også remoulade, mayonnaise, hummus</a:t>
            </a:r>
          </a:p>
          <a:p>
            <a:pPr marL="0" indent="0">
              <a:buFontTx/>
              <a:buNone/>
            </a:pPr>
            <a:endParaRPr lang="da-DK" b="0" i="0" dirty="0">
              <a:solidFill>
                <a:srgbClr val="002A3A"/>
              </a:solidFill>
              <a:effectLst/>
              <a:latin typeface="Roboto Slab"/>
            </a:endParaRPr>
          </a:p>
          <a:p>
            <a:pPr marL="0" indent="0">
              <a:buFontTx/>
              <a:buNone/>
            </a:pPr>
            <a:r>
              <a:rPr lang="da-DK" b="0" i="0" dirty="0">
                <a:solidFill>
                  <a:srgbClr val="002A3A"/>
                </a:solidFill>
                <a:effectLst/>
                <a:latin typeface="Roboto Slab"/>
              </a:rPr>
              <a:t>Bevar mest mulig muskelmasse ved at fokusere på protein i kosten</a:t>
            </a:r>
          </a:p>
          <a:p>
            <a:pPr algn="l"/>
            <a:r>
              <a:rPr lang="da-DK" b="0" i="0" dirty="0">
                <a:solidFill>
                  <a:srgbClr val="002A3A"/>
                </a:solidFill>
                <a:effectLst/>
                <a:latin typeface="Roboto Slab"/>
              </a:rPr>
              <a:t>- Øg proteinindholdet i kosten  </a:t>
            </a:r>
          </a:p>
          <a:p>
            <a:pPr algn="l"/>
            <a:r>
              <a:rPr lang="da-DK" b="0" i="0" dirty="0">
                <a:solidFill>
                  <a:srgbClr val="002A3A"/>
                </a:solidFill>
                <a:effectLst/>
                <a:latin typeface="Abadi" panose="020B0604020104020204" pitchFamily="34" charset="0"/>
              </a:rPr>
              <a:t>Protein fås fra fisk, fjerkræ, kød, æg, mælk, yoghurt og ost.</a:t>
            </a:r>
          </a:p>
          <a:p>
            <a:pPr algn="l"/>
            <a:r>
              <a:rPr lang="da-DK" b="0" i="0" dirty="0">
                <a:solidFill>
                  <a:srgbClr val="002A3A"/>
                </a:solidFill>
                <a:effectLst/>
                <a:latin typeface="Abadi" panose="020B0604020104020204" pitchFamily="34" charset="0"/>
              </a:rPr>
              <a:t>I praksis skal du spise lidt mere protein fra fisk, fjerkræ og kød på bekostning af nogle af måltidets grøntsager.</a:t>
            </a:r>
          </a:p>
          <a:p>
            <a:pPr algn="l"/>
            <a:r>
              <a:rPr lang="da-DK" b="0" i="0" dirty="0">
                <a:solidFill>
                  <a:srgbClr val="002A3A"/>
                </a:solidFill>
                <a:effectLst/>
                <a:latin typeface="Abadi" panose="020B0604020104020204" pitchFamily="34" charset="0"/>
              </a:rPr>
              <a:t>Yoghurt, skyr og småretter med æg kan indgå som mellemmåltider, og mælk kan supplere kosten dagen igennem.</a:t>
            </a:r>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253568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algn="l"/>
            <a:r>
              <a:rPr lang="da-DK" b="0" i="0" dirty="0">
                <a:solidFill>
                  <a:srgbClr val="002A3A"/>
                </a:solidFill>
                <a:effectLst/>
                <a:latin typeface="Abadi" panose="020B0604020104020204" pitchFamily="34" charset="0"/>
              </a:rPr>
              <a:t>Fedt er det næringsstof, som indeholder mest energi per gram, og derfor er fedt en vigtig del af maden ved et øget energibehov.</a:t>
            </a:r>
          </a:p>
          <a:p>
            <a:pPr algn="l"/>
            <a:r>
              <a:rPr lang="da-DK" b="0" i="0" dirty="0">
                <a:solidFill>
                  <a:srgbClr val="002A3A"/>
                </a:solidFill>
                <a:effectLst/>
                <a:latin typeface="Abadi" panose="020B0604020104020204" pitchFamily="34" charset="0"/>
              </a:rPr>
              <a:t>Det er sundest for hjertet, når fedtet vælges fra planteriget, fx olier, nødder, mandler, kerner, avokado, oliven, mayonnaise, remoulade og også de fede fisk.</a:t>
            </a:r>
          </a:p>
          <a:p>
            <a:pPr algn="l"/>
            <a:endParaRPr lang="da-DK" b="0" i="0" dirty="0">
              <a:solidFill>
                <a:srgbClr val="002A3A"/>
              </a:solidFill>
              <a:effectLst/>
              <a:latin typeface="Abadi" panose="020B0604020104020204" pitchFamily="34" charset="0"/>
            </a:endParaRPr>
          </a:p>
          <a:p>
            <a:pPr algn="l"/>
            <a:r>
              <a:rPr lang="da-DK" b="0" i="0" dirty="0">
                <a:solidFill>
                  <a:srgbClr val="002A3A"/>
                </a:solidFill>
                <a:effectLst/>
                <a:latin typeface="Abadi" panose="020B0604020104020204" pitchFamily="34" charset="0"/>
              </a:rPr>
              <a:t>I praksis kan supper, sovs og grød beriges med en skefuld rapsolie. Rapsolie er smagsneutral.</a:t>
            </a:r>
          </a:p>
          <a:p>
            <a:pPr algn="l"/>
            <a:r>
              <a:rPr lang="da-DK" b="0" i="0" dirty="0">
                <a:solidFill>
                  <a:srgbClr val="002A3A"/>
                </a:solidFill>
                <a:effectLst/>
                <a:latin typeface="Abadi" panose="020B0604020104020204" pitchFamily="34" charset="0"/>
              </a:rPr>
              <a:t>Nødder, mandler og oliven kan udgøre små mellemmåltider</a:t>
            </a:r>
          </a:p>
          <a:p>
            <a:pPr algn="l"/>
            <a:r>
              <a:rPr lang="da-DK" b="0" i="0" dirty="0">
                <a:solidFill>
                  <a:srgbClr val="002A3A"/>
                </a:solidFill>
                <a:effectLst/>
                <a:latin typeface="Abadi" panose="020B0604020104020204" pitchFamily="34" charset="0"/>
              </a:rPr>
              <a:t>Avokado med mayonnaise samt fed fisk kan spises til hovedmåltid.</a:t>
            </a:r>
          </a:p>
          <a:p>
            <a:pPr algn="l"/>
            <a:r>
              <a:rPr lang="da-DK" b="0" i="0" dirty="0">
                <a:solidFill>
                  <a:srgbClr val="002A3A"/>
                </a:solidFill>
                <a:effectLst/>
                <a:latin typeface="Abadi" panose="020B0604020104020204" pitchFamily="34" charset="0"/>
              </a:rPr>
              <a:t>I visse situationer er det ikke nok til at holde vægten, og så må også fedtstoffer fra dyreriget benyttes som energikilde.</a:t>
            </a:r>
          </a:p>
          <a:p>
            <a:pPr algn="l"/>
            <a:endParaRPr lang="da-DK" b="0" i="0" dirty="0">
              <a:solidFill>
                <a:srgbClr val="002A3A"/>
              </a:solidFill>
              <a:effectLst/>
              <a:latin typeface="Abadi" panose="020B0604020104020204" pitchFamily="34" charset="0"/>
            </a:endParaRPr>
          </a:p>
          <a:p>
            <a:pPr algn="l"/>
            <a:endParaRPr lang="da-DK" b="0" i="0" dirty="0">
              <a:solidFill>
                <a:srgbClr val="002A3A"/>
              </a:solidFill>
              <a:effectLst/>
              <a:latin typeface="Abadi" panose="020B0604020104020204" pitchFamily="34" charset="0"/>
            </a:endParaRPr>
          </a:p>
          <a:p>
            <a:endParaRPr lang="da-DK" dirty="0">
              <a:latin typeface="Abadi" panose="020B0604020104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11322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algn="l"/>
            <a:r>
              <a:rPr lang="da-DK" b="1" i="0" dirty="0">
                <a:solidFill>
                  <a:srgbClr val="002A3A"/>
                </a:solidFill>
                <a:effectLst/>
                <a:latin typeface="Roboto Slab"/>
              </a:rPr>
              <a:t>BAGGRUND: Øget proteinbehov ved svært hjertesvigt til 1,4 g pr. kilo kropsvægt. </a:t>
            </a:r>
          </a:p>
          <a:p>
            <a:pPr algn="l"/>
            <a:r>
              <a:rPr lang="da-DK" b="0" i="0" dirty="0">
                <a:solidFill>
                  <a:srgbClr val="002A3A"/>
                </a:solidFill>
                <a:effectLst/>
                <a:latin typeface="Abadi" panose="020B0604020104020204" pitchFamily="34" charset="0"/>
              </a:rPr>
              <a:t>Protein er ekstra vigtigt under svært hjertesvigt, da protein begrænser tab af muskelmasse.</a:t>
            </a:r>
          </a:p>
          <a:p>
            <a:pPr algn="l"/>
            <a:r>
              <a:rPr lang="da-DK" b="0" i="0" dirty="0">
                <a:solidFill>
                  <a:srgbClr val="002A3A"/>
                </a:solidFill>
                <a:effectLst/>
                <a:latin typeface="Abadi" panose="020B0604020104020204" pitchFamily="34" charset="0"/>
              </a:rPr>
              <a:t>Sygdom tærer på muskelvæv, herunder hjerte- og lungevæv. Dette sker ikke i samme grad ved vægttab hos raske. </a:t>
            </a:r>
          </a:p>
          <a:p>
            <a:pPr algn="l"/>
            <a:r>
              <a:rPr lang="da-DK" b="0" i="0" dirty="0">
                <a:solidFill>
                  <a:srgbClr val="002A3A"/>
                </a:solidFill>
                <a:effectLst/>
                <a:latin typeface="Abadi" panose="020B0604020104020204" pitchFamily="34" charset="0"/>
              </a:rPr>
              <a:t>Protein fås fra fisk, fjerkræ, kød, æg, mælk, yoghurt og ost.</a:t>
            </a:r>
          </a:p>
          <a:p>
            <a:pPr algn="l"/>
            <a:r>
              <a:rPr lang="da-DK" b="0" i="0" dirty="0">
                <a:solidFill>
                  <a:srgbClr val="002A3A"/>
                </a:solidFill>
                <a:effectLst/>
                <a:latin typeface="Abadi" panose="020B0604020104020204" pitchFamily="34" charset="0"/>
              </a:rPr>
              <a:t>I praksis skal du spise lidt mere protein fra fisk, fjerkræ og kød på bekostning af nogle af måltidets grøntsager.</a:t>
            </a:r>
          </a:p>
          <a:p>
            <a:pPr algn="l"/>
            <a:r>
              <a:rPr lang="da-DK" b="0" i="0" dirty="0">
                <a:solidFill>
                  <a:srgbClr val="002A3A"/>
                </a:solidFill>
                <a:effectLst/>
                <a:latin typeface="Abadi" panose="020B0604020104020204" pitchFamily="34" charset="0"/>
              </a:rPr>
              <a:t>Yoghurt, skyr og småretter med æg kan indgå som mellemmåltider.</a:t>
            </a:r>
          </a:p>
          <a:p>
            <a:pPr algn="l"/>
            <a:r>
              <a:rPr lang="da-DK" b="0" i="0" dirty="0">
                <a:solidFill>
                  <a:srgbClr val="002A3A"/>
                </a:solidFill>
                <a:effectLst/>
                <a:latin typeface="Abadi" panose="020B0604020104020204" pitchFamily="34" charset="0"/>
              </a:rPr>
              <a:t>Mælk kan supplere kosten dagen igennem.</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59607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algn="l"/>
            <a:r>
              <a:rPr lang="da-DK" b="0" i="0" dirty="0">
                <a:solidFill>
                  <a:srgbClr val="002A3A"/>
                </a:solidFill>
                <a:effectLst/>
                <a:latin typeface="Abadi" panose="020B0604020104020204" pitchFamily="34" charset="0"/>
              </a:rPr>
              <a:t>Drikkevarer kan godt gøre det ud for et måltid, når appetitten ikke rækker.</a:t>
            </a:r>
          </a:p>
          <a:p>
            <a:pPr algn="l"/>
            <a:r>
              <a:rPr lang="da-DK" b="0" i="0" dirty="0">
                <a:solidFill>
                  <a:srgbClr val="002A3A"/>
                </a:solidFill>
                <a:effectLst/>
                <a:latin typeface="Abadi" panose="020B0604020104020204" pitchFamily="34" charset="0"/>
              </a:rPr>
              <a:t>Hvis vejrtrækningen er besværet, er det lettere at drikke næring end at spise det.</a:t>
            </a:r>
          </a:p>
          <a:p>
            <a:pPr algn="l"/>
            <a:r>
              <a:rPr lang="da-DK" b="0" i="0" dirty="0">
                <a:solidFill>
                  <a:srgbClr val="002A3A"/>
                </a:solidFill>
                <a:effectLst/>
                <a:latin typeface="Abadi" panose="020B0604020104020204" pitchFamily="34" charset="0"/>
              </a:rPr>
              <a:t>Drikke mætter ikke på samme måde som mad, så de kan bidrage med ”det ekstra”, der skal til.</a:t>
            </a:r>
          </a:p>
          <a:p>
            <a:pPr algn="l"/>
            <a:r>
              <a:rPr lang="da-DK" b="0" i="0" dirty="0">
                <a:solidFill>
                  <a:srgbClr val="002A3A"/>
                </a:solidFill>
                <a:effectLst/>
                <a:latin typeface="Abadi" panose="020B0604020104020204" pitchFamily="34" charset="0"/>
              </a:rPr>
              <a:t>Ofte kan energibehovet dækkes via ekstra mælk, drikkeyoghurt, drikkeskyr, smoothies og juice.</a:t>
            </a:r>
          </a:p>
          <a:p>
            <a:endParaRPr lang="da-DK" dirty="0">
              <a:latin typeface="Abadi" panose="020B060402010402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3553848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D7D1AB5E-B61A-4C37-9A62-076892CF167C}" type="datetime1">
              <a:rPr lang="da-DK" smtClean="0"/>
              <a:t>27-07-2023</a:t>
            </a:fld>
            <a:endParaRPr lang="da-DK"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og mørk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7714834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og lys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250524966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buClr>
                <a:schemeClr val="accent1"/>
              </a:buClr>
              <a:defRPr sz="1800"/>
            </a:lvl1pPr>
            <a:lvl2pPr>
              <a:buClr>
                <a:schemeClr val="accent1"/>
              </a:buClr>
              <a:defRPr/>
            </a:lvl2pPr>
            <a:lvl3pPr>
              <a:buClr>
                <a:schemeClr val="accent1"/>
              </a:buClr>
              <a:defRPr/>
            </a:lvl3pPr>
            <a:lvl4pPr>
              <a:defRPr/>
            </a:lvl4pPr>
            <a:lvl5pPr>
              <a:defRPr/>
            </a:lvl5pPr>
            <a:lvl6pPr>
              <a:buClr>
                <a:schemeClr val="accent1"/>
              </a:buClr>
              <a:defRPr/>
            </a:lvl6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Text Placeholder 16">
            <a:extLst>
              <a:ext uri="{FF2B5EF4-FFF2-40B4-BE49-F238E27FC236}">
                <a16:creationId xmlns:a16="http://schemas.microsoft.com/office/drawing/2014/main" id="{3CDE107F-B0FC-4F0D-8C00-62FA1D56F3E6}"/>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4" name="Date Placeholder 3">
            <a:extLst>
              <a:ext uri="{FF2B5EF4-FFF2-40B4-BE49-F238E27FC236}">
                <a16:creationId xmlns:a16="http://schemas.microsoft.com/office/drawing/2014/main" id="{0336B46B-431A-45E3-BDA2-9BE58C04AA29}"/>
              </a:ext>
            </a:extLst>
          </p:cNvPr>
          <p:cNvSpPr>
            <a:spLocks noGrp="1"/>
          </p:cNvSpPr>
          <p:nvPr>
            <p:ph type="dt" sz="half" idx="18"/>
          </p:nvPr>
        </p:nvSpPr>
        <p:spPr/>
        <p:txBody>
          <a:bodyPr/>
          <a:lstStyle/>
          <a:p>
            <a:fld id="{20DD3A61-245B-4AB2-9297-A5FE2AB2F6D3}" type="datetime1">
              <a:rPr lang="da-DK" smtClean="0"/>
              <a:t>27-07-2023</a:t>
            </a:fld>
            <a:endParaRPr lang="da-DK" dirty="0"/>
          </a:p>
        </p:txBody>
      </p:sp>
      <p:sp>
        <p:nvSpPr>
          <p:cNvPr id="5" name="Footer Placeholder 4">
            <a:extLst>
              <a:ext uri="{FF2B5EF4-FFF2-40B4-BE49-F238E27FC236}">
                <a16:creationId xmlns:a16="http://schemas.microsoft.com/office/drawing/2014/main" id="{95E7A108-1C35-47C8-8D52-5226F3592FF9}"/>
              </a:ext>
            </a:extLst>
          </p:cNvPr>
          <p:cNvSpPr>
            <a:spLocks noGrp="1"/>
          </p:cNvSpPr>
          <p:nvPr>
            <p:ph type="ftr" sz="quarter" idx="19"/>
          </p:nvPr>
        </p:nvSpPr>
        <p:spPr/>
        <p:txBody>
          <a:bodyPr/>
          <a:lstStyle/>
          <a:p>
            <a:endParaRPr lang="da-DK" dirty="0"/>
          </a:p>
        </p:txBody>
      </p:sp>
      <p:sp>
        <p:nvSpPr>
          <p:cNvPr id="6" name="Slide Number Placeholder 5">
            <a:extLst>
              <a:ext uri="{FF2B5EF4-FFF2-40B4-BE49-F238E27FC236}">
                <a16:creationId xmlns:a16="http://schemas.microsoft.com/office/drawing/2014/main" id="{CA1830E8-10BD-40A8-ADA8-9C6ED7AAE0E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bredt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1111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27-07-2023</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Text Placeholder 16">
            <a:extLst>
              <a:ext uri="{FF2B5EF4-FFF2-40B4-BE49-F238E27FC236}">
                <a16:creationId xmlns:a16="http://schemas.microsoft.com/office/drawing/2014/main" id="{E1C8EBA3-3329-437F-B998-93F4BACEB1BA}"/>
              </a:ext>
            </a:extLst>
          </p:cNvPr>
          <p:cNvSpPr>
            <a:spLocks noGrp="1"/>
          </p:cNvSpPr>
          <p:nvPr>
            <p:ph type="body" sz="quarter" idx="18"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7579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53748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1807200"/>
            <a:ext cx="5374800"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27-07-2023</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37092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 - baggr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D723DC-B331-48F0-8A4A-CF184C9DE2C4}"/>
              </a:ext>
            </a:extLst>
          </p:cNvPr>
          <p:cNvSpPr/>
          <p:nvPr userDrawn="1"/>
        </p:nvSpPr>
        <p:spPr>
          <a:xfrm>
            <a:off x="4362450" y="0"/>
            <a:ext cx="782955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34632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957763" y="1807200"/>
            <a:ext cx="6691837"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27-07-2023</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10242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27-07-2023</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2095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3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27-07-2023</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Picture Placeholder 3">
            <a:extLst>
              <a:ext uri="{FF2B5EF4-FFF2-40B4-BE49-F238E27FC236}">
                <a16:creationId xmlns:a16="http://schemas.microsoft.com/office/drawing/2014/main" id="{85CDF687-81EA-4D94-A1DC-C19410DBF525}"/>
              </a:ext>
            </a:extLst>
          </p:cNvPr>
          <p:cNvSpPr>
            <a:spLocks noGrp="1"/>
          </p:cNvSpPr>
          <p:nvPr>
            <p:ph type="pic" sz="quarter" idx="18" hasCustomPrompt="1"/>
          </p:nvPr>
        </p:nvSpPr>
        <p:spPr>
          <a:xfrm>
            <a:off x="4364525"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2" name="Picture Placeholder 3">
            <a:extLst>
              <a:ext uri="{FF2B5EF4-FFF2-40B4-BE49-F238E27FC236}">
                <a16:creationId xmlns:a16="http://schemas.microsoft.com/office/drawing/2014/main" id="{A455BE2F-EC4B-44FE-AD0F-2ED64110421F}"/>
              </a:ext>
            </a:extLst>
          </p:cNvPr>
          <p:cNvSpPr>
            <a:spLocks noGrp="1"/>
          </p:cNvSpPr>
          <p:nvPr>
            <p:ph type="pic" sz="quarter" idx="19" hasCustomPrompt="1"/>
          </p:nvPr>
        </p:nvSpPr>
        <p:spPr>
          <a:xfrm>
            <a:off x="818905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3" name="Text Placeholder 16">
            <a:extLst>
              <a:ext uri="{FF2B5EF4-FFF2-40B4-BE49-F238E27FC236}">
                <a16:creationId xmlns:a16="http://schemas.microsoft.com/office/drawing/2014/main" id="{32E5EE77-9225-4B04-A8C9-AE697373DF8D}"/>
              </a:ext>
            </a:extLst>
          </p:cNvPr>
          <p:cNvSpPr>
            <a:spLocks noGrp="1"/>
          </p:cNvSpPr>
          <p:nvPr>
            <p:ph type="body" sz="quarter" idx="20"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27226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med ikoner">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46C9DC89-CF4B-41A1-B1DC-2C260897A3C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51FCD867-1125-494E-A49A-A5A638A14A2F}"/>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5" name="Text Placeholder 4">
            <a:extLst>
              <a:ext uri="{FF2B5EF4-FFF2-40B4-BE49-F238E27FC236}">
                <a16:creationId xmlns:a16="http://schemas.microsoft.com/office/drawing/2014/main" id="{07C53930-EDFE-4B49-8E09-10A1B741E221}"/>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20" name="Content Placeholder 3">
            <a:extLst>
              <a:ext uri="{FF2B5EF4-FFF2-40B4-BE49-F238E27FC236}">
                <a16:creationId xmlns:a16="http://schemas.microsoft.com/office/drawing/2014/main" id="{631AB13A-5D9E-4FC0-94C9-E1A571E6232E}"/>
              </a:ext>
            </a:extLst>
          </p:cNvPr>
          <p:cNvSpPr>
            <a:spLocks noGrp="1"/>
          </p:cNvSpPr>
          <p:nvPr>
            <p:ph sz="half" idx="21" hasCustomPrompt="1"/>
          </p:nvPr>
        </p:nvSpPr>
        <p:spPr>
          <a:xfrm>
            <a:off x="899750"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1" name="Content Placeholder 3">
            <a:extLst>
              <a:ext uri="{FF2B5EF4-FFF2-40B4-BE49-F238E27FC236}">
                <a16:creationId xmlns:a16="http://schemas.microsoft.com/office/drawing/2014/main" id="{AA0B39EC-234B-4B7E-B6F3-ED0546514FF3}"/>
              </a:ext>
            </a:extLst>
          </p:cNvPr>
          <p:cNvSpPr>
            <a:spLocks noGrp="1"/>
          </p:cNvSpPr>
          <p:nvPr>
            <p:ph sz="half" idx="22" hasCustomPrompt="1"/>
          </p:nvPr>
        </p:nvSpPr>
        <p:spPr>
          <a:xfrm>
            <a:off x="4723969"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2" name="Content Placeholder 3">
            <a:extLst>
              <a:ext uri="{FF2B5EF4-FFF2-40B4-BE49-F238E27FC236}">
                <a16:creationId xmlns:a16="http://schemas.microsoft.com/office/drawing/2014/main" id="{6E3216FB-EDF0-4729-8A88-033C514C33DB}"/>
              </a:ext>
            </a:extLst>
          </p:cNvPr>
          <p:cNvSpPr>
            <a:spLocks noGrp="1"/>
          </p:cNvSpPr>
          <p:nvPr>
            <p:ph sz="half" idx="23" hasCustomPrompt="1"/>
          </p:nvPr>
        </p:nvSpPr>
        <p:spPr>
          <a:xfrm>
            <a:off x="8545874"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27-07-2023</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5694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med stor tekst">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42FF401C-CD3C-4519-8F4D-A8C65EDF020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904E02FF-47AB-419B-B623-0EC42B40CA58}"/>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30" name="Text Placeholder 4">
            <a:extLst>
              <a:ext uri="{FF2B5EF4-FFF2-40B4-BE49-F238E27FC236}">
                <a16:creationId xmlns:a16="http://schemas.microsoft.com/office/drawing/2014/main" id="{40DED307-664D-4C2A-93D5-06C35F4B2B96}"/>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27-07-2023</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5" name="Text Placeholder 4">
            <a:extLst>
              <a:ext uri="{FF2B5EF4-FFF2-40B4-BE49-F238E27FC236}">
                <a16:creationId xmlns:a16="http://schemas.microsoft.com/office/drawing/2014/main" id="{7E413D27-746C-4FDD-A951-1E9C5805A60C}"/>
              </a:ext>
            </a:extLst>
          </p:cNvPr>
          <p:cNvSpPr>
            <a:spLocks noGrp="1"/>
          </p:cNvSpPr>
          <p:nvPr>
            <p:ph type="body" sz="quarter" idx="27" hasCustomPrompt="1"/>
          </p:nvPr>
        </p:nvSpPr>
        <p:spPr>
          <a:xfrm>
            <a:off x="899750"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18" name="Text Placeholder 4">
            <a:extLst>
              <a:ext uri="{FF2B5EF4-FFF2-40B4-BE49-F238E27FC236}">
                <a16:creationId xmlns:a16="http://schemas.microsoft.com/office/drawing/2014/main" id="{8D82956A-9FD4-4A1B-B128-4F63D4A252A7}"/>
              </a:ext>
            </a:extLst>
          </p:cNvPr>
          <p:cNvSpPr>
            <a:spLocks noGrp="1"/>
          </p:cNvSpPr>
          <p:nvPr>
            <p:ph type="body" sz="quarter" idx="28" hasCustomPrompt="1"/>
          </p:nvPr>
        </p:nvSpPr>
        <p:spPr>
          <a:xfrm>
            <a:off x="4724831"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23" name="Text Placeholder 4">
            <a:extLst>
              <a:ext uri="{FF2B5EF4-FFF2-40B4-BE49-F238E27FC236}">
                <a16:creationId xmlns:a16="http://schemas.microsoft.com/office/drawing/2014/main" id="{7A8D5BA0-E5D4-429C-8F27-945A74E18781}"/>
              </a:ext>
            </a:extLst>
          </p:cNvPr>
          <p:cNvSpPr>
            <a:spLocks noGrp="1"/>
          </p:cNvSpPr>
          <p:nvPr>
            <p:ph type="body" sz="quarter" idx="29" hasCustomPrompt="1"/>
          </p:nvPr>
        </p:nvSpPr>
        <p:spPr>
          <a:xfrm>
            <a:off x="8546736"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Tree>
    <p:extLst>
      <p:ext uri="{BB962C8B-B14F-4D97-AF65-F5344CB8AC3E}">
        <p14:creationId xmlns:p14="http://schemas.microsoft.com/office/powerpoint/2010/main" val="385178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C3626E38-AD54-4959-8B7C-554FF2F36844}" type="datetime1">
              <a:rPr lang="da-DK" smtClean="0"/>
              <a:t>27-07-2023</a:t>
            </a:fld>
            <a:endParaRPr lang="da-DK" dirty="0"/>
          </a:p>
        </p:txBody>
      </p:sp>
    </p:spTree>
    <p:extLst>
      <p:ext uri="{BB962C8B-B14F-4D97-AF65-F5344CB8AC3E}">
        <p14:creationId xmlns:p14="http://schemas.microsoft.com/office/powerpoint/2010/main" val="2742882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med ikoner + indho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02D704-0DEA-427D-8038-6DB91D716F9A}"/>
              </a:ext>
            </a:extLst>
          </p:cNvPr>
          <p:cNvSpPr/>
          <p:nvPr userDrawn="1"/>
        </p:nvSpPr>
        <p:spPr>
          <a:xfrm>
            <a:off x="6870699" y="0"/>
            <a:ext cx="532130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27-07-2023</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15" name="Content Placeholder 2">
            <a:extLst>
              <a:ext uri="{FF2B5EF4-FFF2-40B4-BE49-F238E27FC236}">
                <a16:creationId xmlns:a16="http://schemas.microsoft.com/office/drawing/2014/main" id="{7A9F6DE0-E9BC-4D26-9B38-3172E223B115}"/>
              </a:ext>
            </a:extLst>
          </p:cNvPr>
          <p:cNvSpPr>
            <a:spLocks noGrp="1"/>
          </p:cNvSpPr>
          <p:nvPr>
            <p:ph idx="1" hasCustomPrompt="1"/>
          </p:nvPr>
        </p:nvSpPr>
        <p:spPr>
          <a:xfrm>
            <a:off x="539999"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16" name="Content Placeholder 3">
            <a:extLst>
              <a:ext uri="{FF2B5EF4-FFF2-40B4-BE49-F238E27FC236}">
                <a16:creationId xmlns:a16="http://schemas.microsoft.com/office/drawing/2014/main" id="{493973CB-A0BC-4D7A-BDD9-548250AD95E5}"/>
              </a:ext>
            </a:extLst>
          </p:cNvPr>
          <p:cNvSpPr>
            <a:spLocks noGrp="1"/>
          </p:cNvSpPr>
          <p:nvPr>
            <p:ph sz="half" idx="2" hasCustomPrompt="1"/>
          </p:nvPr>
        </p:nvSpPr>
        <p:spPr>
          <a:xfrm>
            <a:off x="3405600"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7" name="Content Placeholder 3">
            <a:extLst>
              <a:ext uri="{FF2B5EF4-FFF2-40B4-BE49-F238E27FC236}">
                <a16:creationId xmlns:a16="http://schemas.microsoft.com/office/drawing/2014/main" id="{DD5117A8-393E-422C-853B-657A938AFE94}"/>
              </a:ext>
            </a:extLst>
          </p:cNvPr>
          <p:cNvSpPr>
            <a:spLocks noGrp="1"/>
          </p:cNvSpPr>
          <p:nvPr>
            <p:ph sz="half" idx="13" hasCustomPrompt="1"/>
          </p:nvPr>
        </p:nvSpPr>
        <p:spPr>
          <a:xfrm>
            <a:off x="7473600" y="1807200"/>
            <a:ext cx="4183200" cy="3790325"/>
          </a:xfrm>
        </p:spPr>
        <p:txBody>
          <a:bodyPr tIns="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8" name="Content Placeholder 3">
            <a:extLst>
              <a:ext uri="{FF2B5EF4-FFF2-40B4-BE49-F238E27FC236}">
                <a16:creationId xmlns:a16="http://schemas.microsoft.com/office/drawing/2014/main" id="{7EBD114C-0D09-4E02-89F6-679B1789C5E9}"/>
              </a:ext>
            </a:extLst>
          </p:cNvPr>
          <p:cNvSpPr>
            <a:spLocks noGrp="1"/>
          </p:cNvSpPr>
          <p:nvPr>
            <p:ph sz="half" idx="21" hasCustomPrompt="1"/>
          </p:nvPr>
        </p:nvSpPr>
        <p:spPr>
          <a:xfrm>
            <a:off x="899999"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
        <p:nvSpPr>
          <p:cNvPr id="19" name="Content Placeholder 3">
            <a:extLst>
              <a:ext uri="{FF2B5EF4-FFF2-40B4-BE49-F238E27FC236}">
                <a16:creationId xmlns:a16="http://schemas.microsoft.com/office/drawing/2014/main" id="{DA05CD3B-3658-495D-9B54-B78C8F26A6E8}"/>
              </a:ext>
            </a:extLst>
          </p:cNvPr>
          <p:cNvSpPr>
            <a:spLocks noGrp="1"/>
          </p:cNvSpPr>
          <p:nvPr>
            <p:ph sz="half" idx="22" hasCustomPrompt="1"/>
          </p:nvPr>
        </p:nvSpPr>
        <p:spPr>
          <a:xfrm>
            <a:off x="3765600"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Tree>
    <p:extLst>
      <p:ext uri="{BB962C8B-B14F-4D97-AF65-F5344CB8AC3E}">
        <p14:creationId xmlns:p14="http://schemas.microsoft.com/office/powerpoint/2010/main" val="1388572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 foto">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Picture Placeholder 3">
            <a:extLst>
              <a:ext uri="{FF2B5EF4-FFF2-40B4-BE49-F238E27FC236}">
                <a16:creationId xmlns:a16="http://schemas.microsoft.com/office/drawing/2014/main" id="{9904BD51-41B4-4F69-B67E-4A845804A6B4}"/>
              </a:ext>
            </a:extLst>
          </p:cNvPr>
          <p:cNvSpPr>
            <a:spLocks noGrp="1"/>
          </p:cNvSpPr>
          <p:nvPr>
            <p:ph type="pic" sz="quarter" idx="14" hasCustomPrompt="1"/>
          </p:nvPr>
        </p:nvSpPr>
        <p:spPr>
          <a:xfrm>
            <a:off x="0" y="0"/>
            <a:ext cx="12192000" cy="6858000"/>
          </a:xfrm>
        </p:spPr>
        <p:txBody>
          <a:bodyPr tIns="648000" anchor="ctr" anchorCtr="0"/>
          <a:lstStyle>
            <a:lvl1pPr marL="0" indent="0" algn="ctr">
              <a:buNone/>
              <a:defRPr sz="1600"/>
            </a:lvl1pPr>
          </a:lstStyle>
          <a:p>
            <a:r>
              <a:rPr lang="da-DK" noProof="0" dirty="0"/>
              <a:t>Klik for at indsætte billede</a:t>
            </a:r>
          </a:p>
        </p:txBody>
      </p:sp>
      <p:sp>
        <p:nvSpPr>
          <p:cNvPr id="4" name="Title 3">
            <a:extLst>
              <a:ext uri="{FF2B5EF4-FFF2-40B4-BE49-F238E27FC236}">
                <a16:creationId xmlns:a16="http://schemas.microsoft.com/office/drawing/2014/main" id="{E391EFC5-D5CA-48CB-A738-7EA717A6EE23}"/>
              </a:ext>
            </a:extLst>
          </p:cNvPr>
          <p:cNvSpPr>
            <a:spLocks noGrp="1"/>
          </p:cNvSpPr>
          <p:nvPr>
            <p:ph type="title" hasCustomPrompt="1"/>
          </p:nvPr>
        </p:nvSpPr>
        <p:spPr/>
        <p:txBody>
          <a:bodyPr/>
          <a:lstStyle/>
          <a:p>
            <a:r>
              <a:rPr lang="da-DK" noProof="0" dirty="0"/>
              <a:t>Klik for at tilføje titel</a:t>
            </a:r>
            <a:endParaRPr lang="da-DK" dirty="0"/>
          </a:p>
        </p:txBody>
      </p:sp>
      <p:sp>
        <p:nvSpPr>
          <p:cNvPr id="6" name="TextBox 5">
            <a:extLst>
              <a:ext uri="{FF2B5EF4-FFF2-40B4-BE49-F238E27FC236}">
                <a16:creationId xmlns:a16="http://schemas.microsoft.com/office/drawing/2014/main" id="{EC4993D7-2BBA-43B3-88FA-24034ED6BE25}"/>
              </a:ext>
            </a:extLst>
          </p:cNvPr>
          <p:cNvSpPr txBox="1"/>
          <p:nvPr userDrawn="1"/>
        </p:nvSpPr>
        <p:spPr>
          <a:xfrm>
            <a:off x="-1200" y="-243658"/>
            <a:ext cx="5715000" cy="184666"/>
          </a:xfrm>
          <a:prstGeom prst="rect">
            <a:avLst/>
          </a:prstGeom>
          <a:noFill/>
        </p:spPr>
        <p:txBody>
          <a:bodyPr wrap="square" lIns="0" tIns="0" rIns="0" bIns="0" rtlCol="0" anchor="b" anchorCtr="0">
            <a:spAutoFit/>
          </a:bodyPr>
          <a:lstStyle/>
          <a:p>
            <a:pPr algn="l"/>
            <a:r>
              <a:rPr lang="da-DK" sz="1200" dirty="0"/>
              <a:t>Hvis billedet er mørkt, skal du ændre titlen til hvid farve.</a:t>
            </a:r>
          </a:p>
        </p:txBody>
      </p:sp>
    </p:spTree>
    <p:extLst>
      <p:ext uri="{BB962C8B-B14F-4D97-AF65-F5344CB8AC3E}">
        <p14:creationId xmlns:p14="http://schemas.microsoft.com/office/powerpoint/2010/main" val="286014501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61703A15-78F9-4007-8EF4-FE286026B4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22" b="25000"/>
          <a:stretch/>
        </p:blipFill>
        <p:spPr>
          <a:xfrm>
            <a:off x="0" y="378000"/>
            <a:ext cx="6513633" cy="6480000"/>
          </a:xfrm>
          <a:custGeom>
            <a:avLst/>
            <a:gdLst>
              <a:gd name="connsiteX0" fmla="*/ 0 w 4342421"/>
              <a:gd name="connsiteY0" fmla="*/ 0 h 4319999"/>
              <a:gd name="connsiteX1" fmla="*/ 4342421 w 4342421"/>
              <a:gd name="connsiteY1" fmla="*/ 0 h 4319999"/>
              <a:gd name="connsiteX2" fmla="*/ 4342421 w 4342421"/>
              <a:gd name="connsiteY2" fmla="*/ 4319999 h 4319999"/>
              <a:gd name="connsiteX3" fmla="*/ 0 w 4342421"/>
              <a:gd name="connsiteY3" fmla="*/ 4319999 h 4319999"/>
            </a:gdLst>
            <a:ahLst/>
            <a:cxnLst>
              <a:cxn ang="0">
                <a:pos x="connsiteX0" y="connsiteY0"/>
              </a:cxn>
              <a:cxn ang="0">
                <a:pos x="connsiteX1" y="connsiteY1"/>
              </a:cxn>
              <a:cxn ang="0">
                <a:pos x="connsiteX2" y="connsiteY2"/>
              </a:cxn>
              <a:cxn ang="0">
                <a:pos x="connsiteX3" y="connsiteY3"/>
              </a:cxn>
            </a:cxnLst>
            <a:rect l="l" t="t" r="r" b="b"/>
            <a:pathLst>
              <a:path w="4342421" h="4319999">
                <a:moveTo>
                  <a:pt x="0" y="0"/>
                </a:moveTo>
                <a:lnTo>
                  <a:pt x="4342421" y="0"/>
                </a:lnTo>
                <a:lnTo>
                  <a:pt x="4342421" y="4319999"/>
                </a:lnTo>
                <a:lnTo>
                  <a:pt x="0" y="4319999"/>
                </a:lnTo>
                <a:close/>
              </a:path>
            </a:pathLst>
          </a:custGeom>
        </p:spPr>
      </p:pic>
      <p:pic>
        <p:nvPicPr>
          <p:cNvPr id="16" name="Logo">
            <a:extLst>
              <a:ext uri="{FF2B5EF4-FFF2-40B4-BE49-F238E27FC236}">
                <a16:creationId xmlns:a16="http://schemas.microsoft.com/office/drawing/2014/main" id="{AC4F6BFD-C511-4BE3-88FC-0C5F7C4247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92633377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B">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5C310981-02DF-4517-A07B-FC92A4349D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17" name="Text Placeholder 4">
            <a:extLst>
              <a:ext uri="{FF2B5EF4-FFF2-40B4-BE49-F238E27FC236}">
                <a16:creationId xmlns:a16="http://schemas.microsoft.com/office/drawing/2014/main" id="{3A92A0D1-BA67-4CEF-A167-9FE6C8DA53E4}"/>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8" name="Text Placeholder 4">
            <a:extLst>
              <a:ext uri="{FF2B5EF4-FFF2-40B4-BE49-F238E27FC236}">
                <a16:creationId xmlns:a16="http://schemas.microsoft.com/office/drawing/2014/main" id="{DC754358-608F-47A0-8825-4D8C2EDA99F8}"/>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23399628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7646400" cy="2916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9" y="5092214"/>
            <a:ext cx="6692400" cy="504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539749" y="5867546"/>
            <a:ext cx="6692400" cy="252000"/>
          </a:xfrm>
        </p:spPr>
        <p:txBody>
          <a:bodyPr/>
          <a:lstStyle>
            <a:lvl1pPr marL="0" indent="0">
              <a:buNone/>
              <a:defRPr cap="all" baseline="0"/>
            </a:lvl1pPr>
          </a:lstStyle>
          <a:p>
            <a:r>
              <a:rPr lang="da-DK" dirty="0"/>
              <a:t>Klik for at tilføje telefon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539749" y="6125283"/>
            <a:ext cx="6692400" cy="252000"/>
          </a:xfrm>
        </p:spPr>
        <p:txBody>
          <a:bodyPr/>
          <a:lstStyle>
            <a:lvl1pPr marL="0" indent="0">
              <a:buNone/>
              <a:defRPr cap="all" baseline="0"/>
            </a:lvl1pPr>
          </a:lstStyle>
          <a:p>
            <a:r>
              <a:rPr lang="da-DK" dirty="0"/>
              <a:t>Klik for at tilføje e-mail</a:t>
            </a:r>
          </a:p>
        </p:txBody>
      </p:sp>
    </p:spTree>
    <p:extLst>
      <p:ext uri="{BB962C8B-B14F-4D97-AF65-F5344CB8AC3E}">
        <p14:creationId xmlns:p14="http://schemas.microsoft.com/office/powerpoint/2010/main" val="42980936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27-07-2023</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43632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819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43632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81900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394146027"/>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BC4F2-455C-4CF9-BD85-4C6B16FCB2CE}"/>
              </a:ext>
            </a:extLst>
          </p:cNvPr>
          <p:cNvSpPr/>
          <p:nvPr userDrawn="1"/>
        </p:nvSpPr>
        <p:spPr>
          <a:xfrm>
            <a:off x="9144000" y="540000"/>
            <a:ext cx="2505600" cy="5238000"/>
          </a:xfrm>
          <a:prstGeom prst="rect">
            <a:avLst/>
          </a:prstGeom>
          <a:solidFill>
            <a:srgbClr val="CCD4D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34056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6278149"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340560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6278149"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3" name="Content Placeholder 2">
            <a:extLst>
              <a:ext uri="{FF2B5EF4-FFF2-40B4-BE49-F238E27FC236}">
                <a16:creationId xmlns:a16="http://schemas.microsoft.com/office/drawing/2014/main" id="{1320521D-9369-48E5-9B67-53D5C4CF1FDE}"/>
              </a:ext>
            </a:extLst>
          </p:cNvPr>
          <p:cNvSpPr>
            <a:spLocks noGrp="1"/>
          </p:cNvSpPr>
          <p:nvPr>
            <p:ph idx="26" hasCustomPrompt="1"/>
          </p:nvPr>
        </p:nvSpPr>
        <p:spPr>
          <a:xfrm>
            <a:off x="9147348" y="539749"/>
            <a:ext cx="2504901" cy="5237999"/>
          </a:xfrm>
        </p:spPr>
        <p:txBody>
          <a:bodyPr lIns="180000" tIns="180000" rIns="90000" bIns="90000">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27-07-2023</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4806415"/>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APPORT Afslutning">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tekst</a:t>
            </a:r>
          </a:p>
        </p:txBody>
      </p:sp>
    </p:spTree>
    <p:extLst>
      <p:ext uri="{BB962C8B-B14F-4D97-AF65-F5344CB8AC3E}">
        <p14:creationId xmlns:p14="http://schemas.microsoft.com/office/powerpoint/2010/main" val="131129658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endParaRPr lang="da-DK" dirty="0"/>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A1B6BACF-4387-43CA-9E24-6CCCAEFA3DC9}" type="datetime1">
              <a:rPr lang="da-DK" smtClean="0"/>
              <a:t>27-07-2023</a:t>
            </a:fld>
            <a:endParaRPr lang="da-DK" dirty="0"/>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9" name="Text Placeholder note">
            <a:extLst>
              <a:ext uri="{FF2B5EF4-FFF2-40B4-BE49-F238E27FC236}">
                <a16:creationId xmlns:a16="http://schemas.microsoft.com/office/drawing/2014/main" id="{C853771B-DBB5-4B96-975F-ACE55C88165E}"/>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45088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1411D8C8-4CB6-4E19-ADBD-86DA20099290}" type="datetime1">
              <a:rPr lang="da-DK" smtClean="0"/>
              <a:t>27-07-2023</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note">
            <a:extLst>
              <a:ext uri="{FF2B5EF4-FFF2-40B4-BE49-F238E27FC236}">
                <a16:creationId xmlns:a16="http://schemas.microsoft.com/office/drawing/2014/main" id="{C6E6E5EB-AD73-4D79-8292-C737BA8DD27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84394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mørk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mørkt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EC973B1C-C3CD-43FD-B2A3-04A81CB00A0A}" type="datetime1">
              <a:rPr lang="da-DK" smtClean="0"/>
              <a:t>27-07-2023</a:t>
            </a:fld>
            <a:endParaRPr lang="da-DK" dirty="0"/>
          </a:p>
        </p:txBody>
      </p:sp>
    </p:spTree>
    <p:extLst>
      <p:ext uri="{BB962C8B-B14F-4D97-AF65-F5344CB8AC3E}">
        <p14:creationId xmlns:p14="http://schemas.microsoft.com/office/powerpoint/2010/main" val="3345355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Roboto Light" panose="02000000000000000000" pitchFamily="2"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TYPOGRAFIER</a:t>
            </a:r>
            <a:endParaRPr lang="da-DK" altLang="da-DK" sz="16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Brug</a:t>
            </a:r>
            <a:r>
              <a:rPr lang="da-DK" altLang="da-DK" sz="900" b="1" noProof="1">
                <a:solidFill>
                  <a:schemeClr val="tx1"/>
                </a:solidFill>
                <a:latin typeface="+mn-lt"/>
                <a:cs typeface="Roboto Light" panose="02000000000000000000" pitchFamily="2" charset="0"/>
              </a:rPr>
              <a:t> TAB </a:t>
            </a:r>
            <a:r>
              <a:rPr lang="da-DK" altLang="da-DK" sz="900" b="0" noProof="1">
                <a:solidFill>
                  <a:schemeClr val="tx1"/>
                </a:solidFill>
                <a:latin typeface="+mn-lt"/>
                <a:cs typeface="Roboto Light" panose="02000000000000000000" pitchFamily="2" charset="0"/>
              </a:rPr>
              <a:t>for at gå frem i tekst-niveauer. Klik </a:t>
            </a:r>
            <a:r>
              <a:rPr lang="da-DK" altLang="da-DK" sz="900" b="1" noProof="1">
                <a:solidFill>
                  <a:schemeClr val="tx1"/>
                </a:solidFill>
                <a:latin typeface="+mn-lt"/>
                <a:cs typeface="Roboto Light" panose="02000000000000000000" pitchFamily="2" charset="0"/>
              </a:rPr>
              <a:t>ENTER</a:t>
            </a:r>
            <a:r>
              <a:rPr lang="da-DK" altLang="da-DK" sz="900" b="0" noProof="1">
                <a:solidFill>
                  <a:schemeClr val="tx1"/>
                </a:solidFill>
                <a:latin typeface="+mn-lt"/>
                <a:cs typeface="Roboto Light" panose="02000000000000000000" pitchFamily="2" charset="0"/>
              </a:rPr>
              <a:t>, derefter </a:t>
            </a:r>
            <a:r>
              <a:rPr lang="da-DK" altLang="da-DK" sz="900" b="1" noProof="1">
                <a:solidFill>
                  <a:schemeClr val="tx1"/>
                </a:solidFill>
                <a:latin typeface="+mn-lt"/>
                <a:cs typeface="Roboto Light" panose="02000000000000000000" pitchFamily="2" charset="0"/>
              </a:rPr>
              <a:t>TAB</a:t>
            </a:r>
            <a:r>
              <a:rPr lang="da-DK" altLang="da-DK" sz="900" b="0" noProof="1">
                <a:solidFill>
                  <a:schemeClr val="tx1"/>
                </a:solidFill>
                <a:latin typeface="+mn-lt"/>
                <a:cs typeface="Roboto Light" panose="02000000000000000000" pitchFamily="2" charset="0"/>
              </a:rPr>
              <a:t> for at skifte fra et niveau til det næste</a:t>
            </a:r>
          </a:p>
          <a:p>
            <a:pPr eaLnBrk="1" hangingPunct="1">
              <a:spcAft>
                <a:spcPts val="600"/>
              </a:spcAft>
              <a:defRPr/>
            </a:pPr>
            <a:r>
              <a:rPr lang="da-DK" altLang="da-DK" sz="900" b="0" noProof="1">
                <a:solidFill>
                  <a:schemeClr val="tx1"/>
                </a:solidFill>
                <a:latin typeface="+mn-lt"/>
                <a:cs typeface="Roboto Light" panose="02000000000000000000" pitchFamily="2" charset="0"/>
              </a:rPr>
              <a:t>For at gå tilbage i tekst-niveauer,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brug </a:t>
            </a:r>
            <a:r>
              <a:rPr lang="da-DK" altLang="da-DK" sz="900" b="1" noProof="1">
                <a:solidFill>
                  <a:schemeClr val="tx1"/>
                </a:solidFill>
                <a:latin typeface="+mn-lt"/>
                <a:cs typeface="Roboto Light" panose="02000000000000000000" pitchFamily="2" charset="0"/>
              </a:rPr>
              <a:t>SHIFT+TAB</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Alternativt kan </a:t>
            </a:r>
            <a:r>
              <a:rPr lang="da-DK" altLang="da-DK" sz="900" b="1" noProof="1">
                <a:solidFill>
                  <a:schemeClr val="tx1"/>
                </a:solidFill>
                <a:latin typeface="+mn-lt"/>
                <a:cs typeface="Roboto Light" panose="02000000000000000000" pitchFamily="2" charset="0"/>
              </a:rPr>
              <a:t>Forøg</a:t>
            </a:r>
            <a:r>
              <a:rPr lang="da-DK" altLang="da-DK" sz="900" b="0" noProof="1">
                <a:solidFill>
                  <a:schemeClr val="tx1"/>
                </a:solidFill>
                <a:latin typeface="+mn-lt"/>
                <a:cs typeface="Roboto Light" panose="02000000000000000000" pitchFamily="2" charset="0"/>
              </a:rPr>
              <a:t> og </a:t>
            </a:r>
            <a:r>
              <a:rPr lang="da-DK" altLang="da-DK" sz="900" b="1" noProof="1">
                <a:solidFill>
                  <a:schemeClr val="tx1"/>
                </a:solidFill>
                <a:latin typeface="+mn-lt"/>
                <a:cs typeface="Roboto Light" panose="02000000000000000000" pitchFamily="2" charset="0"/>
              </a:rPr>
              <a:t>Formindsk</a:t>
            </a:r>
            <a:r>
              <a:rPr lang="da-DK" altLang="da-DK" sz="900" b="0" noProof="1">
                <a:solidFill>
                  <a:schemeClr val="tx1"/>
                </a:solidFill>
                <a:latin typeface="+mn-lt"/>
                <a:cs typeface="Roboto Light" panose="02000000000000000000" pitchFamily="2" charset="0"/>
              </a:rPr>
              <a:t> listeniveau bruges</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sz="900" b="1" noProof="1">
                <a:latin typeface="+mn-lt"/>
                <a:cs typeface="Roboto Light" panose="02000000000000000000" pitchFamily="2" charset="0"/>
              </a:rPr>
              <a:t>TIP: Brug</a:t>
            </a:r>
            <a:r>
              <a:rPr lang="da-DK" sz="900" b="1" baseline="0" noProof="1">
                <a:latin typeface="+mn-lt"/>
                <a:cs typeface="Roboto Light" panose="02000000000000000000" pitchFamily="2" charset="0"/>
              </a:rPr>
              <a:t> bullet knappen</a:t>
            </a:r>
            <a:endParaRPr lang="da-DK" sz="900" b="1" noProof="1">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Fjern bullet for almindelig tekst.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Roboto Light" panose="02000000000000000000" pitchFamily="2" charset="0"/>
              </a:rPr>
            </a:br>
            <a:r>
              <a:rPr lang="da-DK" sz="1600" dirty="0">
                <a:latin typeface="+mn-lt"/>
                <a:cs typeface="Roboto Light" panose="02000000000000000000" pitchFamily="2" charset="0"/>
              </a:rPr>
              <a:t>SLIDES &amp; LAYOUTS</a:t>
            </a:r>
            <a:br>
              <a:rPr lang="da-DK" altLang="da-DK" sz="1600" b="1" noProof="1">
                <a:solidFill>
                  <a:schemeClr val="tx1"/>
                </a:solidFill>
                <a:latin typeface="+mn-lt"/>
                <a:cs typeface="Roboto Light" panose="02000000000000000000" pitchFamily="2" charset="0"/>
              </a:rPr>
            </a:br>
            <a:br>
              <a:rPr lang="da-DK" altLang="da-DK" sz="900" b="1"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menupunktet </a:t>
            </a:r>
            <a:r>
              <a:rPr lang="da-DK" altLang="da-DK" sz="900" b="1" noProof="1">
                <a:solidFill>
                  <a:schemeClr val="tx1"/>
                </a:solidFill>
                <a:latin typeface="+mn-lt"/>
                <a:cs typeface="Roboto Light" panose="02000000000000000000" pitchFamily="2" charset="0"/>
              </a:rPr>
              <a:t>Nyt Slide </a:t>
            </a:r>
            <a:r>
              <a:rPr lang="da-DK" altLang="da-DK" sz="900" b="0" noProof="1">
                <a:solidFill>
                  <a:schemeClr val="tx1"/>
                </a:solidFill>
                <a:latin typeface="+mn-lt"/>
                <a:cs typeface="Roboto Light" panose="02000000000000000000" pitchFamily="2" charset="0"/>
              </a:rPr>
              <a:t>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 for at indsætte nyt slide</a:t>
            </a:r>
            <a:br>
              <a:rPr lang="da-DK" altLang="da-DK" sz="900" b="0" noProof="1">
                <a:solidFill>
                  <a:schemeClr val="tx1"/>
                </a:solidFill>
                <a:latin typeface="+mn-lt"/>
                <a:cs typeface="Roboto Light" panose="02000000000000000000" pitchFamily="2" charset="0"/>
              </a:rPr>
            </a:b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Ændre layout</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pilen</a:t>
            </a:r>
            <a:r>
              <a:rPr lang="da-DK" altLang="da-DK" sz="900" b="0" baseline="0" noProof="1">
                <a:solidFill>
                  <a:schemeClr val="tx1"/>
                </a:solidFill>
                <a:latin typeface="+mn-lt"/>
                <a:cs typeface="Roboto Light" panose="02000000000000000000" pitchFamily="2" charset="0"/>
              </a:rPr>
              <a:t> ved siden af </a:t>
            </a:r>
            <a:r>
              <a:rPr lang="da-DK" altLang="da-DK" sz="900" b="1" baseline="0" noProof="1">
                <a:solidFill>
                  <a:schemeClr val="tx1"/>
                </a:solidFill>
                <a:latin typeface="+mn-lt"/>
                <a:cs typeface="Roboto Light" panose="02000000000000000000" pitchFamily="2" charset="0"/>
              </a:rPr>
              <a:t>Layout</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for at få vist en dropdown menu af </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mulige slides layout</a:t>
            </a:r>
            <a:endParaRPr lang="da-DK" altLang="da-DK" sz="900" b="0" noProof="1">
              <a:solidFill>
                <a:schemeClr val="tx1"/>
              </a:solidFill>
              <a:latin typeface="+mn-lt"/>
              <a:cs typeface="Roboto Light" panose="02000000000000000000" pitchFamily="2"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69021" y="169590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fontAlgn="auto">
              <a:spcBef>
                <a:spcPts val="1200"/>
              </a:spcBef>
              <a:spcAft>
                <a:spcPts val="600"/>
              </a:spcAft>
              <a:buFont typeface="+mj-lt"/>
              <a:buNone/>
              <a:defRPr/>
            </a:pPr>
            <a:r>
              <a:rPr lang="da-DK" sz="900" b="1" noProof="1">
                <a:solidFill>
                  <a:schemeClr val="tx1"/>
                </a:solidFill>
                <a:latin typeface="+mn-lt"/>
                <a:cs typeface="Roboto Light" panose="02000000000000000000" pitchFamily="2"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Nulstil</a:t>
            </a:r>
            <a:r>
              <a:rPr lang="da-DK" altLang="da-DK" sz="900" b="0" noProof="1">
                <a:solidFill>
                  <a:schemeClr val="tx1"/>
                </a:solidFill>
                <a:latin typeface="+mn-lt"/>
                <a:cs typeface="Roboto Light" panose="02000000000000000000" pitchFamily="2" charset="0"/>
              </a:rPr>
              <a:t> for at nulstille placering, størrelse og formatering af pladsholdere til layoutets oprindelige design 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BILLEDER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På slides med billedpladsholder,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ikonet og vælg </a:t>
            </a:r>
            <a:r>
              <a:rPr lang="da-DK" altLang="da-DK" sz="900" b="1" noProof="1">
                <a:solidFill>
                  <a:schemeClr val="tx1"/>
                </a:solidFill>
                <a:latin typeface="+mn-lt"/>
                <a:cs typeface="Roboto Light" panose="02000000000000000000" pitchFamily="2" charset="0"/>
              </a:rPr>
              <a:t>Indsæt</a:t>
            </a:r>
          </a:p>
          <a:p>
            <a:pPr eaLnBrk="1" hangingPunct="1">
              <a:spcBef>
                <a:spcPts val="1200"/>
              </a:spcBef>
              <a:spcAft>
                <a:spcPts val="600"/>
              </a:spcAft>
              <a:defRPr/>
            </a:pPr>
            <a:r>
              <a:rPr lang="da-DK" sz="900" b="1" noProof="1">
                <a:solidFill>
                  <a:schemeClr val="tx1"/>
                </a:solidFill>
                <a:latin typeface="+mn-lt"/>
                <a:cs typeface="Roboto Light" panose="02000000000000000000" pitchFamily="2" charset="0"/>
              </a:rPr>
              <a:t>Beskær billede</a:t>
            </a:r>
          </a:p>
          <a:p>
            <a:pPr eaLnBrk="1" hangingPunct="1">
              <a:spcAft>
                <a:spcPts val="600"/>
              </a:spcAft>
              <a:defRPr/>
            </a:pPr>
            <a:r>
              <a:rPr lang="da-DK" altLang="da-DK" sz="900" b="1" noProof="1">
                <a:solidFill>
                  <a:schemeClr val="tx1"/>
                </a:solidFill>
                <a:latin typeface="+mn-lt"/>
                <a:cs typeface="Roboto Light" panose="02000000000000000000" pitchFamily="2" charset="0"/>
              </a:rPr>
              <a:t>1. </a:t>
            </a: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Beskær</a:t>
            </a:r>
            <a:r>
              <a:rPr lang="da-DK" altLang="da-DK" sz="900" b="0" noProof="1">
                <a:solidFill>
                  <a:schemeClr val="tx1"/>
                </a:solidFill>
                <a:latin typeface="+mn-lt"/>
                <a:cs typeface="Roboto Light" panose="02000000000000000000" pitchFamily="2" charset="0"/>
              </a:rPr>
              <a:t> for at ændre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billedets fokus/størrelse</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Ønsker du at skalere billedet, så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hold </a:t>
            </a:r>
            <a:r>
              <a:rPr lang="da-DK" altLang="da-DK" sz="900" b="1" noProof="1">
                <a:solidFill>
                  <a:schemeClr val="tx1"/>
                </a:solidFill>
                <a:latin typeface="+mn-lt"/>
                <a:cs typeface="Roboto Light" panose="02000000000000000000" pitchFamily="2" charset="0"/>
              </a:rPr>
              <a:t>SHIFT</a:t>
            </a:r>
            <a:r>
              <a:rPr lang="da-DK" altLang="da-DK" sz="900" b="0" noProof="1">
                <a:solidFill>
                  <a:schemeClr val="tx1"/>
                </a:solidFill>
                <a:latin typeface="+mn-lt"/>
                <a:cs typeface="Roboto Light" panose="02000000000000000000" pitchFamily="2" charset="0"/>
              </a:rPr>
              <a:t>-knappen nede, mens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du trækker i billedets hjørner</a:t>
            </a:r>
          </a:p>
          <a:p>
            <a:pPr eaLnBrk="1" hangingPunct="1">
              <a:spcAft>
                <a:spcPts val="600"/>
              </a:spcAft>
              <a:defRPr/>
            </a:pP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TIP: </a:t>
            </a:r>
            <a:r>
              <a:rPr lang="da-DK" altLang="da-DK" sz="900" b="0" noProof="1">
                <a:solidFill>
                  <a:schemeClr val="tx1"/>
                </a:solidFill>
                <a:latin typeface="+mn-lt"/>
                <a:cs typeface="Roboto Light" panose="02000000000000000000" pitchFamily="2" charset="0"/>
              </a:rPr>
              <a:t>Hvis du sletter billedet og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indsætter et nyt, kan billedet lægge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sig foran tekst og grafik. Hvis dette sker, højreklik på billedet og vælg </a:t>
            </a:r>
            <a:r>
              <a:rPr lang="da-DK" altLang="da-DK" sz="900" b="1" noProof="1">
                <a:solidFill>
                  <a:schemeClr val="tx1"/>
                </a:solidFill>
                <a:latin typeface="+mn-lt"/>
                <a:cs typeface="Roboto Light" panose="02000000000000000000" pitchFamily="2" charset="0"/>
              </a:rPr>
              <a:t>Placer bagest</a:t>
            </a:r>
          </a:p>
          <a:p>
            <a:pPr eaLnBrk="1" hangingPunct="1">
              <a:spcAft>
                <a:spcPts val="600"/>
              </a:spcAft>
              <a:defRPr/>
            </a:pPr>
            <a:endParaRPr lang="da-DK" altLang="da-DK" sz="900" b="1" noProof="1">
              <a:solidFill>
                <a:schemeClr val="tx1"/>
              </a:solidFill>
              <a:latin typeface="+mn-lt"/>
              <a:cs typeface="Roboto Light" panose="02000000000000000000" pitchFamily="2"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97594" y="1614980"/>
            <a:ext cx="2448911"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SIDEHOVED &amp; -FOD</a:t>
            </a:r>
            <a:endParaRPr lang="da-DK" altLang="da-DK" sz="1600" b="0"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Gør dette som</a:t>
            </a:r>
            <a:r>
              <a:rPr lang="da-DK" altLang="da-DK" sz="900" b="0" baseline="0" noProof="1">
                <a:solidFill>
                  <a:schemeClr val="tx1"/>
                </a:solidFill>
                <a:latin typeface="+mn-lt"/>
                <a:cs typeface="Roboto Light" panose="02000000000000000000" pitchFamily="2" charset="0"/>
              </a:rPr>
              <a:t> det sidste i din præsentation, så ændringerne slår igennem på alle slides</a:t>
            </a:r>
            <a:endParaRPr lang="da-DK" sz="9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Sidehoved og Sidefod</a:t>
            </a:r>
            <a:r>
              <a:rPr lang="da-DK" altLang="da-DK" sz="900" b="0" noProof="1">
                <a:solidFill>
                  <a:schemeClr val="tx1"/>
                </a:solidFill>
                <a:latin typeface="+mn-lt"/>
                <a:cs typeface="Roboto Light" panose="02000000000000000000" pitchFamily="2" charset="0"/>
              </a:rPr>
              <a:t> i fanen </a:t>
            </a:r>
            <a:r>
              <a:rPr lang="da-DK" altLang="da-DK" sz="900" b="1" noProof="1">
                <a:solidFill>
                  <a:schemeClr val="tx1"/>
                </a:solidFill>
                <a:latin typeface="+mn-lt"/>
                <a:cs typeface="Roboto Light" panose="02000000000000000000" pitchFamily="2" charset="0"/>
              </a:rPr>
              <a:t>Indsæt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(indtast evt. tekst i sidefod)</a:t>
            </a:r>
          </a:p>
          <a:p>
            <a:pPr eaLnBrk="1" hangingPunct="1">
              <a:spcAft>
                <a:spcPts val="600"/>
              </a:spcAf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Anvend på alle </a:t>
            </a:r>
            <a:r>
              <a:rPr lang="da-DK" altLang="da-DK" sz="900" b="0" noProof="1">
                <a:solidFill>
                  <a:schemeClr val="tx1"/>
                </a:solidFill>
                <a:latin typeface="+mn-lt"/>
                <a:cs typeface="Roboto Light" panose="02000000000000000000" pitchFamily="2" charset="0"/>
              </a:rPr>
              <a:t>eller </a:t>
            </a:r>
            <a:r>
              <a:rPr lang="da-DK" altLang="da-DK" sz="900" b="1" noProof="1">
                <a:solidFill>
                  <a:schemeClr val="tx1"/>
                </a:solidFill>
                <a:latin typeface="+mn-lt"/>
                <a:cs typeface="Roboto Light" panose="02000000000000000000" pitchFamily="2" charset="0"/>
              </a:rPr>
              <a:t>Anvend</a:t>
            </a:r>
            <a:r>
              <a:rPr lang="da-DK" altLang="da-DK" sz="900" b="0" noProof="1">
                <a:solidFill>
                  <a:schemeClr val="tx1"/>
                </a:solidFill>
                <a:latin typeface="+mn-lt"/>
                <a:cs typeface="Roboto Light" panose="02000000000000000000" pitchFamily="2" charset="0"/>
              </a:rPr>
              <a:t> hvis det kun skal være på et enkelt slide</a:t>
            </a:r>
          </a:p>
          <a:p>
            <a:pPr eaLnBrk="1" hangingPunct="1">
              <a:spcAft>
                <a:spcPts val="600"/>
              </a:spcAft>
              <a:defRPr/>
            </a:pPr>
            <a:endParaRPr lang="da-DK" sz="900" b="0" noProof="1">
              <a:solidFill>
                <a:schemeClr val="tx1"/>
              </a:solidFill>
              <a:latin typeface="+mn-lt"/>
              <a:cs typeface="Roboto Light" panose="02000000000000000000" pitchFamily="2" charset="0"/>
            </a:endParaRPr>
          </a:p>
          <a:p>
            <a:pPr eaLnBrk="1" hangingPunct="1">
              <a:spcAft>
                <a:spcPts val="600"/>
              </a:spcAft>
              <a:defRPr/>
            </a:pPr>
            <a:r>
              <a:rPr lang="da-DK" sz="1600" dirty="0">
                <a:latin typeface="+mn-lt"/>
                <a:cs typeface="Roboto Light" panose="02000000000000000000" pitchFamily="2" charset="0"/>
              </a:rPr>
              <a:t>HJÆLPELINJER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fanen </a:t>
            </a:r>
            <a:r>
              <a:rPr lang="da-DK" altLang="da-DK" sz="900" b="1" noProof="1">
                <a:solidFill>
                  <a:schemeClr val="tx1"/>
                </a:solidFill>
                <a:latin typeface="+mn-lt"/>
                <a:cs typeface="Roboto Light" panose="02000000000000000000" pitchFamily="2" charset="0"/>
              </a:rPr>
              <a:t>Vis </a:t>
            </a:r>
            <a:r>
              <a:rPr lang="da-DK" altLang="da-DK" sz="900" b="0" noProof="1">
                <a:solidFill>
                  <a:schemeClr val="tx1"/>
                </a:solidFill>
                <a:latin typeface="+mn-lt"/>
                <a:cs typeface="Roboto Light" panose="02000000000000000000" pitchFamily="2" charset="0"/>
              </a:rPr>
              <a:t>og sæt hak ved </a:t>
            </a:r>
            <a:r>
              <a:rPr lang="da-DK" altLang="da-DK" sz="900" b="1" noProof="1">
                <a:solidFill>
                  <a:schemeClr val="tx1"/>
                </a:solidFill>
                <a:latin typeface="+mn-lt"/>
                <a:cs typeface="Roboto Light" panose="02000000000000000000" pitchFamily="2" charset="0"/>
              </a:rPr>
              <a:t>Hjælpelinjer</a:t>
            </a:r>
          </a:p>
          <a:p>
            <a:pPr eaLnBrk="1" hangingPunct="1">
              <a:spcAft>
                <a:spcPts val="600"/>
              </a:spcAft>
              <a:defRPr/>
            </a:pPr>
            <a:r>
              <a:rPr lang="da-DK" altLang="da-DK" sz="900" b="1" noProof="1">
                <a:solidFill>
                  <a:schemeClr val="tx1"/>
                </a:solidFill>
                <a:latin typeface="+mn-lt"/>
                <a:cs typeface="Roboto Light" panose="02000000000000000000" pitchFamily="2" charset="0"/>
              </a:rPr>
              <a:t>TIP: Alt + F9 </a:t>
            </a:r>
            <a:r>
              <a:rPr lang="da-DK" altLang="da-DK" sz="900" b="0" noProof="1">
                <a:solidFill>
                  <a:schemeClr val="tx1"/>
                </a:solidFill>
                <a:latin typeface="+mn-lt"/>
                <a:cs typeface="Roboto Light" panose="02000000000000000000" pitchFamily="2" charset="0"/>
              </a:rPr>
              <a:t>for hurtig visning af hjælpelinjer</a:t>
            </a: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Mac: </a:t>
            </a:r>
            <a:r>
              <a:rPr lang="da-DK" sz="900" b="0" i="0" dirty="0">
                <a:solidFill>
                  <a:srgbClr val="333333"/>
                </a:solidFill>
                <a:effectLst/>
                <a:latin typeface="Roboto Light"/>
              </a:rPr>
              <a:t>⌘ </a:t>
            </a:r>
            <a:r>
              <a:rPr lang="da-DK" altLang="da-DK" sz="900" b="0" noProof="1">
                <a:solidFill>
                  <a:schemeClr val="tx1"/>
                </a:solidFill>
                <a:latin typeface="+mn-lt"/>
                <a:cs typeface="Roboto Light" panose="02000000000000000000" pitchFamily="2" charset="0"/>
              </a:rPr>
              <a:t>+ option + ctrl + G</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1600" b="0" noProof="1">
                <a:solidFill>
                  <a:schemeClr val="tx1"/>
                </a:solidFill>
                <a:latin typeface="+mn-lt"/>
                <a:cs typeface="Roboto Light" panose="02000000000000000000" pitchFamily="2" charset="0"/>
              </a:rPr>
              <a:t>COPY/PASTE INDHOLD</a:t>
            </a:r>
          </a:p>
          <a:p>
            <a:pPr eaLnBrk="1" hangingPunct="1">
              <a:spcAft>
                <a:spcPts val="600"/>
              </a:spcAft>
              <a:defRPr/>
            </a:pPr>
            <a:r>
              <a:rPr lang="da-DK" altLang="da-DK" sz="900" b="0" noProof="1">
                <a:solidFill>
                  <a:schemeClr val="tx1"/>
                </a:solidFill>
                <a:latin typeface="+mn-lt"/>
                <a:cs typeface="Roboto Light" panose="02000000000000000000" pitchFamily="2"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Roboto Light" panose="02000000000000000000" pitchFamily="2" charset="0"/>
              </a:rPr>
              <a:t>1. Best practice: </a:t>
            </a:r>
            <a:r>
              <a:rPr lang="da-DK" altLang="da-DK" sz="900" b="0" noProof="1">
                <a:solidFill>
                  <a:schemeClr val="tx1"/>
                </a:solidFill>
                <a:latin typeface="+mn-lt"/>
                <a:cs typeface="Roboto Light" panose="02000000000000000000" pitchFamily="2"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888206" y="350694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606603" y="2944119"/>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893653"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679017" y="205594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682747" y="362226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888747" y="27488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894627"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838717" y="214429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BB6910D7-2DB9-49FC-8053-6226446616F0}" type="datetime1">
              <a:rPr lang="da-DK" smtClean="0"/>
              <a:t>27-07-2023</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0694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696831F4-C13B-472E-8677-A0EFEC6A6C15}" type="datetime1">
              <a:rPr lang="da-DK" smtClean="0"/>
              <a:t>27-07-2023</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lys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lyst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EC973B1C-C3CD-43FD-B2A3-04A81CB00A0A}" type="datetime1">
              <a:rPr lang="da-DK" smtClean="0"/>
              <a:pPr/>
              <a:t>27-07-2023</a:t>
            </a:fld>
            <a:endParaRPr lang="da-DK" dirty="0"/>
          </a:p>
        </p:txBody>
      </p:sp>
    </p:spTree>
    <p:extLst>
      <p:ext uri="{BB962C8B-B14F-4D97-AF65-F5344CB8AC3E}">
        <p14:creationId xmlns:p14="http://schemas.microsoft.com/office/powerpoint/2010/main" val="25153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27-07-2023</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539749" y="1806574"/>
            <a:ext cx="6688800" cy="3790951"/>
          </a:xfrm>
        </p:spPr>
        <p:txBody>
          <a:bodyPr>
            <a:noAutofit/>
          </a:bodyPr>
          <a:lstStyle>
            <a:lvl1pPr marL="0" indent="0">
              <a:spcAft>
                <a:spcPts val="600"/>
              </a:spcAft>
              <a:buFont typeface="Roboto Light" panose="02000000000000000000" pitchFamily="2" charset="0"/>
              <a:buChar char="​"/>
              <a:defRPr sz="2400" b="0">
                <a:solidFill>
                  <a:schemeClr val="bg1"/>
                </a:solidFill>
              </a:defRPr>
            </a:lvl1pPr>
            <a:lvl2pPr marL="0" indent="0">
              <a:spcBef>
                <a:spcPts val="0"/>
              </a:spcBef>
              <a:spcAft>
                <a:spcPts val="600"/>
              </a:spcAft>
              <a:buFont typeface="Roboto Light" panose="02000000000000000000" pitchFamily="2" charset="0"/>
              <a:buChar char="​"/>
              <a:defRPr sz="2400" b="0">
                <a:solidFill>
                  <a:schemeClr val="tx2"/>
                </a:solidFill>
              </a:defRPr>
            </a:lvl2pPr>
            <a:lvl3pPr marL="0" indent="0">
              <a:spcBef>
                <a:spcPts val="0"/>
              </a:spcBef>
              <a:spcAft>
                <a:spcPts val="600"/>
              </a:spcAft>
              <a:buFont typeface="Roboto Light" panose="02000000000000000000" pitchFamily="2" charset="0"/>
              <a:buChar char="​"/>
              <a:defRPr sz="2400" b="0">
                <a:solidFill>
                  <a:schemeClr val="bg1"/>
                </a:solidFill>
              </a:defRPr>
            </a:lvl3pPr>
            <a:lvl4pPr marL="0" indent="0">
              <a:spcBef>
                <a:spcPts val="0"/>
              </a:spcBef>
              <a:spcAft>
                <a:spcPts val="600"/>
              </a:spcAft>
              <a:buFont typeface="Roboto Light" panose="02000000000000000000" pitchFamily="2" charset="0"/>
              <a:buChar char="​"/>
              <a:defRPr sz="2400" b="0">
                <a:solidFill>
                  <a:schemeClr val="tx2"/>
                </a:solidFill>
              </a:defRPr>
            </a:lvl4pPr>
            <a:lvl5pPr marL="0" indent="0">
              <a:spcBef>
                <a:spcPts val="0"/>
              </a:spcBef>
              <a:spcAft>
                <a:spcPts val="600"/>
              </a:spcAft>
              <a:buFont typeface="Roboto Light" panose="02000000000000000000" pitchFamily="2" charset="0"/>
              <a:buChar char="​"/>
              <a:defRPr sz="2400" b="0">
                <a:solidFill>
                  <a:schemeClr val="bg1"/>
                </a:solidFill>
              </a:defRPr>
            </a:lvl5pPr>
            <a:lvl6pPr marL="0" indent="0">
              <a:spcBef>
                <a:spcPts val="0"/>
              </a:spcBef>
              <a:spcAft>
                <a:spcPts val="600"/>
              </a:spcAft>
              <a:buFont typeface="Roboto Light" panose="02000000000000000000" pitchFamily="2" charset="0"/>
              <a:buChar char="​"/>
              <a:defRPr sz="2400" b="0">
                <a:solidFill>
                  <a:schemeClr val="tx2"/>
                </a:solidFill>
              </a:defRPr>
            </a:lvl6pPr>
            <a:lvl7pPr marL="0" indent="0">
              <a:spcBef>
                <a:spcPts val="0"/>
              </a:spcBef>
              <a:spcAft>
                <a:spcPts val="600"/>
              </a:spcAft>
              <a:buFont typeface="Roboto Light" panose="02000000000000000000" pitchFamily="2" charset="0"/>
              <a:buChar char="​"/>
              <a:defRPr sz="2400" b="0">
                <a:solidFill>
                  <a:schemeClr val="bg1"/>
                </a:solidFill>
              </a:defRPr>
            </a:lvl7pPr>
            <a:lvl8pPr marL="0" indent="0">
              <a:spcBef>
                <a:spcPts val="0"/>
              </a:spcBef>
              <a:spcAft>
                <a:spcPts val="600"/>
              </a:spcAft>
              <a:buFont typeface="Roboto Light" panose="02000000000000000000" pitchFamily="2" charset="0"/>
              <a:buChar char="​"/>
              <a:defRPr sz="2400" b="0">
                <a:solidFill>
                  <a:schemeClr val="tx2"/>
                </a:solidFill>
              </a:defRPr>
            </a:lvl8pPr>
            <a:lvl9pPr marL="0" indent="0">
              <a:spcBef>
                <a:spcPts val="0"/>
              </a:spcBef>
              <a:spcAft>
                <a:spcPts val="60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219831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tidspunkt">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27-07-2023</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1497600" y="1778758"/>
            <a:ext cx="66888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
        <p:nvSpPr>
          <p:cNvPr id="15" name="Text Placeholder 2">
            <a:extLst>
              <a:ext uri="{FF2B5EF4-FFF2-40B4-BE49-F238E27FC236}">
                <a16:creationId xmlns:a16="http://schemas.microsoft.com/office/drawing/2014/main" id="{F0CC51DF-B5E1-424F-9784-E0C48EA4D9EE}"/>
              </a:ext>
            </a:extLst>
          </p:cNvPr>
          <p:cNvSpPr>
            <a:spLocks noGrp="1"/>
          </p:cNvSpPr>
          <p:nvPr>
            <p:ph type="body" sz="quarter" idx="18" hasCustomPrompt="1"/>
          </p:nvPr>
        </p:nvSpPr>
        <p:spPr bwMode="white">
          <a:xfrm>
            <a:off x="540000" y="1778758"/>
            <a:ext cx="9576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09.00</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310246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BC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5516244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27-07-2023</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AE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673627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3789D5BB-271B-4F04-81C4-88122FF7B282}"/>
              </a:ext>
            </a:extLst>
          </p:cNvPr>
          <p:cNvGrpSpPr/>
          <p:nvPr userDrawn="1"/>
        </p:nvGrpSpPr>
        <p:grpSpPr>
          <a:xfrm>
            <a:off x="539999" y="540000"/>
            <a:ext cx="11113201" cy="5778000"/>
            <a:chOff x="539999" y="540000"/>
            <a:chExt cx="11113201" cy="5778000"/>
          </a:xfrm>
        </p:grpSpPr>
        <p:sp>
          <p:nvSpPr>
            <p:cNvPr id="9" name="Rectangle 8">
              <a:extLst>
                <a:ext uri="{FF2B5EF4-FFF2-40B4-BE49-F238E27FC236}">
                  <a16:creationId xmlns:a16="http://schemas.microsoft.com/office/drawing/2014/main" id="{026A477E-0CE4-4203-86E3-8E7B9FE4389F}"/>
                </a:ext>
              </a:extLst>
            </p:cNvPr>
            <p:cNvSpPr/>
            <p:nvPr userDrawn="1"/>
          </p:nvSpPr>
          <p:spPr>
            <a:xfrm>
              <a:off x="113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Rectangle 9">
              <a:extLst>
                <a:ext uri="{FF2B5EF4-FFF2-40B4-BE49-F238E27FC236}">
                  <a16:creationId xmlns:a16="http://schemas.microsoft.com/office/drawing/2014/main" id="{752BBBE7-80E7-4865-AC13-4C8B6AC6C7C6}"/>
                </a:ext>
              </a:extLst>
            </p:cNvPr>
            <p:cNvSpPr/>
            <p:nvPr userDrawn="1"/>
          </p:nvSpPr>
          <p:spPr>
            <a:xfrm>
              <a:off x="540000" y="540000"/>
              <a:ext cx="111132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Rectangle 10">
              <a:extLst>
                <a:ext uri="{FF2B5EF4-FFF2-40B4-BE49-F238E27FC236}">
                  <a16:creationId xmlns:a16="http://schemas.microsoft.com/office/drawing/2014/main" id="{DCE58A8F-4FE0-4AE9-B925-635AFBE4CEC7}"/>
                </a:ext>
              </a:extLst>
            </p:cNvPr>
            <p:cNvSpPr/>
            <p:nvPr userDrawn="1"/>
          </p:nvSpPr>
          <p:spPr>
            <a:xfrm>
              <a:off x="540000" y="1800000"/>
              <a:ext cx="11113200" cy="4518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Rectangle 11">
              <a:extLst>
                <a:ext uri="{FF2B5EF4-FFF2-40B4-BE49-F238E27FC236}">
                  <a16:creationId xmlns:a16="http://schemas.microsoft.com/office/drawing/2014/main" id="{6C11558C-29CC-4CDE-AE8C-2D3C410B12CE}"/>
                </a:ext>
              </a:extLst>
            </p:cNvPr>
            <p:cNvSpPr/>
            <p:nvPr userDrawn="1"/>
          </p:nvSpPr>
          <p:spPr>
            <a:xfrm>
              <a:off x="209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Rectangle 12">
              <a:extLst>
                <a:ext uri="{FF2B5EF4-FFF2-40B4-BE49-F238E27FC236}">
                  <a16:creationId xmlns:a16="http://schemas.microsoft.com/office/drawing/2014/main" id="{07DE3077-9DC0-4FF2-958C-3E9D94B8FE2A}"/>
                </a:ext>
              </a:extLst>
            </p:cNvPr>
            <p:cNvSpPr/>
            <p:nvPr userDrawn="1"/>
          </p:nvSpPr>
          <p:spPr>
            <a:xfrm>
              <a:off x="304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4" name="Rectangle 13">
              <a:extLst>
                <a:ext uri="{FF2B5EF4-FFF2-40B4-BE49-F238E27FC236}">
                  <a16:creationId xmlns:a16="http://schemas.microsoft.com/office/drawing/2014/main" id="{6333D1CF-9B35-4675-B2B6-CCDABAFA052C}"/>
                </a:ext>
              </a:extLst>
            </p:cNvPr>
            <p:cNvSpPr/>
            <p:nvPr userDrawn="1"/>
          </p:nvSpPr>
          <p:spPr>
            <a:xfrm>
              <a:off x="400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5" name="Rectangle 14">
              <a:extLst>
                <a:ext uri="{FF2B5EF4-FFF2-40B4-BE49-F238E27FC236}">
                  <a16:creationId xmlns:a16="http://schemas.microsoft.com/office/drawing/2014/main" id="{0ABA27A0-B44D-434F-96E0-DA12841C0388}"/>
                </a:ext>
              </a:extLst>
            </p:cNvPr>
            <p:cNvSpPr/>
            <p:nvPr userDrawn="1"/>
          </p:nvSpPr>
          <p:spPr>
            <a:xfrm>
              <a:off x="495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6" name="Rectangle 15">
              <a:extLst>
                <a:ext uri="{FF2B5EF4-FFF2-40B4-BE49-F238E27FC236}">
                  <a16:creationId xmlns:a16="http://schemas.microsoft.com/office/drawing/2014/main" id="{018C0CBC-940A-43DD-A501-B10758751F60}"/>
                </a:ext>
              </a:extLst>
            </p:cNvPr>
            <p:cNvSpPr/>
            <p:nvPr userDrawn="1"/>
          </p:nvSpPr>
          <p:spPr>
            <a:xfrm>
              <a:off x="591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Rectangle 16">
              <a:extLst>
                <a:ext uri="{FF2B5EF4-FFF2-40B4-BE49-F238E27FC236}">
                  <a16:creationId xmlns:a16="http://schemas.microsoft.com/office/drawing/2014/main" id="{5C1CC91B-F4AB-46C9-8FAF-3BE445C7FDD9}"/>
                </a:ext>
              </a:extLst>
            </p:cNvPr>
            <p:cNvSpPr/>
            <p:nvPr userDrawn="1"/>
          </p:nvSpPr>
          <p:spPr>
            <a:xfrm>
              <a:off x="687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Rectangle 17">
              <a:extLst>
                <a:ext uri="{FF2B5EF4-FFF2-40B4-BE49-F238E27FC236}">
                  <a16:creationId xmlns:a16="http://schemas.microsoft.com/office/drawing/2014/main" id="{A4C6F4AB-4FA9-4508-B3DD-D9AC2B49CF31}"/>
                </a:ext>
              </a:extLst>
            </p:cNvPr>
            <p:cNvSpPr/>
            <p:nvPr userDrawn="1"/>
          </p:nvSpPr>
          <p:spPr>
            <a:xfrm>
              <a:off x="782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Rectangle 18">
              <a:extLst>
                <a:ext uri="{FF2B5EF4-FFF2-40B4-BE49-F238E27FC236}">
                  <a16:creationId xmlns:a16="http://schemas.microsoft.com/office/drawing/2014/main" id="{B48AF96A-27CB-413A-962A-EE2730E49B32}"/>
                </a:ext>
              </a:extLst>
            </p:cNvPr>
            <p:cNvSpPr/>
            <p:nvPr userDrawn="1"/>
          </p:nvSpPr>
          <p:spPr>
            <a:xfrm>
              <a:off x="878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0" name="Rectangle 19">
              <a:extLst>
                <a:ext uri="{FF2B5EF4-FFF2-40B4-BE49-F238E27FC236}">
                  <a16:creationId xmlns:a16="http://schemas.microsoft.com/office/drawing/2014/main" id="{A4949150-BB4E-4D50-8699-0ABE599B1971}"/>
                </a:ext>
              </a:extLst>
            </p:cNvPr>
            <p:cNvSpPr/>
            <p:nvPr userDrawn="1"/>
          </p:nvSpPr>
          <p:spPr>
            <a:xfrm>
              <a:off x="973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1" name="Rectangle 20">
              <a:extLst>
                <a:ext uri="{FF2B5EF4-FFF2-40B4-BE49-F238E27FC236}">
                  <a16:creationId xmlns:a16="http://schemas.microsoft.com/office/drawing/2014/main" id="{38B3B244-DB59-4FE4-AFC9-61D5BD690B57}"/>
                </a:ext>
              </a:extLst>
            </p:cNvPr>
            <p:cNvSpPr/>
            <p:nvPr userDrawn="1"/>
          </p:nvSpPr>
          <p:spPr>
            <a:xfrm>
              <a:off x="1069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Rectangle 21">
              <a:extLst>
                <a:ext uri="{FF2B5EF4-FFF2-40B4-BE49-F238E27FC236}">
                  <a16:creationId xmlns:a16="http://schemas.microsoft.com/office/drawing/2014/main" id="{79B0E073-2BF0-485A-8F33-8D24C4FC64C3}"/>
                </a:ext>
              </a:extLst>
            </p:cNvPr>
            <p:cNvSpPr/>
            <p:nvPr userDrawn="1"/>
          </p:nvSpPr>
          <p:spPr>
            <a:xfrm>
              <a:off x="539999" y="5958000"/>
              <a:ext cx="11113200" cy="36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3" name="Rectangle 22">
              <a:extLst>
                <a:ext uri="{FF2B5EF4-FFF2-40B4-BE49-F238E27FC236}">
                  <a16:creationId xmlns:a16="http://schemas.microsoft.com/office/drawing/2014/main" id="{5EA5836C-BE95-4EB0-9F32-53F8835B3BFF}"/>
                </a:ext>
              </a:extLst>
            </p:cNvPr>
            <p:cNvSpPr/>
            <p:nvPr userDrawn="1"/>
          </p:nvSpPr>
          <p:spPr>
            <a:xfrm>
              <a:off x="539999" y="5598000"/>
              <a:ext cx="11113200" cy="72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sp>
          <p:nvSpPr>
            <p:cNvPr id="24" name="Rectangle 23">
              <a:extLst>
                <a:ext uri="{FF2B5EF4-FFF2-40B4-BE49-F238E27FC236}">
                  <a16:creationId xmlns:a16="http://schemas.microsoft.com/office/drawing/2014/main" id="{3FA31DC3-AD21-445A-B0E9-130AE7AB975D}"/>
                </a:ext>
              </a:extLst>
            </p:cNvPr>
            <p:cNvSpPr/>
            <p:nvPr userDrawn="1"/>
          </p:nvSpPr>
          <p:spPr>
            <a:xfrm>
              <a:off x="539999" y="5598000"/>
              <a:ext cx="11113200" cy="18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grpSp>
      <p:sp>
        <p:nvSpPr>
          <p:cNvPr id="3" name="Text Placeholder 2"/>
          <p:cNvSpPr>
            <a:spLocks noGrp="1"/>
          </p:cNvSpPr>
          <p:nvPr>
            <p:ph type="body" idx="1"/>
          </p:nvPr>
        </p:nvSpPr>
        <p:spPr>
          <a:xfrm>
            <a:off x="539999" y="1800000"/>
            <a:ext cx="11113200" cy="3797525"/>
          </a:xfrm>
          <a:prstGeom prst="rect">
            <a:avLst/>
          </a:prstGeom>
        </p:spPr>
        <p:txBody>
          <a:bodyPr vert="horz" lIns="0" tIns="0" rIns="0" bIns="0" rtlCol="0">
            <a:normAutofit/>
          </a:bodyPr>
          <a:lstStyle/>
          <a:p>
            <a:pPr lvl="0"/>
            <a:r>
              <a:rPr lang="da-DK" noProof="0" dirty="0"/>
              <a:t>Niveau 1                                                                                                                                                                                                              Enter &amp; TAB for næste tekst niveau                                                                                                                                                  SHIFT+TAB for at gå tilbage i niveauer</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6" name="Slide Number Placeholder 5"/>
          <p:cNvSpPr>
            <a:spLocks noGrp="1"/>
          </p:cNvSpPr>
          <p:nvPr>
            <p:ph type="sldNum" sz="quarter" idx="4"/>
          </p:nvPr>
        </p:nvSpPr>
        <p:spPr>
          <a:xfrm>
            <a:off x="11055600" y="6048000"/>
            <a:ext cx="594000" cy="270000"/>
          </a:xfrm>
          <a:prstGeom prst="rect">
            <a:avLst/>
          </a:prstGeom>
        </p:spPr>
        <p:txBody>
          <a:bodyPr vert="horz" lIns="0" tIns="0" rIns="0" bIns="0" rtlCol="0" anchor="ctr" anchorCtr="0"/>
          <a:lstStyle>
            <a:lvl1pPr algn="r">
              <a:defRPr sz="800">
                <a:solidFill>
                  <a:schemeClr val="accent4"/>
                </a:solidFill>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540000"/>
            <a:ext cx="8244000" cy="1258638"/>
          </a:xfrm>
          <a:prstGeom prst="rect">
            <a:avLst/>
          </a:prstGeom>
        </p:spPr>
        <p:txBody>
          <a:bodyPr vert="horz" lIns="0" tIns="0" rIns="0" bIns="0" rtlCol="0" anchor="t" anchorCtr="0">
            <a:noAutofit/>
          </a:bodyPr>
          <a:lstStyle/>
          <a:p>
            <a:r>
              <a:rPr lang="da-DK" dirty="0"/>
              <a:t>Klik for at indsætte titel</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1134774" y="6048000"/>
            <a:ext cx="956825" cy="270000"/>
          </a:xfrm>
          <a:prstGeom prst="rect">
            <a:avLst/>
          </a:prstGeom>
        </p:spPr>
        <p:txBody>
          <a:bodyPr vert="horz" lIns="0" tIns="0" rIns="0" bIns="0" rtlCol="0" anchor="ctr" anchorCtr="0"/>
          <a:lstStyle>
            <a:lvl1pPr algn="l">
              <a:defRPr sz="800">
                <a:solidFill>
                  <a:schemeClr val="accent4"/>
                </a:solidFill>
              </a:defRPr>
            </a:lvl1pPr>
          </a:lstStyle>
          <a:p>
            <a:fld id="{20DD3A61-245B-4AB2-9297-A5FE2AB2F6D3}" type="datetime1">
              <a:rPr lang="da-DK" smtClean="0"/>
              <a:pPr/>
              <a:t>27-07-2023</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2091600" y="6048000"/>
            <a:ext cx="7646400" cy="270000"/>
          </a:xfrm>
          <a:prstGeom prst="rect">
            <a:avLst/>
          </a:prstGeom>
        </p:spPr>
        <p:txBody>
          <a:bodyPr vert="horz" lIns="0" tIns="0" rIns="0" bIns="0" rtlCol="0" anchor="ctr" anchorCtr="0"/>
          <a:lstStyle>
            <a:lvl1pPr algn="l">
              <a:defRPr sz="800" cap="all" baseline="0">
                <a:solidFill>
                  <a:schemeClr val="accent4"/>
                </a:solidFill>
              </a:defRPr>
            </a:lvl1pPr>
          </a:lstStyle>
          <a:p>
            <a:endParaRPr lang="da-DK" dirty="0"/>
          </a:p>
        </p:txBody>
      </p:sp>
      <p:pic>
        <p:nvPicPr>
          <p:cNvPr id="25" name="Picture 24">
            <a:extLst>
              <a:ext uri="{FF2B5EF4-FFF2-40B4-BE49-F238E27FC236}">
                <a16:creationId xmlns:a16="http://schemas.microsoft.com/office/drawing/2014/main" id="{2396A500-52DC-4AE4-97AD-FEEA7A1FCFA3}"/>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540000" y="6046663"/>
            <a:ext cx="269682" cy="2700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6" r:id="rId2"/>
    <p:sldLayoutId id="2147483777" r:id="rId3"/>
    <p:sldLayoutId id="2147483796" r:id="rId4"/>
    <p:sldLayoutId id="2147483737" r:id="rId5"/>
    <p:sldLayoutId id="2147483779" r:id="rId6"/>
    <p:sldLayoutId id="2147483731" r:id="rId7"/>
    <p:sldLayoutId id="2147483780" r:id="rId8"/>
    <p:sldLayoutId id="2147483781" r:id="rId9"/>
    <p:sldLayoutId id="2147483782" r:id="rId10"/>
    <p:sldLayoutId id="2147483797" r:id="rId11"/>
    <p:sldLayoutId id="2147483732" r:id="rId12"/>
    <p:sldLayoutId id="2147483783" r:id="rId13"/>
    <p:sldLayoutId id="2147483755" r:id="rId14"/>
    <p:sldLayoutId id="2147483784" r:id="rId15"/>
    <p:sldLayoutId id="2147483773" r:id="rId16"/>
    <p:sldLayoutId id="2147483785" r:id="rId17"/>
    <p:sldLayoutId id="2147483786" r:id="rId18"/>
    <p:sldLayoutId id="2147483795" r:id="rId19"/>
    <p:sldLayoutId id="2147483788" r:id="rId20"/>
    <p:sldLayoutId id="2147483790" r:id="rId21"/>
    <p:sldLayoutId id="2147483793" r:id="rId22"/>
    <p:sldLayoutId id="2147483794" r:id="rId23"/>
    <p:sldLayoutId id="2147483789" r:id="rId24"/>
    <p:sldLayoutId id="2147483791" r:id="rId25"/>
    <p:sldLayoutId id="2147483767" r:id="rId26"/>
    <p:sldLayoutId id="2147483792" r:id="rId27"/>
    <p:sldLayoutId id="2147483743" r:id="rId28"/>
    <p:sldLayoutId id="2147483744" r:id="rId29"/>
    <p:sldLayoutId id="2147483769" r:id="rId30"/>
    <p:sldLayoutId id="2147483753" r:id="rId31"/>
  </p:sldLayoutIdLst>
  <p:hf hdr="0"/>
  <p:txStyles>
    <p:titleStyle>
      <a:lvl1pPr algn="l" defTabSz="914400" rtl="0" eaLnBrk="1" latinLnBrk="0" hangingPunct="1">
        <a:lnSpc>
          <a:spcPct val="83000"/>
        </a:lnSpc>
        <a:spcBef>
          <a:spcPct val="0"/>
        </a:spcBef>
        <a:buNone/>
        <a:defRPr sz="3600" b="1"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8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36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900"/>
        </a:spcAft>
        <a:buFont typeface="Roboto Light" panose="02000000000000000000" pitchFamily="2" charset="0"/>
        <a:buChar char="​"/>
        <a:defRPr sz="1800" b="1" kern="1200">
          <a:solidFill>
            <a:schemeClr val="tx1"/>
          </a:solidFill>
          <a:latin typeface="+mj-lt"/>
          <a:ea typeface="+mn-ea"/>
          <a:cs typeface="+mn-cs"/>
        </a:defRPr>
      </a:lvl4pPr>
      <a:lvl5pPr marL="0" indent="0" algn="l" defTabSz="914400" rtl="0" eaLnBrk="1" latinLnBrk="0" hangingPunct="1">
        <a:lnSpc>
          <a:spcPct val="90000"/>
        </a:lnSpc>
        <a:spcBef>
          <a:spcPts val="0"/>
        </a:spcBef>
        <a:spcAft>
          <a:spcPts val="900"/>
        </a:spcAft>
        <a:buFont typeface="Roboto Light" panose="02000000000000000000" pitchFamily="2" charset="0"/>
        <a:buChar char="​"/>
        <a:tabLst/>
        <a:defRPr sz="1800" kern="1200">
          <a:solidFill>
            <a:schemeClr val="tx1"/>
          </a:solidFill>
          <a:latin typeface="+mj-lt"/>
          <a:ea typeface="+mn-ea"/>
          <a:cs typeface="+mn-cs"/>
        </a:defRPr>
      </a:lvl5pPr>
      <a:lvl6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900"/>
        </a:spcAft>
        <a:buFont typeface="Roboto Light" panose="02000000000000000000" pitchFamily="2"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900"/>
        </a:spcAft>
        <a:buFont typeface="Roboto Light" panose="02000000000000000000" pitchFamily="2"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Roboto Light" panose="02000000000000000000" pitchFamily="2" charset="0"/>
        <a:buChar char="​"/>
        <a:defRPr sz="7200" kern="1200" cap="all"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4" userDrawn="1">
          <p15:clr>
            <a:srgbClr val="A4A3A4"/>
          </p15:clr>
        </p15:guide>
        <p15:guide id="2" pos="941" userDrawn="1">
          <p15:clr>
            <a:srgbClr val="A4A3A4"/>
          </p15:clr>
        </p15:guide>
        <p15:guide id="3" orient="horz" pos="340" userDrawn="1">
          <p15:clr>
            <a:srgbClr val="F26B43"/>
          </p15:clr>
        </p15:guide>
        <p15:guide id="4" orient="horz" pos="3979" userDrawn="1">
          <p15:clr>
            <a:srgbClr val="A4A3A4"/>
          </p15:clr>
        </p15:guide>
        <p15:guide id="5" pos="340" userDrawn="1">
          <p15:clr>
            <a:srgbClr val="F26B43"/>
          </p15:clr>
        </p15:guide>
        <p15:guide id="6" pos="7340" userDrawn="1">
          <p15:clr>
            <a:srgbClr val="F26B43"/>
          </p15:clr>
        </p15:guide>
        <p15:guide id="7" orient="horz" pos="1133" userDrawn="1">
          <p15:clr>
            <a:srgbClr val="F26B43"/>
          </p15:clr>
        </p15:guide>
        <p15:guide id="8" pos="1317" userDrawn="1">
          <p15:clr>
            <a:srgbClr val="A4A3A4"/>
          </p15:clr>
        </p15:guide>
        <p15:guide id="9" pos="1543" userDrawn="1">
          <p15:clr>
            <a:srgbClr val="A4A3A4"/>
          </p15:clr>
        </p15:guide>
        <p15:guide id="10" pos="1919" userDrawn="1">
          <p15:clr>
            <a:srgbClr val="A4A3A4"/>
          </p15:clr>
        </p15:guide>
        <p15:guide id="11" pos="2146" userDrawn="1">
          <p15:clr>
            <a:srgbClr val="A4A3A4"/>
          </p15:clr>
        </p15:guide>
        <p15:guide id="12" pos="2521" userDrawn="1">
          <p15:clr>
            <a:srgbClr val="A4A3A4"/>
          </p15:clr>
        </p15:guide>
        <p15:guide id="13" pos="2748" userDrawn="1">
          <p15:clr>
            <a:srgbClr val="A4A3A4"/>
          </p15:clr>
        </p15:guide>
        <p15:guide id="14" pos="3123" userDrawn="1">
          <p15:clr>
            <a:srgbClr val="A4A3A4"/>
          </p15:clr>
        </p15:guide>
        <p15:guide id="15" pos="3350" userDrawn="1">
          <p15:clr>
            <a:srgbClr val="A4A3A4"/>
          </p15:clr>
        </p15:guide>
        <p15:guide id="16" pos="3725" userDrawn="1">
          <p15:clr>
            <a:srgbClr val="A4A3A4"/>
          </p15:clr>
        </p15:guide>
        <p15:guide id="17" pos="3952" userDrawn="1">
          <p15:clr>
            <a:srgbClr val="A4A3A4"/>
          </p15:clr>
        </p15:guide>
        <p15:guide id="18" pos="4328" userDrawn="1">
          <p15:clr>
            <a:srgbClr val="A4A3A4"/>
          </p15:clr>
        </p15:guide>
        <p15:guide id="19" pos="4554" userDrawn="1">
          <p15:clr>
            <a:srgbClr val="A4A3A4"/>
          </p15:clr>
        </p15:guide>
        <p15:guide id="20" pos="4930" userDrawn="1">
          <p15:clr>
            <a:srgbClr val="A4A3A4"/>
          </p15:clr>
        </p15:guide>
        <p15:guide id="21" pos="5157" userDrawn="1">
          <p15:clr>
            <a:srgbClr val="A4A3A4"/>
          </p15:clr>
        </p15:guide>
        <p15:guide id="22" pos="5532" userDrawn="1">
          <p15:clr>
            <a:srgbClr val="A4A3A4"/>
          </p15:clr>
        </p15:guide>
        <p15:guide id="23" pos="5759" userDrawn="1">
          <p15:clr>
            <a:srgbClr val="A4A3A4"/>
          </p15:clr>
        </p15:guide>
        <p15:guide id="24" pos="6134" userDrawn="1">
          <p15:clr>
            <a:srgbClr val="A4A3A4"/>
          </p15:clr>
        </p15:guide>
        <p15:guide id="25" pos="6361" userDrawn="1">
          <p15:clr>
            <a:srgbClr val="A4A3A4"/>
          </p15:clr>
        </p15:guide>
        <p15:guide id="26" pos="6736" userDrawn="1">
          <p15:clr>
            <a:srgbClr val="A4A3A4"/>
          </p15:clr>
        </p15:guide>
        <p15:guide id="27" pos="6963" userDrawn="1">
          <p15:clr>
            <a:srgbClr val="A4A3A4"/>
          </p15:clr>
        </p15:guide>
        <p15:guide id="28" orient="horz" pos="3753" userDrawn="1">
          <p15:clr>
            <a:srgbClr val="A4A3A4"/>
          </p15:clr>
        </p15:guide>
        <p15:guide id="29" orient="horz" pos="3526" userDrawn="1">
          <p15:clr>
            <a:srgbClr val="F26B43"/>
          </p15:clr>
        </p15:guide>
        <p15:guide id="30" orient="horz" pos="363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064DDD-E908-4131-8A93-52EAECEE6789}"/>
              </a:ext>
            </a:extLst>
          </p:cNvPr>
          <p:cNvSpPr>
            <a:spLocks noGrp="1"/>
          </p:cNvSpPr>
          <p:nvPr>
            <p:ph type="ftr" sz="quarter" idx="16"/>
          </p:nvPr>
        </p:nvSpPr>
        <p:spPr>
          <a:xfrm>
            <a:off x="0" y="6858000"/>
            <a:ext cx="0" cy="0"/>
          </a:xfrm>
        </p:spPr>
        <p:txBody>
          <a:bodyPr/>
          <a:lstStyle/>
          <a:p>
            <a:endParaRPr lang="da-DK" dirty="0"/>
          </a:p>
        </p:txBody>
      </p:sp>
      <p:sp>
        <p:nvSpPr>
          <p:cNvPr id="3" name="Slide Number Placeholder 2">
            <a:extLst>
              <a:ext uri="{FF2B5EF4-FFF2-40B4-BE49-F238E27FC236}">
                <a16:creationId xmlns:a16="http://schemas.microsoft.com/office/drawing/2014/main" id="{1BCEEFE2-C02B-4A73-AB1B-7ADEDC563C46}"/>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15" name="Title 14">
            <a:extLst>
              <a:ext uri="{FF2B5EF4-FFF2-40B4-BE49-F238E27FC236}">
                <a16:creationId xmlns:a16="http://schemas.microsoft.com/office/drawing/2014/main" id="{89E127FC-44EB-4CF9-8D45-3419C3DA17B5}"/>
              </a:ext>
            </a:extLst>
          </p:cNvPr>
          <p:cNvSpPr>
            <a:spLocks noGrp="1"/>
          </p:cNvSpPr>
          <p:nvPr>
            <p:ph type="ctrTitle"/>
          </p:nvPr>
        </p:nvSpPr>
        <p:spPr/>
        <p:txBody>
          <a:bodyPr/>
          <a:lstStyle/>
          <a:p>
            <a:r>
              <a:rPr lang="da-DK" dirty="0"/>
              <a:t>Kost og hjertesvigt </a:t>
            </a:r>
          </a:p>
        </p:txBody>
      </p:sp>
      <p:sp>
        <p:nvSpPr>
          <p:cNvPr id="6" name="Date Placeholder 5">
            <a:extLst>
              <a:ext uri="{FF2B5EF4-FFF2-40B4-BE49-F238E27FC236}">
                <a16:creationId xmlns:a16="http://schemas.microsoft.com/office/drawing/2014/main" id="{F0BC0674-282D-4BF5-89C2-594BE1726B96}"/>
              </a:ext>
            </a:extLst>
          </p:cNvPr>
          <p:cNvSpPr>
            <a:spLocks noGrp="1"/>
          </p:cNvSpPr>
          <p:nvPr>
            <p:ph type="dt" sz="half" idx="10"/>
          </p:nvPr>
        </p:nvSpPr>
        <p:spPr>
          <a:xfrm>
            <a:off x="539749" y="5961513"/>
            <a:ext cx="1551600" cy="396000"/>
          </a:xfrm>
        </p:spPr>
        <p:txBody>
          <a:bodyPr/>
          <a:lstStyle/>
          <a:p>
            <a:fld id="{D7D1AB5E-B61A-4C37-9A62-076892CF167C}" type="datetime1">
              <a:rPr lang="da-DK" smtClean="0"/>
              <a:pPr/>
              <a:t>27-07-2023</a:t>
            </a:fld>
            <a:endParaRPr lang="da-DK" dirty="0"/>
          </a:p>
        </p:txBody>
      </p:sp>
    </p:spTree>
    <p:extLst>
      <p:ext uri="{BB962C8B-B14F-4D97-AF65-F5344CB8AC3E}">
        <p14:creationId xmlns:p14="http://schemas.microsoft.com/office/powerpoint/2010/main" val="58779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E57AD2F-1EF2-8BC5-F4CF-F2A39825866C}"/>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FA6948B5-8DBC-9C3C-0A7F-C2CE9BAAC80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A3E56BE-DB26-D681-5EC4-2F6627B06384}"/>
              </a:ext>
            </a:extLst>
          </p:cNvPr>
          <p:cNvSpPr>
            <a:spLocks noGrp="1"/>
          </p:cNvSpPr>
          <p:nvPr>
            <p:ph type="sldNum" sz="quarter" idx="17"/>
          </p:nvPr>
        </p:nvSpPr>
        <p:spPr/>
        <p:txBody>
          <a:bodyPr/>
          <a:lstStyle/>
          <a:p>
            <a:fld id="{24C8C45C-947F-4981-8B3F-4F32E973C901}" type="slidenum">
              <a:rPr lang="da-DK" smtClean="0"/>
              <a:pPr/>
              <a:t>10</a:t>
            </a:fld>
            <a:endParaRPr lang="da-DK" dirty="0"/>
          </a:p>
        </p:txBody>
      </p:sp>
      <p:sp>
        <p:nvSpPr>
          <p:cNvPr id="5" name="Titel 4">
            <a:extLst>
              <a:ext uri="{FF2B5EF4-FFF2-40B4-BE49-F238E27FC236}">
                <a16:creationId xmlns:a16="http://schemas.microsoft.com/office/drawing/2014/main" id="{26D8039F-3920-2F32-0073-00030A659F70}"/>
              </a:ext>
            </a:extLst>
          </p:cNvPr>
          <p:cNvSpPr>
            <a:spLocks noGrp="1"/>
          </p:cNvSpPr>
          <p:nvPr>
            <p:ph type="title"/>
          </p:nvPr>
        </p:nvSpPr>
        <p:spPr/>
        <p:txBody>
          <a:bodyPr/>
          <a:lstStyle/>
          <a:p>
            <a:r>
              <a:rPr lang="da-DK" dirty="0"/>
              <a:t>når lysten til mad er forsvundet</a:t>
            </a:r>
          </a:p>
        </p:txBody>
      </p:sp>
      <p:sp>
        <p:nvSpPr>
          <p:cNvPr id="6" name="Pladsholder til tekst 5">
            <a:extLst>
              <a:ext uri="{FF2B5EF4-FFF2-40B4-BE49-F238E27FC236}">
                <a16:creationId xmlns:a16="http://schemas.microsoft.com/office/drawing/2014/main" id="{28136935-CDA5-6EA5-586B-E8260012A2C7}"/>
              </a:ext>
            </a:extLst>
          </p:cNvPr>
          <p:cNvSpPr>
            <a:spLocks noGrp="1"/>
          </p:cNvSpPr>
          <p:nvPr>
            <p:ph type="body" sz="quarter" idx="13"/>
          </p:nvPr>
        </p:nvSpPr>
        <p:spPr>
          <a:xfrm>
            <a:off x="698521" y="2420528"/>
            <a:ext cx="9871348" cy="3790951"/>
          </a:xfrm>
        </p:spPr>
        <p:txBody>
          <a:bodyPr/>
          <a:lstStyle/>
          <a:p>
            <a:pPr marL="342900" indent="-342900">
              <a:buFont typeface="Courier New" panose="02070309020205020404" pitchFamily="49" charset="0"/>
              <a:buChar char="o"/>
            </a:pPr>
            <a:r>
              <a:rPr lang="da-DK" dirty="0"/>
              <a:t>Konsistens – vælg madretter, som tygges nemt og let glider ned</a:t>
            </a:r>
          </a:p>
          <a:p>
            <a:pPr marL="342900" indent="-342900">
              <a:buFont typeface="Courier New" panose="02070309020205020404" pitchFamily="49" charset="0"/>
              <a:buChar char="o"/>
            </a:pPr>
            <a:r>
              <a:rPr lang="da-DK" dirty="0"/>
              <a:t>Smag – prøv dig frem surt, salt, bittert, sødt, umami</a:t>
            </a:r>
          </a:p>
          <a:p>
            <a:pPr marL="342900" indent="-342900">
              <a:buFont typeface="Courier New" panose="02070309020205020404" pitchFamily="49" charset="0"/>
              <a:buChar char="o"/>
            </a:pPr>
            <a:r>
              <a:rPr lang="da-DK" dirty="0"/>
              <a:t>Temperatur – kold mad vs. varm mad</a:t>
            </a:r>
          </a:p>
          <a:p>
            <a:pPr marL="342900" indent="-342900">
              <a:buFont typeface="Courier New" panose="02070309020205020404" pitchFamily="49" charset="0"/>
              <a:buChar char="o"/>
            </a:pPr>
            <a:r>
              <a:rPr lang="da-DK" dirty="0"/>
              <a:t>Farver – anret maden flot og farverig</a:t>
            </a:r>
          </a:p>
          <a:p>
            <a:pPr marL="342900" indent="-342900">
              <a:buFont typeface="Courier New" panose="02070309020205020404" pitchFamily="49" charset="0"/>
              <a:buChar char="o"/>
            </a:pPr>
            <a:r>
              <a:rPr lang="da-DK" dirty="0"/>
              <a:t>Duft – lad andre lave maden, så du ikke mættes på madduft</a:t>
            </a:r>
          </a:p>
          <a:p>
            <a:pPr marL="342900" indent="-342900">
              <a:buFont typeface="Courier New" panose="02070309020205020404" pitchFamily="49" charset="0"/>
              <a:buChar char="o"/>
            </a:pPr>
            <a:r>
              <a:rPr lang="da-DK" dirty="0"/>
              <a:t>Ro – skab ro og hyggelig stemning omkring måltidet</a:t>
            </a:r>
          </a:p>
          <a:p>
            <a:pPr marL="342900" indent="-342900">
              <a:buFont typeface="Courier New" panose="02070309020205020404" pitchFamily="49" charset="0"/>
              <a:buChar char="o"/>
            </a:pPr>
            <a:endParaRPr lang="da-DK" dirty="0"/>
          </a:p>
        </p:txBody>
      </p:sp>
      <p:pic>
        <p:nvPicPr>
          <p:cNvPr id="7" name="Picture 2" descr="Woman feel not hungry concept vector illustration on white background. Female unable to eat.  not hungry adult stock illustrations">
            <a:extLst>
              <a:ext uri="{FF2B5EF4-FFF2-40B4-BE49-F238E27FC236}">
                <a16:creationId xmlns:a16="http://schemas.microsoft.com/office/drawing/2014/main" id="{6D600F54-6AAD-6F83-B78D-7DFF8585C9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07" r="11765"/>
          <a:stretch/>
        </p:blipFill>
        <p:spPr bwMode="auto">
          <a:xfrm>
            <a:off x="9291796" y="1748267"/>
            <a:ext cx="2556147" cy="379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1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0C6A16F-2585-490F-A279-04CF8FA9B8D4}"/>
              </a:ext>
            </a:extLst>
          </p:cNvPr>
          <p:cNvSpPr/>
          <p:nvPr/>
        </p:nvSpPr>
        <p:spPr>
          <a:xfrm>
            <a:off x="7228549" y="0"/>
            <a:ext cx="4149200" cy="6858000"/>
          </a:xfrm>
          <a:prstGeom prst="rect">
            <a:avLst/>
          </a:prstGeom>
          <a:solidFill>
            <a:srgbClr val="FD7BAD"/>
          </a:solidFill>
          <a:ln>
            <a:solidFill>
              <a:srgbClr val="FD7BAD"/>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2" name="Pladsholder til dato 1">
            <a:extLst>
              <a:ext uri="{FF2B5EF4-FFF2-40B4-BE49-F238E27FC236}">
                <a16:creationId xmlns:a16="http://schemas.microsoft.com/office/drawing/2014/main" id="{5150CE25-3481-4938-899A-736C142C128E}"/>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B4721245-8316-487F-B13B-FB4890B0BCA3}"/>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D5E7F932-56F9-4C98-838E-06C4EBD0A7B0}"/>
              </a:ext>
            </a:extLst>
          </p:cNvPr>
          <p:cNvSpPr>
            <a:spLocks noGrp="1"/>
          </p:cNvSpPr>
          <p:nvPr>
            <p:ph type="sldNum" sz="quarter" idx="17"/>
          </p:nvPr>
        </p:nvSpPr>
        <p:spPr/>
        <p:txBody>
          <a:bodyPr/>
          <a:lstStyle/>
          <a:p>
            <a:fld id="{24C8C45C-947F-4981-8B3F-4F32E973C901}" type="slidenum">
              <a:rPr lang="da-DK" smtClean="0"/>
              <a:pPr/>
              <a:t>11</a:t>
            </a:fld>
            <a:endParaRPr lang="da-DK" dirty="0"/>
          </a:p>
        </p:txBody>
      </p:sp>
      <p:sp>
        <p:nvSpPr>
          <p:cNvPr id="5" name="Titel 4">
            <a:extLst>
              <a:ext uri="{FF2B5EF4-FFF2-40B4-BE49-F238E27FC236}">
                <a16:creationId xmlns:a16="http://schemas.microsoft.com/office/drawing/2014/main" id="{E56E4452-15CD-428D-95E6-E9324D31EC50}"/>
              </a:ext>
            </a:extLst>
          </p:cNvPr>
          <p:cNvSpPr>
            <a:spLocks noGrp="1"/>
          </p:cNvSpPr>
          <p:nvPr>
            <p:ph type="title"/>
          </p:nvPr>
        </p:nvSpPr>
        <p:spPr/>
        <p:txBody>
          <a:bodyPr/>
          <a:lstStyle/>
          <a:p>
            <a:r>
              <a:rPr lang="da-DK" dirty="0"/>
              <a:t>Vægt under sygdom</a:t>
            </a:r>
            <a:br>
              <a:rPr lang="da-DK" dirty="0"/>
            </a:br>
            <a:endParaRPr lang="da-DK" dirty="0"/>
          </a:p>
        </p:txBody>
      </p:sp>
      <p:sp>
        <p:nvSpPr>
          <p:cNvPr id="6" name="Pladsholder til tekst 5">
            <a:extLst>
              <a:ext uri="{FF2B5EF4-FFF2-40B4-BE49-F238E27FC236}">
                <a16:creationId xmlns:a16="http://schemas.microsoft.com/office/drawing/2014/main" id="{34151B51-B5C1-4B2B-AA23-C3941770A111}"/>
              </a:ext>
            </a:extLst>
          </p:cNvPr>
          <p:cNvSpPr>
            <a:spLocks noGrp="1"/>
          </p:cNvSpPr>
          <p:nvPr>
            <p:ph type="body" sz="quarter" idx="13"/>
          </p:nvPr>
        </p:nvSpPr>
        <p:spPr>
          <a:xfrm>
            <a:off x="539749" y="2090523"/>
            <a:ext cx="6688800" cy="3258887"/>
          </a:xfrm>
        </p:spPr>
        <p:txBody>
          <a:bodyPr/>
          <a:lstStyle/>
          <a:p>
            <a:pPr marL="342900" indent="-342900">
              <a:buFont typeface="Courier New" panose="02070309020205020404" pitchFamily="49" charset="0"/>
              <a:buChar char="o"/>
            </a:pPr>
            <a:r>
              <a:rPr lang="da-DK" dirty="0"/>
              <a:t>Undgå vægttab under svær sygdom</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Fokus på at holde vægten stabil </a:t>
            </a:r>
            <a:br>
              <a:rPr lang="da-DK" dirty="0"/>
            </a:br>
            <a:endParaRPr lang="da-DK" dirty="0"/>
          </a:p>
          <a:p>
            <a:pPr marL="342900" indent="-342900">
              <a:buFont typeface="Courier New" panose="02070309020205020404" pitchFamily="49" charset="0"/>
              <a:buChar char="o"/>
            </a:pPr>
            <a:r>
              <a:rPr lang="da-DK" dirty="0"/>
              <a:t>Vej dig selv hver dag eller min. 3 gange om ugen</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Væskeophobninger kan være årsag til vægtøgning</a:t>
            </a:r>
          </a:p>
        </p:txBody>
      </p:sp>
      <p:pic>
        <p:nvPicPr>
          <p:cNvPr id="2050" name="Picture 2" descr="Feet of woman standing on bathroom scales with happy face on display  weight scale stock illustrations">
            <a:extLst>
              <a:ext uri="{FF2B5EF4-FFF2-40B4-BE49-F238E27FC236}">
                <a16:creationId xmlns:a16="http://schemas.microsoft.com/office/drawing/2014/main" id="{49E96571-3D96-4E87-B40C-761E0067B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549" y="2040345"/>
            <a:ext cx="4165963" cy="277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766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29F653E-B5E0-43AF-A846-4DE873DDCBB1}"/>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A74D96CF-047C-4461-A6E2-FDA70F686F1E}"/>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600E4CE0-492E-4CB5-8833-CAD552BBCA5C}"/>
              </a:ext>
            </a:extLst>
          </p:cNvPr>
          <p:cNvSpPr>
            <a:spLocks noGrp="1"/>
          </p:cNvSpPr>
          <p:nvPr>
            <p:ph type="sldNum" sz="quarter" idx="17"/>
          </p:nvPr>
        </p:nvSpPr>
        <p:spPr/>
        <p:txBody>
          <a:bodyPr/>
          <a:lstStyle/>
          <a:p>
            <a:fld id="{24C8C45C-947F-4981-8B3F-4F32E973C901}" type="slidenum">
              <a:rPr lang="da-DK" smtClean="0"/>
              <a:pPr/>
              <a:t>12</a:t>
            </a:fld>
            <a:endParaRPr lang="da-DK" dirty="0"/>
          </a:p>
        </p:txBody>
      </p:sp>
      <p:sp>
        <p:nvSpPr>
          <p:cNvPr id="5" name="Titel 4">
            <a:extLst>
              <a:ext uri="{FF2B5EF4-FFF2-40B4-BE49-F238E27FC236}">
                <a16:creationId xmlns:a16="http://schemas.microsoft.com/office/drawing/2014/main" id="{291EB71F-04A0-4F1B-84A6-BF09CC6C3921}"/>
              </a:ext>
            </a:extLst>
          </p:cNvPr>
          <p:cNvSpPr>
            <a:spLocks noGrp="1"/>
          </p:cNvSpPr>
          <p:nvPr>
            <p:ph type="title"/>
          </p:nvPr>
        </p:nvSpPr>
        <p:spPr/>
        <p:txBody>
          <a:bodyPr/>
          <a:lstStyle/>
          <a:p>
            <a:r>
              <a:rPr lang="da-DK" dirty="0"/>
              <a:t>Væskeophobninger</a:t>
            </a:r>
          </a:p>
        </p:txBody>
      </p:sp>
      <p:sp>
        <p:nvSpPr>
          <p:cNvPr id="6" name="Pladsholder til tekst 5">
            <a:extLst>
              <a:ext uri="{FF2B5EF4-FFF2-40B4-BE49-F238E27FC236}">
                <a16:creationId xmlns:a16="http://schemas.microsoft.com/office/drawing/2014/main" id="{C50E6D84-673C-464F-BD18-7A65C985317E}"/>
              </a:ext>
            </a:extLst>
          </p:cNvPr>
          <p:cNvSpPr>
            <a:spLocks noGrp="1"/>
          </p:cNvSpPr>
          <p:nvPr>
            <p:ph type="body" sz="quarter" idx="13"/>
          </p:nvPr>
        </p:nvSpPr>
        <p:spPr>
          <a:xfrm>
            <a:off x="538799" y="1712050"/>
            <a:ext cx="7027037" cy="3389902"/>
          </a:xfrm>
        </p:spPr>
        <p:txBody>
          <a:bodyPr/>
          <a:lstStyle/>
          <a:p>
            <a:pPr>
              <a:buNone/>
            </a:pPr>
            <a:r>
              <a:rPr lang="da-DK" dirty="0"/>
              <a:t>Væske i ben, lunger og mave </a:t>
            </a:r>
          </a:p>
          <a:p>
            <a:pPr marL="342900" indent="-342900">
              <a:buFont typeface="Courier New" panose="02070309020205020404" pitchFamily="49" charset="0"/>
              <a:buChar char="o"/>
            </a:pPr>
            <a:r>
              <a:rPr lang="da-DK" dirty="0"/>
              <a:t>Hold øje med væskeophobning ved daglig vejning </a:t>
            </a:r>
            <a:br>
              <a:rPr lang="da-DK" dirty="0"/>
            </a:br>
            <a:endParaRPr lang="da-DK" dirty="0"/>
          </a:p>
          <a:p>
            <a:pPr>
              <a:buNone/>
            </a:pPr>
            <a:r>
              <a:rPr lang="da-DK" dirty="0"/>
              <a:t>Symptomer </a:t>
            </a:r>
          </a:p>
          <a:p>
            <a:pPr marL="342900" indent="-342900">
              <a:buFont typeface="Courier New" panose="02070309020205020404" pitchFamily="49" charset="0"/>
              <a:buChar char="o"/>
            </a:pPr>
            <a:r>
              <a:rPr lang="da-DK" dirty="0"/>
              <a:t>Kvalme, træthed og åndedrætsbesvær</a:t>
            </a:r>
          </a:p>
          <a:p>
            <a:pPr marL="342900" indent="-342900">
              <a:buFont typeface="Courier New" panose="02070309020205020404" pitchFamily="49" charset="0"/>
              <a:buChar char="o"/>
            </a:pPr>
            <a:r>
              <a:rPr lang="da-DK" dirty="0"/>
              <a:t>spisning kan blive en udfordring</a:t>
            </a:r>
          </a:p>
          <a:p>
            <a:pPr>
              <a:buNone/>
            </a:pPr>
            <a:br>
              <a:rPr lang="da-DK" dirty="0"/>
            </a:br>
            <a:endParaRPr lang="da-DK" dirty="0"/>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endParaRPr lang="da-DK" dirty="0"/>
          </a:p>
        </p:txBody>
      </p:sp>
      <p:sp>
        <p:nvSpPr>
          <p:cNvPr id="7" name="Rektangel 6">
            <a:extLst>
              <a:ext uri="{FF2B5EF4-FFF2-40B4-BE49-F238E27FC236}">
                <a16:creationId xmlns:a16="http://schemas.microsoft.com/office/drawing/2014/main" id="{E21CA679-8C6F-4F30-9EBA-FC4187D7DE95}"/>
              </a:ext>
            </a:extLst>
          </p:cNvPr>
          <p:cNvSpPr/>
          <p:nvPr/>
        </p:nvSpPr>
        <p:spPr>
          <a:xfrm>
            <a:off x="7565837" y="0"/>
            <a:ext cx="357405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1026" name="Picture 2" descr="Edema, swollen hand or arm, lymphedema disease Edema swollen hand or arm. Lymphedema, eodema disease vector. Cartoon human body forearms and hands, swollen and healthy arms, fingers, wrists and elbows comparison fluid retention stock illustrations">
            <a:extLst>
              <a:ext uri="{FF2B5EF4-FFF2-40B4-BE49-F238E27FC236}">
                <a16:creationId xmlns:a16="http://schemas.microsoft.com/office/drawing/2014/main" id="{580A79B1-43C4-4311-B7D8-E6F722605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837" y="1712050"/>
            <a:ext cx="3574058" cy="343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112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1D65BF7-825D-4F79-AF07-00776B00B367}"/>
              </a:ext>
            </a:extLst>
          </p:cNvPr>
          <p:cNvSpPr/>
          <p:nvPr/>
        </p:nvSpPr>
        <p:spPr>
          <a:xfrm>
            <a:off x="7393577" y="0"/>
            <a:ext cx="326571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2" name="Pladsholder til dato 1">
            <a:extLst>
              <a:ext uri="{FF2B5EF4-FFF2-40B4-BE49-F238E27FC236}">
                <a16:creationId xmlns:a16="http://schemas.microsoft.com/office/drawing/2014/main" id="{20EDE55F-2008-4BA2-B612-D2BDF10EA584}"/>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8A4480F4-184E-4AD6-83DE-F3485349A4E1}"/>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0174DA6F-801B-480D-9D78-6149A1009024}"/>
              </a:ext>
            </a:extLst>
          </p:cNvPr>
          <p:cNvSpPr>
            <a:spLocks noGrp="1"/>
          </p:cNvSpPr>
          <p:nvPr>
            <p:ph type="sldNum" sz="quarter" idx="17"/>
          </p:nvPr>
        </p:nvSpPr>
        <p:spPr/>
        <p:txBody>
          <a:bodyPr/>
          <a:lstStyle/>
          <a:p>
            <a:fld id="{24C8C45C-947F-4981-8B3F-4F32E973C901}" type="slidenum">
              <a:rPr lang="da-DK" smtClean="0"/>
              <a:pPr/>
              <a:t>13</a:t>
            </a:fld>
            <a:endParaRPr lang="da-DK" dirty="0"/>
          </a:p>
        </p:txBody>
      </p:sp>
      <p:sp>
        <p:nvSpPr>
          <p:cNvPr id="5" name="Titel 4">
            <a:extLst>
              <a:ext uri="{FF2B5EF4-FFF2-40B4-BE49-F238E27FC236}">
                <a16:creationId xmlns:a16="http://schemas.microsoft.com/office/drawing/2014/main" id="{06810005-CBCB-42C2-B3D4-D63774E28346}"/>
              </a:ext>
            </a:extLst>
          </p:cNvPr>
          <p:cNvSpPr>
            <a:spLocks noGrp="1"/>
          </p:cNvSpPr>
          <p:nvPr>
            <p:ph type="title"/>
          </p:nvPr>
        </p:nvSpPr>
        <p:spPr/>
        <p:txBody>
          <a:bodyPr/>
          <a:lstStyle/>
          <a:p>
            <a:r>
              <a:rPr lang="da-DK" dirty="0"/>
              <a:t>Spar på salt </a:t>
            </a:r>
          </a:p>
        </p:txBody>
      </p:sp>
      <p:sp>
        <p:nvSpPr>
          <p:cNvPr id="6" name="Pladsholder til tekst 5">
            <a:extLst>
              <a:ext uri="{FF2B5EF4-FFF2-40B4-BE49-F238E27FC236}">
                <a16:creationId xmlns:a16="http://schemas.microsoft.com/office/drawing/2014/main" id="{83911EE7-29DF-4A79-9A60-EF377C2316B9}"/>
              </a:ext>
            </a:extLst>
          </p:cNvPr>
          <p:cNvSpPr>
            <a:spLocks noGrp="1"/>
          </p:cNvSpPr>
          <p:nvPr>
            <p:ph type="body" sz="quarter" idx="13"/>
          </p:nvPr>
        </p:nvSpPr>
        <p:spPr>
          <a:xfrm>
            <a:off x="540000" y="1798638"/>
            <a:ext cx="6688800" cy="3790951"/>
          </a:xfrm>
        </p:spPr>
        <p:txBody>
          <a:bodyPr/>
          <a:lstStyle/>
          <a:p>
            <a:pPr marL="342900" indent="-342900">
              <a:buFont typeface="Courier New" panose="02070309020205020404" pitchFamily="49" charset="0"/>
              <a:buChar char="o"/>
            </a:pPr>
            <a:r>
              <a:rPr lang="da-DK" dirty="0"/>
              <a:t>Salt binder væske i kroppen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3 råd til at få mindre salt: </a:t>
            </a:r>
            <a:br>
              <a:rPr lang="da-DK" dirty="0"/>
            </a:br>
            <a:endParaRPr lang="da-DK" dirty="0"/>
          </a:p>
          <a:p>
            <a:pPr lvl="6">
              <a:lnSpc>
                <a:spcPct val="150000"/>
              </a:lnSpc>
              <a:buNone/>
            </a:pPr>
            <a:r>
              <a:rPr lang="da-DK" dirty="0">
                <a:latin typeface="+mj-lt"/>
              </a:rPr>
              <a:t>	Trap dit daglige saltindtag ned over tid </a:t>
            </a:r>
            <a:br>
              <a:rPr lang="da-DK" dirty="0">
                <a:latin typeface="+mj-lt"/>
              </a:rPr>
            </a:br>
            <a:r>
              <a:rPr lang="da-DK" dirty="0">
                <a:latin typeface="+mj-lt"/>
              </a:rPr>
              <a:t>	Lav mere mad fra bunden </a:t>
            </a:r>
            <a:br>
              <a:rPr lang="da-DK" dirty="0">
                <a:latin typeface="+mj-lt"/>
              </a:rPr>
            </a:br>
            <a:r>
              <a:rPr lang="da-DK" dirty="0">
                <a:latin typeface="+mj-lt"/>
              </a:rPr>
              <a:t>	Køb fødevarer med Nøglehulsmærket</a:t>
            </a:r>
          </a:p>
          <a:p>
            <a:pPr lvl="6">
              <a:buNone/>
            </a:pPr>
            <a:r>
              <a:rPr lang="da-DK" dirty="0">
                <a:latin typeface="+mj-lt"/>
              </a:rPr>
              <a:t>	</a:t>
            </a:r>
          </a:p>
          <a:p>
            <a:endParaRPr lang="da-DK" dirty="0"/>
          </a:p>
        </p:txBody>
      </p:sp>
      <p:pic>
        <p:nvPicPr>
          <p:cNvPr id="1026" name="Picture 2" descr="Salt crystals in a wooden plate on a white background. Top view  salt stock pictures, royalty-free photos &amp; images">
            <a:extLst>
              <a:ext uri="{FF2B5EF4-FFF2-40B4-BE49-F238E27FC236}">
                <a16:creationId xmlns:a16="http://schemas.microsoft.com/office/drawing/2014/main" id="{20A4FEE3-2524-4D6F-B3EC-8C894FEF5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639" y="1953369"/>
            <a:ext cx="3236867" cy="2951261"/>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a:extLst>
              <a:ext uri="{FF2B5EF4-FFF2-40B4-BE49-F238E27FC236}">
                <a16:creationId xmlns:a16="http://schemas.microsoft.com/office/drawing/2014/main" id="{F3FB8D9A-2D94-4EF6-B47E-D004F1F74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133" y="5059363"/>
            <a:ext cx="2438056" cy="1142213"/>
          </a:xfrm>
          <a:prstGeom prst="rect">
            <a:avLst/>
          </a:prstGeom>
        </p:spPr>
      </p:pic>
    </p:spTree>
    <p:extLst>
      <p:ext uri="{BB962C8B-B14F-4D97-AF65-F5344CB8AC3E}">
        <p14:creationId xmlns:p14="http://schemas.microsoft.com/office/powerpoint/2010/main" val="387049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267B551-859D-4EF4-9AC1-2B093F072B5C}"/>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9BE9036E-3928-4F42-9C40-43065B202451}"/>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ED8D5329-6CA4-46BC-9AB8-EAB97C33A2CF}"/>
              </a:ext>
            </a:extLst>
          </p:cNvPr>
          <p:cNvSpPr>
            <a:spLocks noGrp="1"/>
          </p:cNvSpPr>
          <p:nvPr>
            <p:ph type="sldNum" sz="quarter" idx="17"/>
          </p:nvPr>
        </p:nvSpPr>
        <p:spPr/>
        <p:txBody>
          <a:bodyPr/>
          <a:lstStyle/>
          <a:p>
            <a:fld id="{24C8C45C-947F-4981-8B3F-4F32E973C901}" type="slidenum">
              <a:rPr lang="da-DK" smtClean="0"/>
              <a:pPr/>
              <a:t>14</a:t>
            </a:fld>
            <a:endParaRPr lang="da-DK" dirty="0"/>
          </a:p>
        </p:txBody>
      </p:sp>
      <p:sp>
        <p:nvSpPr>
          <p:cNvPr id="5" name="Titel 4">
            <a:extLst>
              <a:ext uri="{FF2B5EF4-FFF2-40B4-BE49-F238E27FC236}">
                <a16:creationId xmlns:a16="http://schemas.microsoft.com/office/drawing/2014/main" id="{562E8C30-7B6D-42F8-8ED5-6FFB9AC570D7}"/>
              </a:ext>
            </a:extLst>
          </p:cNvPr>
          <p:cNvSpPr>
            <a:spLocks noGrp="1"/>
          </p:cNvSpPr>
          <p:nvPr>
            <p:ph type="title"/>
          </p:nvPr>
        </p:nvSpPr>
        <p:spPr>
          <a:xfrm>
            <a:off x="539749" y="147931"/>
            <a:ext cx="11113200" cy="1258638"/>
          </a:xfrm>
        </p:spPr>
        <p:txBody>
          <a:bodyPr/>
          <a:lstStyle/>
          <a:p>
            <a:r>
              <a:rPr lang="da-DK" dirty="0"/>
              <a:t>Forslag til dagskost</a:t>
            </a:r>
          </a:p>
        </p:txBody>
      </p:sp>
      <p:sp>
        <p:nvSpPr>
          <p:cNvPr id="6" name="Pladsholder til tekst 5">
            <a:extLst>
              <a:ext uri="{FF2B5EF4-FFF2-40B4-BE49-F238E27FC236}">
                <a16:creationId xmlns:a16="http://schemas.microsoft.com/office/drawing/2014/main" id="{C4EEA7C7-6159-47D0-BE32-3804FF94C47C}"/>
              </a:ext>
            </a:extLst>
          </p:cNvPr>
          <p:cNvSpPr>
            <a:spLocks noGrp="1"/>
          </p:cNvSpPr>
          <p:nvPr>
            <p:ph type="body" sz="quarter" idx="13"/>
          </p:nvPr>
        </p:nvSpPr>
        <p:spPr>
          <a:xfrm>
            <a:off x="539051" y="892491"/>
            <a:ext cx="7141211" cy="4676503"/>
          </a:xfrm>
        </p:spPr>
        <p:txBody>
          <a:bodyPr/>
          <a:lstStyle/>
          <a:p>
            <a:r>
              <a:rPr lang="da-DK" dirty="0"/>
              <a:t>Morgenmad: Skyr / havregrød - med bær og mysli</a:t>
            </a:r>
          </a:p>
          <a:p>
            <a:br>
              <a:rPr lang="da-DK" dirty="0"/>
            </a:br>
            <a:r>
              <a:rPr lang="da-DK" dirty="0"/>
              <a:t>Formiddag: Smoothie</a:t>
            </a:r>
          </a:p>
          <a:p>
            <a:endParaRPr lang="da-DK" dirty="0"/>
          </a:p>
          <a:p>
            <a:r>
              <a:rPr lang="da-DK" dirty="0"/>
              <a:t>Frokost: Omelet / brød med fed fisk smurt med remoulade, mayonnaise, hummus, avokado-mos</a:t>
            </a:r>
          </a:p>
          <a:p>
            <a:endParaRPr lang="da-DK" dirty="0"/>
          </a:p>
          <a:p>
            <a:r>
              <a:rPr lang="da-DK" dirty="0"/>
              <a:t>Eftermiddag: syrlig drikkeyoghurt </a:t>
            </a:r>
          </a:p>
          <a:p>
            <a:endParaRPr lang="da-DK" dirty="0"/>
          </a:p>
          <a:p>
            <a:r>
              <a:rPr lang="da-DK" dirty="0"/>
              <a:t>Aftensmad: Fed fisk med kartoffelmos tilsat olie. Lidt grønt og sovs </a:t>
            </a:r>
          </a:p>
          <a:p>
            <a:endParaRPr lang="da-DK" dirty="0"/>
          </a:p>
          <a:p>
            <a:r>
              <a:rPr lang="da-DK" dirty="0"/>
              <a:t>Sen aften: 1 lille skål med nødder, mandler, chokolade 70%</a:t>
            </a:r>
          </a:p>
        </p:txBody>
      </p:sp>
      <p:sp>
        <p:nvSpPr>
          <p:cNvPr id="8" name="Rektangel 7">
            <a:extLst>
              <a:ext uri="{FF2B5EF4-FFF2-40B4-BE49-F238E27FC236}">
                <a16:creationId xmlns:a16="http://schemas.microsoft.com/office/drawing/2014/main" id="{6AB1FE15-523D-472E-AC13-52867C539BB9}"/>
              </a:ext>
            </a:extLst>
          </p:cNvPr>
          <p:cNvSpPr/>
          <p:nvPr/>
        </p:nvSpPr>
        <p:spPr>
          <a:xfrm>
            <a:off x="7850708" y="0"/>
            <a:ext cx="380129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3074" name="Picture 2" descr="Woman choosing between healthy and unhealthy food  eating stock illustrations">
            <a:extLst>
              <a:ext uri="{FF2B5EF4-FFF2-40B4-BE49-F238E27FC236}">
                <a16:creationId xmlns:a16="http://schemas.microsoft.com/office/drawing/2014/main" id="{FAB052CB-EBBE-42FD-B559-B267926797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65" r="19225"/>
          <a:stretch/>
        </p:blipFill>
        <p:spPr bwMode="auto">
          <a:xfrm>
            <a:off x="7849759" y="1406569"/>
            <a:ext cx="3801292"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47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F649248-A888-4E66-8E0F-4FB94071255B}"/>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EF4100F2-3BCF-46F8-AE7C-C36C2C7DEF68}"/>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BAF0204D-EFF6-4A0B-8843-C03E9FF02231}"/>
              </a:ext>
            </a:extLst>
          </p:cNvPr>
          <p:cNvSpPr>
            <a:spLocks noGrp="1"/>
          </p:cNvSpPr>
          <p:nvPr>
            <p:ph type="sldNum" sz="quarter" idx="17"/>
          </p:nvPr>
        </p:nvSpPr>
        <p:spPr/>
        <p:txBody>
          <a:bodyPr/>
          <a:lstStyle/>
          <a:p>
            <a:fld id="{24C8C45C-947F-4981-8B3F-4F32E973C901}" type="slidenum">
              <a:rPr lang="da-DK" smtClean="0"/>
              <a:pPr/>
              <a:t>15</a:t>
            </a:fld>
            <a:endParaRPr lang="da-DK" dirty="0"/>
          </a:p>
        </p:txBody>
      </p:sp>
      <p:sp>
        <p:nvSpPr>
          <p:cNvPr id="5" name="Titel 4">
            <a:extLst>
              <a:ext uri="{FF2B5EF4-FFF2-40B4-BE49-F238E27FC236}">
                <a16:creationId xmlns:a16="http://schemas.microsoft.com/office/drawing/2014/main" id="{B510F11B-CEC3-4AEA-BB95-395E714A54AA}"/>
              </a:ext>
            </a:extLst>
          </p:cNvPr>
          <p:cNvSpPr>
            <a:spLocks noGrp="1"/>
          </p:cNvSpPr>
          <p:nvPr>
            <p:ph type="title"/>
          </p:nvPr>
        </p:nvSpPr>
        <p:spPr/>
        <p:txBody>
          <a:bodyPr/>
          <a:lstStyle/>
          <a:p>
            <a:r>
              <a:rPr lang="da-DK" dirty="0"/>
              <a:t>Opsummering når</a:t>
            </a:r>
            <a:br>
              <a:rPr lang="da-DK" dirty="0"/>
            </a:br>
            <a:r>
              <a:rPr lang="da-DK" dirty="0"/>
              <a:t>appetitten er lille </a:t>
            </a:r>
            <a:br>
              <a:rPr lang="da-DK" dirty="0"/>
            </a:br>
            <a:endParaRPr lang="da-DK" dirty="0"/>
          </a:p>
        </p:txBody>
      </p:sp>
      <p:sp>
        <p:nvSpPr>
          <p:cNvPr id="6" name="Pladsholder til tekst 5">
            <a:extLst>
              <a:ext uri="{FF2B5EF4-FFF2-40B4-BE49-F238E27FC236}">
                <a16:creationId xmlns:a16="http://schemas.microsoft.com/office/drawing/2014/main" id="{2E6834EF-B1D5-4276-9004-D33A4E036C84}"/>
              </a:ext>
            </a:extLst>
          </p:cNvPr>
          <p:cNvSpPr>
            <a:spLocks noGrp="1"/>
          </p:cNvSpPr>
          <p:nvPr>
            <p:ph type="body" sz="quarter" idx="13"/>
          </p:nvPr>
        </p:nvSpPr>
        <p:spPr>
          <a:xfrm>
            <a:off x="540000" y="2195762"/>
            <a:ext cx="6688800" cy="4265114"/>
          </a:xfrm>
        </p:spPr>
        <p:txBody>
          <a:bodyPr/>
          <a:lstStyle/>
          <a:p>
            <a:pPr marL="342900" indent="-342900">
              <a:lnSpc>
                <a:spcPct val="150000"/>
              </a:lnSpc>
              <a:buFont typeface="Courier New" panose="02070309020205020404" pitchFamily="49" charset="0"/>
              <a:buChar char="o"/>
            </a:pPr>
            <a:r>
              <a:rPr lang="da-DK" b="0" i="0" dirty="0">
                <a:effectLst/>
                <a:latin typeface="+mj-lt"/>
              </a:rPr>
              <a:t>Spis seks små daglige måltider</a:t>
            </a:r>
          </a:p>
          <a:p>
            <a:pPr marL="342900" indent="-342900">
              <a:lnSpc>
                <a:spcPct val="150000"/>
              </a:lnSpc>
              <a:buFont typeface="Courier New" panose="02070309020205020404" pitchFamily="49" charset="0"/>
              <a:buChar char="o"/>
            </a:pPr>
            <a:r>
              <a:rPr lang="da-DK" b="0" i="0" dirty="0">
                <a:effectLst/>
                <a:latin typeface="+mj-lt"/>
              </a:rPr>
              <a:t>Vælg mad af blød og fin konsistens</a:t>
            </a:r>
          </a:p>
          <a:p>
            <a:pPr marL="342900" indent="-342900">
              <a:lnSpc>
                <a:spcPct val="150000"/>
              </a:lnSpc>
              <a:buFont typeface="Courier New" panose="02070309020205020404" pitchFamily="49" charset="0"/>
              <a:buChar char="o"/>
            </a:pPr>
            <a:r>
              <a:rPr lang="da-DK" b="0" i="0" dirty="0">
                <a:effectLst/>
                <a:latin typeface="+mj-lt"/>
              </a:rPr>
              <a:t>Få energi fra planterigets fedtstoffer</a:t>
            </a:r>
          </a:p>
          <a:p>
            <a:pPr marL="342900" indent="-342900">
              <a:lnSpc>
                <a:spcPct val="150000"/>
              </a:lnSpc>
              <a:buFont typeface="Courier New" panose="02070309020205020404" pitchFamily="49" charset="0"/>
              <a:buChar char="o"/>
            </a:pPr>
            <a:r>
              <a:rPr lang="da-DK" b="0" i="0" dirty="0">
                <a:effectLst/>
                <a:latin typeface="+mj-lt"/>
              </a:rPr>
              <a:t>Bevar muskelmassen med protein</a:t>
            </a:r>
          </a:p>
          <a:p>
            <a:pPr marL="342900" indent="-342900">
              <a:lnSpc>
                <a:spcPct val="150000"/>
              </a:lnSpc>
              <a:buFont typeface="Courier New" panose="02070309020205020404" pitchFamily="49" charset="0"/>
              <a:buChar char="o"/>
            </a:pPr>
            <a:r>
              <a:rPr lang="da-DK" b="0" i="0" dirty="0">
                <a:effectLst/>
                <a:latin typeface="+mj-lt"/>
              </a:rPr>
              <a:t>Drik dig til ekstra energi</a:t>
            </a:r>
          </a:p>
        </p:txBody>
      </p:sp>
      <p:sp>
        <p:nvSpPr>
          <p:cNvPr id="9" name="Rektangel 8">
            <a:extLst>
              <a:ext uri="{FF2B5EF4-FFF2-40B4-BE49-F238E27FC236}">
                <a16:creationId xmlns:a16="http://schemas.microsoft.com/office/drawing/2014/main" id="{2AE87188-72D4-49A2-B45B-BA4D648ECBA1}"/>
              </a:ext>
            </a:extLst>
          </p:cNvPr>
          <p:cNvSpPr/>
          <p:nvPr/>
        </p:nvSpPr>
        <p:spPr>
          <a:xfrm>
            <a:off x="7049927" y="0"/>
            <a:ext cx="367358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2052" name="Picture 4" descr="Fruits and vegetables in heart shape.  healthy food stock illustrations">
            <a:extLst>
              <a:ext uri="{FF2B5EF4-FFF2-40B4-BE49-F238E27FC236}">
                <a16:creationId xmlns:a16="http://schemas.microsoft.com/office/drawing/2014/main" id="{97CF6BA4-5CB7-43E0-A140-8616ED84D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927" y="1628174"/>
            <a:ext cx="3673589" cy="367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920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44D4A0-2CB9-4628-AC75-DB98D6E70124}"/>
              </a:ext>
            </a:extLst>
          </p:cNvPr>
          <p:cNvSpPr/>
          <p:nvPr/>
        </p:nvSpPr>
        <p:spPr>
          <a:xfrm>
            <a:off x="7955279" y="0"/>
            <a:ext cx="3485061" cy="6858000"/>
          </a:xfrm>
          <a:prstGeom prst="rect">
            <a:avLst/>
          </a:prstGeom>
          <a:solidFill>
            <a:srgbClr val="016F4A"/>
          </a:solidFill>
          <a:ln>
            <a:solidFill>
              <a:srgbClr val="016F4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2" name="Pladsholder til dato 1">
            <a:extLst>
              <a:ext uri="{FF2B5EF4-FFF2-40B4-BE49-F238E27FC236}">
                <a16:creationId xmlns:a16="http://schemas.microsoft.com/office/drawing/2014/main" id="{B22F54B3-4A4A-4F7C-A580-BDE42BAA90BA}"/>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BC8B5AB5-9774-4F80-8A20-42C93727132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EC594688-7652-42C7-A545-6FFE166B57C0}"/>
              </a:ext>
            </a:extLst>
          </p:cNvPr>
          <p:cNvSpPr>
            <a:spLocks noGrp="1"/>
          </p:cNvSpPr>
          <p:nvPr>
            <p:ph type="sldNum" sz="quarter" idx="17"/>
          </p:nvPr>
        </p:nvSpPr>
        <p:spPr/>
        <p:txBody>
          <a:bodyPr/>
          <a:lstStyle/>
          <a:p>
            <a:fld id="{24C8C45C-947F-4981-8B3F-4F32E973C901}" type="slidenum">
              <a:rPr lang="da-DK" smtClean="0"/>
              <a:pPr/>
              <a:t>16</a:t>
            </a:fld>
            <a:endParaRPr lang="da-DK" dirty="0"/>
          </a:p>
        </p:txBody>
      </p:sp>
      <p:sp>
        <p:nvSpPr>
          <p:cNvPr id="5" name="Titel 4">
            <a:extLst>
              <a:ext uri="{FF2B5EF4-FFF2-40B4-BE49-F238E27FC236}">
                <a16:creationId xmlns:a16="http://schemas.microsoft.com/office/drawing/2014/main" id="{20AFCC34-3031-4FBF-B80F-724CE8663A57}"/>
              </a:ext>
            </a:extLst>
          </p:cNvPr>
          <p:cNvSpPr>
            <a:spLocks noGrp="1"/>
          </p:cNvSpPr>
          <p:nvPr>
            <p:ph type="title"/>
          </p:nvPr>
        </p:nvSpPr>
        <p:spPr/>
        <p:txBody>
          <a:bodyPr/>
          <a:lstStyle/>
          <a:p>
            <a:r>
              <a:rPr lang="da-DK" dirty="0"/>
              <a:t>Når appetitten er god</a:t>
            </a:r>
          </a:p>
        </p:txBody>
      </p:sp>
      <p:sp>
        <p:nvSpPr>
          <p:cNvPr id="6" name="Pladsholder til tekst 5">
            <a:extLst>
              <a:ext uri="{FF2B5EF4-FFF2-40B4-BE49-F238E27FC236}">
                <a16:creationId xmlns:a16="http://schemas.microsoft.com/office/drawing/2014/main" id="{CFC8AB40-030B-4178-A5FA-4049584DF971}"/>
              </a:ext>
            </a:extLst>
          </p:cNvPr>
          <p:cNvSpPr>
            <a:spLocks noGrp="1"/>
          </p:cNvSpPr>
          <p:nvPr>
            <p:ph type="body" sz="quarter" idx="13"/>
          </p:nvPr>
        </p:nvSpPr>
        <p:spPr>
          <a:xfrm>
            <a:off x="540000" y="2338638"/>
            <a:ext cx="6688800" cy="2945765"/>
          </a:xfrm>
        </p:spPr>
        <p:txBody>
          <a:bodyPr/>
          <a:lstStyle/>
          <a:p>
            <a:pPr marL="342900" indent="-342900">
              <a:lnSpc>
                <a:spcPct val="150000"/>
              </a:lnSpc>
              <a:buFont typeface="Courier New" panose="02070309020205020404" pitchFamily="49" charset="0"/>
              <a:buChar char="o"/>
            </a:pPr>
            <a:r>
              <a:rPr lang="da-DK" dirty="0">
                <a:latin typeface="+mj-lt"/>
              </a:rPr>
              <a:t>Hjertesvigt NYHA klasse 1 og 2 </a:t>
            </a:r>
          </a:p>
          <a:p>
            <a:pPr marL="342900" indent="-342900">
              <a:lnSpc>
                <a:spcPct val="150000"/>
              </a:lnSpc>
              <a:buFont typeface="Courier New" panose="02070309020205020404" pitchFamily="49" charset="0"/>
              <a:buChar char="o"/>
            </a:pPr>
            <a:r>
              <a:rPr lang="da-DK" dirty="0">
                <a:latin typeface="+mj-lt"/>
              </a:rPr>
              <a:t>Den hjertesund kost kræver en sund appetit</a:t>
            </a:r>
          </a:p>
          <a:p>
            <a:pPr marL="342900" indent="-342900">
              <a:lnSpc>
                <a:spcPct val="150000"/>
              </a:lnSpc>
              <a:buFont typeface="Courier New" panose="02070309020205020404" pitchFamily="49" charset="0"/>
              <a:buChar char="o"/>
            </a:pPr>
            <a:r>
              <a:rPr lang="da-DK" dirty="0">
                <a:latin typeface="+mj-lt"/>
              </a:rPr>
              <a:t>Hjertesundt forebygger udvikling af hjertesvigt</a:t>
            </a:r>
          </a:p>
          <a:p>
            <a:pPr marL="342900" indent="-342900">
              <a:lnSpc>
                <a:spcPct val="150000"/>
              </a:lnSpc>
              <a:buFont typeface="Courier New" panose="02070309020205020404" pitchFamily="49" charset="0"/>
              <a:buChar char="o"/>
            </a:pPr>
            <a:r>
              <a:rPr lang="da-DK" dirty="0">
                <a:latin typeface="+mj-lt"/>
              </a:rPr>
              <a:t>5 gode råd til </a:t>
            </a:r>
            <a:r>
              <a:rPr lang="da-DK" dirty="0">
                <a:solidFill>
                  <a:schemeClr val="accent1"/>
                </a:solidFill>
                <a:latin typeface="+mj-lt"/>
              </a:rPr>
              <a:t>hjerte</a:t>
            </a:r>
            <a:r>
              <a:rPr lang="da-DK" dirty="0">
                <a:latin typeface="+mj-lt"/>
              </a:rPr>
              <a:t>sund kost </a:t>
            </a:r>
          </a:p>
          <a:p>
            <a:endParaRPr lang="da-DK" dirty="0"/>
          </a:p>
        </p:txBody>
      </p:sp>
      <p:pic>
        <p:nvPicPr>
          <p:cNvPr id="3074" name="Picture 2" descr="People take food from a plate  eating stock illustrations">
            <a:extLst>
              <a:ext uri="{FF2B5EF4-FFF2-40B4-BE49-F238E27FC236}">
                <a16:creationId xmlns:a16="http://schemas.microsoft.com/office/drawing/2014/main" id="{E4070E6C-A254-4DBF-9D7F-9610A890D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79" y="1686469"/>
            <a:ext cx="3485061" cy="348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51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C050A61-1F4B-4B67-BE8E-2C5BC31A442C}"/>
              </a:ext>
            </a:extLst>
          </p:cNvPr>
          <p:cNvSpPr>
            <a:spLocks noGrp="1"/>
          </p:cNvSpPr>
          <p:nvPr>
            <p:ph type="dt" sz="half" idx="15"/>
          </p:nvPr>
        </p:nvSpPr>
        <p:spPr/>
        <p:txBody>
          <a:bodyPr/>
          <a:lstStyle/>
          <a:p>
            <a:fld id="{5353A4AC-092C-4486-A405-1ED992DA45AA}" type="datetime1">
              <a:rPr lang="da-DK" smtClean="0">
                <a:latin typeface="+mj-lt"/>
              </a:rPr>
              <a:t>27-07-2023</a:t>
            </a:fld>
            <a:endParaRPr lang="da-DK" dirty="0">
              <a:latin typeface="+mj-lt"/>
            </a:endParaRPr>
          </a:p>
        </p:txBody>
      </p:sp>
      <p:sp>
        <p:nvSpPr>
          <p:cNvPr id="3" name="Pladsholder til sidefod 2">
            <a:extLst>
              <a:ext uri="{FF2B5EF4-FFF2-40B4-BE49-F238E27FC236}">
                <a16:creationId xmlns:a16="http://schemas.microsoft.com/office/drawing/2014/main" id="{1C1AB4A2-11B1-44A4-9701-2980767B0080}"/>
              </a:ext>
            </a:extLst>
          </p:cNvPr>
          <p:cNvSpPr>
            <a:spLocks noGrp="1"/>
          </p:cNvSpPr>
          <p:nvPr>
            <p:ph type="ftr" sz="quarter" idx="16"/>
          </p:nvPr>
        </p:nvSpPr>
        <p:spPr/>
        <p:txBody>
          <a:bodyPr/>
          <a:lstStyle/>
          <a:p>
            <a:endParaRPr lang="da-DK" dirty="0">
              <a:latin typeface="+mj-lt"/>
            </a:endParaRPr>
          </a:p>
        </p:txBody>
      </p:sp>
      <p:sp>
        <p:nvSpPr>
          <p:cNvPr id="4" name="Pladsholder til slidenummer 3">
            <a:extLst>
              <a:ext uri="{FF2B5EF4-FFF2-40B4-BE49-F238E27FC236}">
                <a16:creationId xmlns:a16="http://schemas.microsoft.com/office/drawing/2014/main" id="{8E5FDA6D-20CD-44B8-95CB-E3797419CB98}"/>
              </a:ext>
            </a:extLst>
          </p:cNvPr>
          <p:cNvSpPr>
            <a:spLocks noGrp="1"/>
          </p:cNvSpPr>
          <p:nvPr>
            <p:ph type="sldNum" sz="quarter" idx="17"/>
          </p:nvPr>
        </p:nvSpPr>
        <p:spPr/>
        <p:txBody>
          <a:bodyPr/>
          <a:lstStyle/>
          <a:p>
            <a:fld id="{24C8C45C-947F-4981-8B3F-4F32E973C901}" type="slidenum">
              <a:rPr lang="da-DK" smtClean="0">
                <a:latin typeface="+mj-lt"/>
              </a:rPr>
              <a:pPr/>
              <a:t>17</a:t>
            </a:fld>
            <a:endParaRPr lang="da-DK" dirty="0">
              <a:latin typeface="+mj-lt"/>
            </a:endParaRPr>
          </a:p>
        </p:txBody>
      </p:sp>
      <p:sp>
        <p:nvSpPr>
          <p:cNvPr id="5" name="Titel 4">
            <a:extLst>
              <a:ext uri="{FF2B5EF4-FFF2-40B4-BE49-F238E27FC236}">
                <a16:creationId xmlns:a16="http://schemas.microsoft.com/office/drawing/2014/main" id="{F0C2C7EB-87CF-4D24-81B6-8189D1580FD3}"/>
              </a:ext>
            </a:extLst>
          </p:cNvPr>
          <p:cNvSpPr>
            <a:spLocks noGrp="1"/>
          </p:cNvSpPr>
          <p:nvPr>
            <p:ph type="title"/>
          </p:nvPr>
        </p:nvSpPr>
        <p:spPr>
          <a:xfrm>
            <a:off x="578869" y="498168"/>
            <a:ext cx="11113200" cy="1258638"/>
          </a:xfrm>
        </p:spPr>
        <p:txBody>
          <a:bodyPr/>
          <a:lstStyle/>
          <a:p>
            <a:r>
              <a:rPr lang="da-DK" dirty="0"/>
              <a:t>De 5 f’er</a:t>
            </a:r>
          </a:p>
        </p:txBody>
      </p:sp>
      <p:sp>
        <p:nvSpPr>
          <p:cNvPr id="6" name="Pladsholder til tekst 5">
            <a:extLst>
              <a:ext uri="{FF2B5EF4-FFF2-40B4-BE49-F238E27FC236}">
                <a16:creationId xmlns:a16="http://schemas.microsoft.com/office/drawing/2014/main" id="{51B3C5D3-B77A-459E-BF3B-A427710A3CA7}"/>
              </a:ext>
            </a:extLst>
          </p:cNvPr>
          <p:cNvSpPr>
            <a:spLocks noGrp="1"/>
          </p:cNvSpPr>
          <p:nvPr>
            <p:ph type="body" sz="quarter" idx="13"/>
          </p:nvPr>
        </p:nvSpPr>
        <p:spPr>
          <a:xfrm>
            <a:off x="809897" y="1358538"/>
            <a:ext cx="6418652" cy="4238988"/>
          </a:xfrm>
        </p:spPr>
        <p:txBody>
          <a:bodyPr/>
          <a:lstStyle/>
          <a:p>
            <a:pPr marL="342900" indent="-342900">
              <a:lnSpc>
                <a:spcPct val="200000"/>
              </a:lnSpc>
              <a:buFont typeface="Courier New" panose="02070309020205020404" pitchFamily="49" charset="0"/>
              <a:buChar char="o"/>
            </a:pPr>
            <a:r>
              <a:rPr lang="da-DK" dirty="0">
                <a:solidFill>
                  <a:schemeClr val="accent1"/>
                </a:solidFill>
                <a:latin typeface="+mj-lt"/>
              </a:rPr>
              <a:t>F</a:t>
            </a:r>
            <a:r>
              <a:rPr lang="da-DK" dirty="0">
                <a:latin typeface="+mj-lt"/>
              </a:rPr>
              <a:t>isk </a:t>
            </a:r>
          </a:p>
          <a:p>
            <a:pPr marL="342900" indent="-342900">
              <a:lnSpc>
                <a:spcPct val="200000"/>
              </a:lnSpc>
              <a:buFont typeface="Courier New" panose="02070309020205020404" pitchFamily="49" charset="0"/>
              <a:buChar char="o"/>
            </a:pPr>
            <a:r>
              <a:rPr lang="da-DK" dirty="0">
                <a:solidFill>
                  <a:schemeClr val="accent1"/>
                </a:solidFill>
                <a:latin typeface="+mj-lt"/>
              </a:rPr>
              <a:t>F</a:t>
            </a:r>
            <a:r>
              <a:rPr lang="da-DK" dirty="0">
                <a:latin typeface="+mj-lt"/>
              </a:rPr>
              <a:t>uldkorn </a:t>
            </a:r>
          </a:p>
          <a:p>
            <a:pPr marL="342900" indent="-342900">
              <a:lnSpc>
                <a:spcPct val="200000"/>
              </a:lnSpc>
              <a:buFont typeface="Courier New" panose="02070309020205020404" pitchFamily="49" charset="0"/>
              <a:buChar char="o"/>
            </a:pPr>
            <a:r>
              <a:rPr lang="da-DK" dirty="0">
                <a:solidFill>
                  <a:schemeClr val="accent1"/>
                </a:solidFill>
                <a:latin typeface="+mj-lt"/>
              </a:rPr>
              <a:t>F</a:t>
            </a:r>
            <a:r>
              <a:rPr lang="da-DK" dirty="0">
                <a:latin typeface="+mj-lt"/>
              </a:rPr>
              <a:t>rugt og grønt </a:t>
            </a:r>
          </a:p>
          <a:p>
            <a:pPr marL="342900" indent="-342900">
              <a:lnSpc>
                <a:spcPct val="200000"/>
              </a:lnSpc>
              <a:buFont typeface="Courier New" panose="02070309020205020404" pitchFamily="49" charset="0"/>
              <a:buChar char="o"/>
            </a:pPr>
            <a:r>
              <a:rPr lang="da-DK" dirty="0">
                <a:solidFill>
                  <a:schemeClr val="accent1"/>
                </a:solidFill>
                <a:latin typeface="+mj-lt"/>
              </a:rPr>
              <a:t>F</a:t>
            </a:r>
            <a:r>
              <a:rPr lang="da-DK" dirty="0">
                <a:latin typeface="+mj-lt"/>
              </a:rPr>
              <a:t>edt fra planteriget </a:t>
            </a:r>
          </a:p>
          <a:p>
            <a:pPr marL="342900" indent="-342900">
              <a:lnSpc>
                <a:spcPct val="200000"/>
              </a:lnSpc>
              <a:buFont typeface="Courier New" panose="02070309020205020404" pitchFamily="49" charset="0"/>
              <a:buChar char="o"/>
            </a:pPr>
            <a:r>
              <a:rPr lang="da-DK" dirty="0">
                <a:solidFill>
                  <a:schemeClr val="accent1"/>
                </a:solidFill>
                <a:latin typeface="+mj-lt"/>
              </a:rPr>
              <a:t>F</a:t>
            </a:r>
            <a:r>
              <a:rPr lang="da-DK" dirty="0">
                <a:latin typeface="+mj-lt"/>
              </a:rPr>
              <a:t>ysisk aktivitet </a:t>
            </a:r>
          </a:p>
          <a:p>
            <a:pPr marL="342900" indent="-342900">
              <a:lnSpc>
                <a:spcPct val="200000"/>
              </a:lnSpc>
              <a:buFont typeface="Courier New" panose="02070309020205020404" pitchFamily="49" charset="0"/>
              <a:buChar char="o"/>
            </a:pPr>
            <a:endParaRPr lang="da-DK" dirty="0">
              <a:latin typeface="+mj-lt"/>
            </a:endParaRPr>
          </a:p>
        </p:txBody>
      </p:sp>
      <p:sp>
        <p:nvSpPr>
          <p:cNvPr id="8" name="Rektangel 7">
            <a:extLst>
              <a:ext uri="{FF2B5EF4-FFF2-40B4-BE49-F238E27FC236}">
                <a16:creationId xmlns:a16="http://schemas.microsoft.com/office/drawing/2014/main" id="{5D945B84-22DD-4E7A-A290-5FD7BD5C18D7}"/>
              </a:ext>
            </a:extLst>
          </p:cNvPr>
          <p:cNvSpPr/>
          <p:nvPr/>
        </p:nvSpPr>
        <p:spPr>
          <a:xfrm>
            <a:off x="7007351" y="0"/>
            <a:ext cx="4028042" cy="6858000"/>
          </a:xfrm>
          <a:prstGeom prst="rect">
            <a:avLst/>
          </a:prstGeom>
          <a:solidFill>
            <a:srgbClr val="E8E2E4"/>
          </a:solidFill>
          <a:ln>
            <a:solidFill>
              <a:srgbClr val="E8E2E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1026" name="Picture 2" descr="Young smiling girl with long hair riding bicycle with fresh vegetables in front basket.  healthy lifestyle adult stock illustrations">
            <a:extLst>
              <a:ext uri="{FF2B5EF4-FFF2-40B4-BE49-F238E27FC236}">
                <a16:creationId xmlns:a16="http://schemas.microsoft.com/office/drawing/2014/main" id="{0E6DC66F-B912-472C-9FCD-C539D8D95A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382"/>
          <a:stretch/>
        </p:blipFill>
        <p:spPr bwMode="auto">
          <a:xfrm>
            <a:off x="7007351" y="1773509"/>
            <a:ext cx="4028042" cy="340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92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18</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Fisk</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40000" y="1805052"/>
            <a:ext cx="6688800" cy="3790951"/>
          </a:xfrm>
        </p:spPr>
        <p:txBody>
          <a:bodyPr/>
          <a:lstStyle/>
          <a:p>
            <a:pPr marL="342900" indent="-342900">
              <a:buFont typeface="Courier New" panose="02070309020205020404" pitchFamily="49" charset="0"/>
              <a:buChar char="o"/>
            </a:pPr>
            <a:r>
              <a:rPr lang="da-DK" b="1" dirty="0"/>
              <a:t>De officielle anbefalinger</a:t>
            </a:r>
            <a:br>
              <a:rPr lang="da-DK" dirty="0"/>
            </a:br>
            <a:r>
              <a:rPr lang="da-DK" dirty="0"/>
              <a:t>	</a:t>
            </a:r>
            <a:r>
              <a:rPr lang="da-DK" sz="2000" i="1" dirty="0">
                <a:latin typeface="+mn-lt"/>
              </a:rPr>
              <a:t>Spis 350 g fisk om ugen</a:t>
            </a:r>
          </a:p>
          <a:p>
            <a:endParaRPr lang="da-DK" i="1" dirty="0"/>
          </a:p>
          <a:p>
            <a:pPr marL="342900" indent="-342900">
              <a:buFont typeface="Courier New" panose="02070309020205020404" pitchFamily="49" charset="0"/>
              <a:buChar char="o"/>
            </a:pPr>
            <a:r>
              <a:rPr lang="da-DK" b="1" dirty="0"/>
              <a:t>Hvorfor skal vi spise fisk?</a:t>
            </a:r>
            <a:br>
              <a:rPr lang="da-DK" b="1" dirty="0"/>
            </a:br>
            <a:endParaRPr lang="da-DK" b="1" dirty="0"/>
          </a:p>
          <a:p>
            <a:pPr marL="342900" indent="-342900">
              <a:buFont typeface="Courier New" panose="02070309020205020404" pitchFamily="49" charset="0"/>
              <a:buChar char="o"/>
            </a:pPr>
            <a:r>
              <a:rPr lang="da-DK" b="1" dirty="0"/>
              <a:t>Hvordan?  </a:t>
            </a:r>
          </a:p>
          <a:p>
            <a:pPr>
              <a:buNone/>
            </a:pPr>
            <a:r>
              <a:rPr lang="da-DK" i="1" dirty="0"/>
              <a:t>	</a:t>
            </a:r>
            <a:r>
              <a:rPr lang="da-DK" sz="2000" i="1" dirty="0">
                <a:latin typeface="+mn-lt"/>
              </a:rPr>
              <a:t>Spis fisk til aftensmad </a:t>
            </a:r>
            <a:br>
              <a:rPr lang="da-DK" sz="2000" i="1" dirty="0">
                <a:latin typeface="+mn-lt"/>
              </a:rPr>
            </a:br>
            <a:r>
              <a:rPr lang="da-DK" sz="2000" i="1" dirty="0">
                <a:latin typeface="+mn-lt"/>
              </a:rPr>
              <a:t>	vælg mere fiskepålæg og mindre kød</a:t>
            </a:r>
          </a:p>
          <a:p>
            <a:pPr>
              <a:buNone/>
            </a:pPr>
            <a:r>
              <a:rPr lang="da-DK" sz="2000" i="1" dirty="0">
                <a:latin typeface="+mn-lt"/>
              </a:rPr>
              <a:t>	Spis gerne fisk fra frost eller dåse</a:t>
            </a:r>
          </a:p>
          <a:p>
            <a:br>
              <a:rPr lang="da-DK" dirty="0"/>
            </a:br>
            <a:r>
              <a:rPr lang="da-DK" dirty="0"/>
              <a:t>	</a:t>
            </a:r>
          </a:p>
        </p:txBody>
      </p:sp>
      <p:pic>
        <p:nvPicPr>
          <p:cNvPr id="3074" name="Picture 2" descr="Fresh salmon steak with a variety of seafood and herbs.  fish stock pictures, royalty-free photos &amp; images">
            <a:extLst>
              <a:ext uri="{FF2B5EF4-FFF2-40B4-BE49-F238E27FC236}">
                <a16:creationId xmlns:a16="http://schemas.microsoft.com/office/drawing/2014/main" id="{3E4D2B77-2595-4783-B60D-40C0CC17F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887244" y="11430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203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19</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Fuldkorn</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b="1" dirty="0"/>
              <a:t>De officielle anbefalinger  </a:t>
            </a:r>
            <a:br>
              <a:rPr lang="da-DK" dirty="0"/>
            </a:br>
            <a:endParaRPr lang="da-DK" sz="2000" i="1" dirty="0"/>
          </a:p>
          <a:p>
            <a:pPr lvl="8">
              <a:buNone/>
            </a:pPr>
            <a:r>
              <a:rPr lang="da-DK" sz="2000" i="1" dirty="0"/>
              <a:t>	Spis mad med fuldkorn</a:t>
            </a:r>
          </a:p>
          <a:p>
            <a:pPr>
              <a:buNone/>
            </a:pPr>
            <a:r>
              <a:rPr lang="da-DK" sz="2000" i="1" dirty="0">
                <a:latin typeface="+mn-lt"/>
              </a:rPr>
              <a:t>	75 g fuldkorn om dagen</a:t>
            </a:r>
            <a:br>
              <a:rPr lang="da-DK" sz="2000" i="1" dirty="0">
                <a:latin typeface="+mn-lt"/>
              </a:rPr>
            </a:br>
            <a:endParaRPr lang="da-DK" sz="2000" i="1" dirty="0">
              <a:latin typeface="+mn-lt"/>
            </a:endParaRPr>
          </a:p>
          <a:p>
            <a:pPr marL="342900" indent="-342900">
              <a:buFont typeface="Courier New" panose="02070309020205020404" pitchFamily="49" charset="0"/>
              <a:buChar char="o"/>
            </a:pPr>
            <a:r>
              <a:rPr lang="da-DK" b="1" dirty="0"/>
              <a:t>Hvad er fuldkorn?</a:t>
            </a:r>
          </a:p>
          <a:p>
            <a:pPr lvl="8">
              <a:buNone/>
            </a:pPr>
            <a:endParaRPr lang="da-DK" dirty="0"/>
          </a:p>
          <a:p>
            <a:pPr marL="342900" indent="-342900">
              <a:buFont typeface="Courier New" panose="02070309020205020404" pitchFamily="49" charset="0"/>
              <a:buChar char="o"/>
            </a:pPr>
            <a:r>
              <a:rPr lang="da-DK" b="1" dirty="0"/>
              <a:t>Hvorfor?</a:t>
            </a:r>
          </a:p>
        </p:txBody>
      </p:sp>
      <p:graphicFrame>
        <p:nvGraphicFramePr>
          <p:cNvPr id="9" name="Tabel 9">
            <a:extLst>
              <a:ext uri="{FF2B5EF4-FFF2-40B4-BE49-F238E27FC236}">
                <a16:creationId xmlns:a16="http://schemas.microsoft.com/office/drawing/2014/main" id="{EA98ED90-FAD2-4637-A23B-7AAEBD7543DD}"/>
              </a:ext>
            </a:extLst>
          </p:cNvPr>
          <p:cNvGraphicFramePr>
            <a:graphicFrameLocks noGrp="1"/>
          </p:cNvGraphicFramePr>
          <p:nvPr/>
        </p:nvGraphicFramePr>
        <p:xfrm>
          <a:off x="5208804" y="1452245"/>
          <a:ext cx="4888267" cy="4145280"/>
        </p:xfrm>
        <a:graphic>
          <a:graphicData uri="http://schemas.openxmlformats.org/drawingml/2006/table">
            <a:tbl>
              <a:tblPr firstRow="1" bandRow="1">
                <a:tableStyleId>{17292A2E-F333-43FB-9621-5CBBE7FDCDCB}</a:tableStyleId>
              </a:tblPr>
              <a:tblGrid>
                <a:gridCol w="2414016">
                  <a:extLst>
                    <a:ext uri="{9D8B030D-6E8A-4147-A177-3AD203B41FA5}">
                      <a16:colId xmlns:a16="http://schemas.microsoft.com/office/drawing/2014/main" val="1746828933"/>
                    </a:ext>
                  </a:extLst>
                </a:gridCol>
                <a:gridCol w="2474251">
                  <a:extLst>
                    <a:ext uri="{9D8B030D-6E8A-4147-A177-3AD203B41FA5}">
                      <a16:colId xmlns:a16="http://schemas.microsoft.com/office/drawing/2014/main" val="2854229857"/>
                    </a:ext>
                  </a:extLst>
                </a:gridCol>
              </a:tblGrid>
              <a:tr h="246635">
                <a:tc gridSpan="2">
                  <a:txBody>
                    <a:bodyPr/>
                    <a:lstStyle/>
                    <a:p>
                      <a:pPr algn="ctr"/>
                      <a:r>
                        <a:rPr lang="da-DK" sz="2000" dirty="0"/>
                        <a:t>Hvad er fuldkorn og ikke fuldkorn?</a:t>
                      </a:r>
                    </a:p>
                  </a:txBody>
                  <a:tcPr/>
                </a:tc>
                <a:tc hMerge="1">
                  <a:txBody>
                    <a:bodyPr/>
                    <a:lstStyle/>
                    <a:p>
                      <a:endParaRPr lang="da-DK" dirty="0"/>
                    </a:p>
                  </a:txBody>
                  <a:tcPr/>
                </a:tc>
                <a:extLst>
                  <a:ext uri="{0D108BD9-81ED-4DB2-BD59-A6C34878D82A}">
                    <a16:rowId xmlns:a16="http://schemas.microsoft.com/office/drawing/2014/main" val="767305589"/>
                  </a:ext>
                </a:extLst>
              </a:tr>
              <a:tr h="370840">
                <a:tc>
                  <a:txBody>
                    <a:bodyPr/>
                    <a:lstStyle/>
                    <a:p>
                      <a:pPr marL="285750" indent="-285750">
                        <a:lnSpc>
                          <a:spcPct val="150000"/>
                        </a:lnSpc>
                        <a:buFont typeface="Wingdings" panose="05000000000000000000" pitchFamily="2" charset="2"/>
                        <a:buChar char="ü"/>
                      </a:pPr>
                      <a:r>
                        <a:rPr lang="da-DK" dirty="0">
                          <a:solidFill>
                            <a:schemeClr val="bg1"/>
                          </a:solidFill>
                        </a:rPr>
                        <a:t>Hvede </a:t>
                      </a:r>
                    </a:p>
                    <a:p>
                      <a:pPr marL="285750" indent="-285750">
                        <a:lnSpc>
                          <a:spcPct val="150000"/>
                        </a:lnSpc>
                        <a:buFont typeface="Wingdings" panose="05000000000000000000" pitchFamily="2" charset="2"/>
                        <a:buChar char="ü"/>
                      </a:pPr>
                      <a:r>
                        <a:rPr lang="da-DK" dirty="0">
                          <a:solidFill>
                            <a:schemeClr val="bg1"/>
                          </a:solidFill>
                        </a:rPr>
                        <a:t>Spelt</a:t>
                      </a:r>
                    </a:p>
                    <a:p>
                      <a:pPr marL="285750" indent="-285750">
                        <a:lnSpc>
                          <a:spcPct val="150000"/>
                        </a:lnSpc>
                        <a:buFont typeface="Wingdings" panose="05000000000000000000" pitchFamily="2" charset="2"/>
                        <a:buChar char="ü"/>
                      </a:pPr>
                      <a:r>
                        <a:rPr lang="da-DK" dirty="0">
                          <a:solidFill>
                            <a:schemeClr val="bg1"/>
                          </a:solidFill>
                        </a:rPr>
                        <a:t>Byg</a:t>
                      </a:r>
                    </a:p>
                    <a:p>
                      <a:pPr marL="285750" indent="-285750">
                        <a:lnSpc>
                          <a:spcPct val="150000"/>
                        </a:lnSpc>
                        <a:buFont typeface="Wingdings" panose="05000000000000000000" pitchFamily="2" charset="2"/>
                        <a:buChar char="ü"/>
                      </a:pPr>
                      <a:r>
                        <a:rPr lang="da-DK" dirty="0">
                          <a:solidFill>
                            <a:schemeClr val="bg1"/>
                          </a:solidFill>
                        </a:rPr>
                        <a:t>Rug</a:t>
                      </a:r>
                    </a:p>
                    <a:p>
                      <a:pPr marL="285750" indent="-285750">
                        <a:lnSpc>
                          <a:spcPct val="150000"/>
                        </a:lnSpc>
                        <a:buFont typeface="Wingdings" panose="05000000000000000000" pitchFamily="2" charset="2"/>
                        <a:buChar char="ü"/>
                      </a:pPr>
                      <a:r>
                        <a:rPr lang="da-DK" dirty="0">
                          <a:solidFill>
                            <a:schemeClr val="bg1"/>
                          </a:solidFill>
                        </a:rPr>
                        <a:t>Havre</a:t>
                      </a:r>
                    </a:p>
                    <a:p>
                      <a:pPr marL="285750" indent="-285750">
                        <a:lnSpc>
                          <a:spcPct val="150000"/>
                        </a:lnSpc>
                        <a:buFont typeface="Wingdings" panose="05000000000000000000" pitchFamily="2" charset="2"/>
                        <a:buChar char="ü"/>
                      </a:pPr>
                      <a:r>
                        <a:rPr lang="da-DK" dirty="0">
                          <a:solidFill>
                            <a:schemeClr val="bg1"/>
                          </a:solidFill>
                        </a:rPr>
                        <a:t>Ris (Brune og røde)</a:t>
                      </a:r>
                    </a:p>
                    <a:p>
                      <a:pPr marL="285750" indent="-285750">
                        <a:lnSpc>
                          <a:spcPct val="150000"/>
                        </a:lnSpc>
                        <a:buFont typeface="Wingdings" panose="05000000000000000000" pitchFamily="2" charset="2"/>
                        <a:buChar char="ü"/>
                      </a:pPr>
                      <a:r>
                        <a:rPr lang="da-DK" dirty="0">
                          <a:solidFill>
                            <a:schemeClr val="bg1"/>
                          </a:solidFill>
                        </a:rPr>
                        <a:t>Hirse</a:t>
                      </a:r>
                    </a:p>
                    <a:p>
                      <a:pPr marL="285750" indent="-285750">
                        <a:lnSpc>
                          <a:spcPct val="150000"/>
                        </a:lnSpc>
                        <a:buFont typeface="Wingdings" panose="05000000000000000000" pitchFamily="2" charset="2"/>
                        <a:buChar char="ü"/>
                      </a:pPr>
                      <a:r>
                        <a:rPr lang="da-DK" dirty="0">
                          <a:solidFill>
                            <a:schemeClr val="bg1"/>
                          </a:solidFill>
                        </a:rPr>
                        <a:t>Majs (tørret)</a:t>
                      </a:r>
                    </a:p>
                    <a:p>
                      <a:pPr marL="285750" indent="-285750">
                        <a:lnSpc>
                          <a:spcPct val="150000"/>
                        </a:lnSpc>
                        <a:buFont typeface="Wingdings" panose="05000000000000000000" pitchFamily="2" charset="2"/>
                        <a:buChar char="ü"/>
                      </a:pPr>
                      <a:r>
                        <a:rPr lang="da-DK" dirty="0">
                          <a:solidFill>
                            <a:schemeClr val="bg1"/>
                          </a:solidFill>
                        </a:rPr>
                        <a:t>Durra/Sorghum</a:t>
                      </a:r>
                      <a:endParaRPr lang="da-DK" dirty="0">
                        <a:solidFill>
                          <a:schemeClr val="bg1"/>
                        </a:solidFill>
                        <a:latin typeface="+mj-lt"/>
                      </a:endParaRPr>
                    </a:p>
                  </a:txBody>
                  <a:tcPr/>
                </a:tc>
                <a:tc>
                  <a:txBody>
                    <a:bodyPr/>
                    <a:lstStyle/>
                    <a:p>
                      <a:pPr marL="457200" lvl="1" indent="0">
                        <a:lnSpc>
                          <a:spcPct val="150000"/>
                        </a:lnSpc>
                        <a:buFontTx/>
                        <a:buNone/>
                      </a:pPr>
                      <a:r>
                        <a:rPr lang="da-DK" dirty="0">
                          <a:solidFill>
                            <a:schemeClr val="bg1"/>
                          </a:solidFill>
                        </a:rPr>
                        <a:t>Græskarkerner</a:t>
                      </a:r>
                    </a:p>
                    <a:p>
                      <a:pPr marL="457200" lvl="1" indent="0">
                        <a:lnSpc>
                          <a:spcPct val="150000"/>
                        </a:lnSpc>
                        <a:buFontTx/>
                        <a:buNone/>
                      </a:pPr>
                      <a:r>
                        <a:rPr lang="da-DK" dirty="0">
                          <a:solidFill>
                            <a:schemeClr val="bg1"/>
                          </a:solidFill>
                        </a:rPr>
                        <a:t>Solsikkekerner</a:t>
                      </a:r>
                    </a:p>
                    <a:p>
                      <a:pPr marL="457200" lvl="1" indent="0">
                        <a:lnSpc>
                          <a:spcPct val="150000"/>
                        </a:lnSpc>
                        <a:buFontTx/>
                        <a:buNone/>
                      </a:pPr>
                      <a:r>
                        <a:rPr lang="da-DK" dirty="0">
                          <a:solidFill>
                            <a:schemeClr val="bg1"/>
                          </a:solidFill>
                        </a:rPr>
                        <a:t>Sesamfrø</a:t>
                      </a:r>
                    </a:p>
                    <a:p>
                      <a:pPr marL="457200" lvl="1" indent="0">
                        <a:lnSpc>
                          <a:spcPct val="150000"/>
                        </a:lnSpc>
                        <a:buFontTx/>
                        <a:buNone/>
                      </a:pPr>
                      <a:r>
                        <a:rPr lang="da-DK" dirty="0">
                          <a:solidFill>
                            <a:schemeClr val="bg1"/>
                          </a:solidFill>
                        </a:rPr>
                        <a:t>Vilde ris</a:t>
                      </a:r>
                    </a:p>
                    <a:p>
                      <a:pPr marL="457200" lvl="1" indent="0">
                        <a:lnSpc>
                          <a:spcPct val="150000"/>
                        </a:lnSpc>
                        <a:buFontTx/>
                        <a:buNone/>
                      </a:pPr>
                      <a:r>
                        <a:rPr lang="da-DK" dirty="0">
                          <a:solidFill>
                            <a:schemeClr val="bg1"/>
                          </a:solidFill>
                        </a:rPr>
                        <a:t>Boghvede</a:t>
                      </a:r>
                    </a:p>
                    <a:p>
                      <a:pPr marL="457200" lvl="1" indent="0">
                        <a:lnSpc>
                          <a:spcPct val="150000"/>
                        </a:lnSpc>
                        <a:buFontTx/>
                        <a:buNone/>
                      </a:pPr>
                      <a:r>
                        <a:rPr lang="da-DK" dirty="0">
                          <a:solidFill>
                            <a:schemeClr val="bg1"/>
                          </a:solidFill>
                        </a:rPr>
                        <a:t>Quinoa</a:t>
                      </a:r>
                      <a:endParaRPr lang="da-DK" dirty="0">
                        <a:solidFill>
                          <a:schemeClr val="bg1"/>
                        </a:solidFill>
                        <a:latin typeface="+mj-lt"/>
                      </a:endParaRPr>
                    </a:p>
                  </a:txBody>
                  <a:tcPr/>
                </a:tc>
                <a:extLst>
                  <a:ext uri="{0D108BD9-81ED-4DB2-BD59-A6C34878D82A}">
                    <a16:rowId xmlns:a16="http://schemas.microsoft.com/office/drawing/2014/main" val="1040796559"/>
                  </a:ext>
                </a:extLst>
              </a:tr>
            </a:tbl>
          </a:graphicData>
        </a:graphic>
      </p:graphicFrame>
      <p:pic>
        <p:nvPicPr>
          <p:cNvPr id="11" name="Grafik 10" descr="Badge Kryds kontur">
            <a:extLst>
              <a:ext uri="{FF2B5EF4-FFF2-40B4-BE49-F238E27FC236}">
                <a16:creationId xmlns:a16="http://schemas.microsoft.com/office/drawing/2014/main" id="{C65084EA-BC32-426E-821C-9ACFB8CF1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1940252"/>
            <a:ext cx="333049" cy="333049"/>
          </a:xfrm>
          <a:prstGeom prst="rect">
            <a:avLst/>
          </a:prstGeom>
        </p:spPr>
      </p:pic>
      <p:pic>
        <p:nvPicPr>
          <p:cNvPr id="12" name="Grafik 11" descr="Badge Kryds kontur">
            <a:extLst>
              <a:ext uri="{FF2B5EF4-FFF2-40B4-BE49-F238E27FC236}">
                <a16:creationId xmlns:a16="http://schemas.microsoft.com/office/drawing/2014/main" id="{BBA3FB49-D4E8-4458-90C8-702058460A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2357038"/>
            <a:ext cx="333049" cy="333049"/>
          </a:xfrm>
          <a:prstGeom prst="rect">
            <a:avLst/>
          </a:prstGeom>
        </p:spPr>
      </p:pic>
      <p:pic>
        <p:nvPicPr>
          <p:cNvPr id="13" name="Grafik 12" descr="Badge Kryds kontur">
            <a:extLst>
              <a:ext uri="{FF2B5EF4-FFF2-40B4-BE49-F238E27FC236}">
                <a16:creationId xmlns:a16="http://schemas.microsoft.com/office/drawing/2014/main" id="{CEB81DF1-20E8-4D66-B067-84A9FE569D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2774437"/>
            <a:ext cx="333049" cy="333049"/>
          </a:xfrm>
          <a:prstGeom prst="rect">
            <a:avLst/>
          </a:prstGeom>
        </p:spPr>
      </p:pic>
      <p:pic>
        <p:nvPicPr>
          <p:cNvPr id="14" name="Grafik 13" descr="Badge Kryds kontur">
            <a:extLst>
              <a:ext uri="{FF2B5EF4-FFF2-40B4-BE49-F238E27FC236}">
                <a16:creationId xmlns:a16="http://schemas.microsoft.com/office/drawing/2014/main" id="{1D30A324-D110-462A-83F9-20F020BF01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3191836"/>
            <a:ext cx="333049" cy="333049"/>
          </a:xfrm>
          <a:prstGeom prst="rect">
            <a:avLst/>
          </a:prstGeom>
        </p:spPr>
      </p:pic>
      <p:pic>
        <p:nvPicPr>
          <p:cNvPr id="15" name="Grafik 14" descr="Badge Kryds kontur">
            <a:extLst>
              <a:ext uri="{FF2B5EF4-FFF2-40B4-BE49-F238E27FC236}">
                <a16:creationId xmlns:a16="http://schemas.microsoft.com/office/drawing/2014/main" id="{DAA97ED9-5CBF-41F3-8840-541E8FB8D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8" y="3609235"/>
            <a:ext cx="333049" cy="333049"/>
          </a:xfrm>
          <a:prstGeom prst="rect">
            <a:avLst/>
          </a:prstGeom>
        </p:spPr>
      </p:pic>
      <p:pic>
        <p:nvPicPr>
          <p:cNvPr id="16" name="Grafik 15" descr="Badge Kryds kontur">
            <a:extLst>
              <a:ext uri="{FF2B5EF4-FFF2-40B4-BE49-F238E27FC236}">
                <a16:creationId xmlns:a16="http://schemas.microsoft.com/office/drawing/2014/main" id="{0E2E8F09-AB37-49AD-8769-DB05F4CBA9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8" y="4020552"/>
            <a:ext cx="333049" cy="333049"/>
          </a:xfrm>
          <a:prstGeom prst="rect">
            <a:avLst/>
          </a:prstGeom>
        </p:spPr>
      </p:pic>
      <p:pic>
        <p:nvPicPr>
          <p:cNvPr id="7172" name="Picture 4" descr="Grain and cereal composition  wheat stock pictures, royalty-free photos &amp; images">
            <a:extLst>
              <a:ext uri="{FF2B5EF4-FFF2-40B4-BE49-F238E27FC236}">
                <a16:creationId xmlns:a16="http://schemas.microsoft.com/office/drawing/2014/main" id="{EB5F2D67-5E59-402F-8E70-670477D9C2A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89216" y1="62092" x2="89869" y2="49455"/>
                        <a14:foregroundMark x1="89869" y1="49455" x2="88725" y2="49237"/>
                        <a14:foregroundMark x1="87255" y1="32026" x2="86438" y2="34858"/>
                        <a14:foregroundMark x1="21569" y1="58824" x2="19056" y2="58986"/>
                        <a14:foregroundMark x1="20676" y1="67259" x2="26307" y2="64706"/>
                        <a14:foregroundMark x1="26307" y1="64706" x2="27614" y2="62963"/>
                        <a14:foregroundMark x1="19281" y1="65359" x2="24183" y2="69935"/>
                        <a14:foregroundMark x1="18791" y1="63617" x2="19118" y2="59477"/>
                        <a14:foregroundMark x1="25980" y1="55773" x2="18464" y2="60784"/>
                        <a14:foregroundMark x1="18464" y1="60784" x2="17974" y2="64488"/>
                        <a14:foregroundMark x1="18464" y1="64706" x2="25000" y2="70153"/>
                        <a14:foregroundMark x1="22059" y1="57516" x2="25980" y2="55120"/>
                        <a14:foregroundMark x1="34804" y1="67320" x2="43301" y2="73420"/>
                        <a14:foregroundMark x1="43301" y1="73420" x2="49510" y2="69499"/>
                        <a14:foregroundMark x1="32190" y1="71460" x2="41667" y2="75163"/>
                        <a14:foregroundMark x1="41667" y1="75163" x2="45915" y2="71678"/>
                        <a14:foregroundMark x1="43464" y1="73856" x2="34804" y2="75381"/>
                        <a14:foregroundMark x1="34150" y1="76471" x2="41013" y2="76035"/>
                        <a14:foregroundMark x1="30882" y1="72113" x2="35131" y2="75817"/>
                        <a14:backgroundMark x1="17759" y1="65453" x2="16923" y2="64244"/>
                        <a14:backgroundMark x1="17412" y1="60540" x2="17728" y2="59698"/>
                        <a14:backgroundMark x1="14041" y1="63573" x2="11601" y2="66667"/>
                        <a14:backgroundMark x1="17436" y1="59267" x2="16585" y2="60347"/>
                        <a14:backgroundMark x1="11601" y1="66667" x2="11275" y2="66885"/>
                        <a14:backgroundMark x1="16911" y1="69803" x2="17647" y2="73420"/>
                        <a14:backgroundMark x1="15722" y1="63964" x2="16431" y2="67449"/>
                        <a14:backgroundMark x1="14542" y1="58170" x2="14906" y2="59956"/>
                        <a14:backgroundMark x1="48258" y1="72860" x2="51634" y2="74292"/>
                        <a14:backgroundMark x1="70752" y1="69935" x2="78758" y2="71678"/>
                        <a14:backgroundMark x1="84477" y1="64924" x2="84804" y2="65142"/>
                      </a14:backgroundRemoval>
                    </a14:imgEffect>
                  </a14:imgLayer>
                </a14:imgProps>
              </a:ext>
              <a:ext uri="{28A0092B-C50C-407E-A947-70E740481C1C}">
                <a14:useLocalDpi xmlns:a14="http://schemas.microsoft.com/office/drawing/2010/main" val="0"/>
              </a:ext>
            </a:extLst>
          </a:blip>
          <a:srcRect/>
          <a:stretch>
            <a:fillRect/>
          </a:stretch>
        </p:blipFill>
        <p:spPr bwMode="auto">
          <a:xfrm>
            <a:off x="6858638" y="3524885"/>
            <a:ext cx="5333362" cy="400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52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9923256-A81E-4AF1-AD7B-2FB30AD25E4B}"/>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55E06E4E-DA35-4CDC-8857-43B64B2418C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BF74996-DF76-4AA4-B6DE-8E86B38EABCB}"/>
              </a:ext>
            </a:extLst>
          </p:cNvPr>
          <p:cNvSpPr>
            <a:spLocks noGrp="1"/>
          </p:cNvSpPr>
          <p:nvPr>
            <p:ph type="sldNum" sz="quarter" idx="17"/>
          </p:nvPr>
        </p:nvSpPr>
        <p:spPr/>
        <p:txBody>
          <a:bodyPr/>
          <a:lstStyle/>
          <a:p>
            <a:fld id="{24C8C45C-947F-4981-8B3F-4F32E973C901}" type="slidenum">
              <a:rPr lang="da-DK" smtClean="0"/>
              <a:pPr/>
              <a:t>2</a:t>
            </a:fld>
            <a:endParaRPr lang="da-DK" dirty="0"/>
          </a:p>
        </p:txBody>
      </p:sp>
      <p:sp>
        <p:nvSpPr>
          <p:cNvPr id="5" name="Titel 4">
            <a:extLst>
              <a:ext uri="{FF2B5EF4-FFF2-40B4-BE49-F238E27FC236}">
                <a16:creationId xmlns:a16="http://schemas.microsoft.com/office/drawing/2014/main" id="{282CB08E-D1FD-46B9-AFAB-4A54E22B2C88}"/>
              </a:ext>
            </a:extLst>
          </p:cNvPr>
          <p:cNvSpPr>
            <a:spLocks noGrp="1"/>
          </p:cNvSpPr>
          <p:nvPr>
            <p:ph type="title"/>
          </p:nvPr>
        </p:nvSpPr>
        <p:spPr/>
        <p:txBody>
          <a:bodyPr/>
          <a:lstStyle/>
          <a:p>
            <a:r>
              <a:rPr lang="da-DK" dirty="0"/>
              <a:t>Forekomst </a:t>
            </a:r>
          </a:p>
        </p:txBody>
      </p:sp>
      <p:sp>
        <p:nvSpPr>
          <p:cNvPr id="6" name="Pladsholder til tekst 5">
            <a:extLst>
              <a:ext uri="{FF2B5EF4-FFF2-40B4-BE49-F238E27FC236}">
                <a16:creationId xmlns:a16="http://schemas.microsoft.com/office/drawing/2014/main" id="{B36BC2C5-60D4-4D4F-84BF-A4C21D3B193B}"/>
              </a:ext>
            </a:extLst>
          </p:cNvPr>
          <p:cNvSpPr>
            <a:spLocks noGrp="1"/>
          </p:cNvSpPr>
          <p:nvPr>
            <p:ph type="body" sz="quarter" idx="13"/>
          </p:nvPr>
        </p:nvSpPr>
        <p:spPr>
          <a:xfrm>
            <a:off x="540000" y="2205831"/>
            <a:ext cx="6688800" cy="2446338"/>
          </a:xfrm>
        </p:spPr>
        <p:txBody>
          <a:bodyPr/>
          <a:lstStyle/>
          <a:p>
            <a:pPr marL="342900" indent="-342900">
              <a:buFont typeface="Courier New" panose="02070309020205020404" pitchFamily="49" charset="0"/>
              <a:buChar char="o"/>
            </a:pPr>
            <a:r>
              <a:rPr lang="da-DK" b="0" i="0" dirty="0">
                <a:effectLst/>
                <a:latin typeface="+mj-lt"/>
              </a:rPr>
              <a:t>Omkring </a:t>
            </a:r>
            <a:r>
              <a:rPr lang="da-DK" b="0" i="0" dirty="0">
                <a:solidFill>
                  <a:schemeClr val="accent1"/>
                </a:solidFill>
                <a:effectLst/>
                <a:latin typeface="+mj-lt"/>
              </a:rPr>
              <a:t>524.000</a:t>
            </a:r>
            <a:r>
              <a:rPr lang="da-DK" b="0" i="0" dirty="0">
                <a:effectLst/>
                <a:latin typeface="+mj-lt"/>
              </a:rPr>
              <a:t> danskere lever med </a:t>
            </a:r>
            <a:br>
              <a:rPr lang="da-DK" b="0" i="0" dirty="0">
                <a:effectLst/>
                <a:latin typeface="+mj-lt"/>
              </a:rPr>
            </a:br>
            <a:r>
              <a:rPr lang="da-DK" b="0" i="0" dirty="0">
                <a:effectLst/>
                <a:latin typeface="+mj-lt"/>
              </a:rPr>
              <a:t>en hjerte-kar-sygdom.</a:t>
            </a:r>
          </a:p>
          <a:p>
            <a:pPr>
              <a:buNone/>
            </a:pPr>
            <a:endParaRPr lang="da-DK" b="0" i="0" dirty="0">
              <a:solidFill>
                <a:schemeClr val="accent1"/>
              </a:solidFill>
              <a:effectLst/>
              <a:latin typeface="+mj-lt"/>
            </a:endParaRPr>
          </a:p>
          <a:p>
            <a:pPr marL="342900" indent="-342900">
              <a:buFont typeface="Courier New" panose="02070309020205020404" pitchFamily="49" charset="0"/>
              <a:buChar char="o"/>
            </a:pPr>
            <a:r>
              <a:rPr lang="da-DK" b="0" i="0" dirty="0">
                <a:solidFill>
                  <a:schemeClr val="accent1"/>
                </a:solidFill>
                <a:effectLst/>
                <a:latin typeface="+mj-lt"/>
              </a:rPr>
              <a:t>66.223</a:t>
            </a:r>
            <a:r>
              <a:rPr lang="da-DK" b="0" i="0" dirty="0">
                <a:effectLst/>
                <a:latin typeface="+mj-lt"/>
              </a:rPr>
              <a:t> mennesker har hjertesvigt </a:t>
            </a:r>
          </a:p>
          <a:p>
            <a:pPr marL="342900" indent="-342900">
              <a:buFont typeface="Courier New" panose="02070309020205020404" pitchFamily="49" charset="0"/>
              <a:buChar char="o"/>
            </a:pPr>
            <a:endParaRPr lang="da-DK" dirty="0">
              <a:latin typeface="+mj-lt"/>
            </a:endParaRPr>
          </a:p>
          <a:p>
            <a:pPr marL="342900" indent="-342900">
              <a:buFont typeface="Courier New" panose="02070309020205020404" pitchFamily="49" charset="0"/>
              <a:buChar char="o"/>
            </a:pPr>
            <a:r>
              <a:rPr lang="da-DK" b="0" i="0" dirty="0">
                <a:effectLst/>
                <a:latin typeface="+mj-lt"/>
              </a:rPr>
              <a:t>10.714 nye tilfælde </a:t>
            </a:r>
            <a:r>
              <a:rPr lang="da-DK" b="0" i="0" dirty="0">
                <a:solidFill>
                  <a:schemeClr val="accent1"/>
                </a:solidFill>
                <a:effectLst/>
                <a:latin typeface="+mj-lt"/>
              </a:rPr>
              <a:t>om året</a:t>
            </a:r>
            <a:endParaRPr lang="da-DK" dirty="0">
              <a:solidFill>
                <a:schemeClr val="accent1"/>
              </a:solidFill>
              <a:latin typeface="+mj-lt"/>
            </a:endParaRPr>
          </a:p>
        </p:txBody>
      </p:sp>
      <p:sp>
        <p:nvSpPr>
          <p:cNvPr id="7" name="Rektangel 6">
            <a:extLst>
              <a:ext uri="{FF2B5EF4-FFF2-40B4-BE49-F238E27FC236}">
                <a16:creationId xmlns:a16="http://schemas.microsoft.com/office/drawing/2014/main" id="{4C19070D-DCCF-4564-BAD7-59AE15005692}"/>
              </a:ext>
            </a:extLst>
          </p:cNvPr>
          <p:cNvSpPr/>
          <p:nvPr/>
        </p:nvSpPr>
        <p:spPr>
          <a:xfrm>
            <a:off x="6518025" y="0"/>
            <a:ext cx="44071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1026" name="Picture 2" descr="Heart Research Or Diagnotic Concept. Big Heart With Cardiogram. Flat style. Vector illustration  heart health stock illustrations">
            <a:extLst>
              <a:ext uri="{FF2B5EF4-FFF2-40B4-BE49-F238E27FC236}">
                <a16:creationId xmlns:a16="http://schemas.microsoft.com/office/drawing/2014/main" id="{E6487668-0B55-4D1D-896D-495EAC530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025" y="1225425"/>
            <a:ext cx="4407150" cy="440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2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20</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a:xfrm>
            <a:off x="540000" y="457806"/>
            <a:ext cx="11113200" cy="1258638"/>
          </a:xfrm>
        </p:spPr>
        <p:txBody>
          <a:bodyPr/>
          <a:lstStyle/>
          <a:p>
            <a:r>
              <a:rPr lang="da-DK" b="0" dirty="0"/>
              <a:t>Frugt og grønt </a:t>
            </a:r>
          </a:p>
        </p:txBody>
      </p:sp>
      <p:sp>
        <p:nvSpPr>
          <p:cNvPr id="7" name="Text Placeholder 5">
            <a:extLst>
              <a:ext uri="{FF2B5EF4-FFF2-40B4-BE49-F238E27FC236}">
                <a16:creationId xmlns:a16="http://schemas.microsoft.com/office/drawing/2014/main" id="{BC1F92A4-9644-4F57-85E0-9F5178C75228}"/>
              </a:ext>
            </a:extLst>
          </p:cNvPr>
          <p:cNvSpPr>
            <a:spLocks noGrp="1"/>
          </p:cNvSpPr>
          <p:nvPr>
            <p:ph type="body" sz="quarter" idx="13"/>
          </p:nvPr>
        </p:nvSpPr>
        <p:spPr>
          <a:xfrm>
            <a:off x="538800" y="1563776"/>
            <a:ext cx="6688138" cy="4314510"/>
          </a:xfrm>
        </p:spPr>
        <p:txBody>
          <a:bodyPr/>
          <a:lstStyle/>
          <a:p>
            <a:pPr marL="342900" indent="-342900">
              <a:buFont typeface="Courier New" panose="02070309020205020404" pitchFamily="49" charset="0"/>
              <a:buChar char="o"/>
            </a:pPr>
            <a:r>
              <a:rPr lang="da-DK" b="1" dirty="0"/>
              <a:t>De officielle anbefalinger</a:t>
            </a:r>
            <a:br>
              <a:rPr lang="da-DK" dirty="0"/>
            </a:br>
            <a:r>
              <a:rPr lang="da-DK" dirty="0"/>
              <a:t>	</a:t>
            </a:r>
            <a:r>
              <a:rPr lang="da-DK" sz="2000" i="1" dirty="0">
                <a:latin typeface="+mn-lt"/>
              </a:rPr>
              <a:t>Spis flere grøntsager og frugter </a:t>
            </a:r>
            <a:endParaRPr lang="da-DK" i="1" dirty="0">
              <a:latin typeface="+mn-lt"/>
            </a:endParaRPr>
          </a:p>
          <a:p>
            <a:endParaRPr lang="da-DK" i="1" dirty="0"/>
          </a:p>
          <a:p>
            <a:pPr marL="342900" indent="-342900">
              <a:buFont typeface="Courier New" panose="02070309020205020404" pitchFamily="49" charset="0"/>
              <a:buChar char="o"/>
            </a:pPr>
            <a:r>
              <a:rPr lang="da-DK" b="1" dirty="0"/>
              <a:t>Hvorfor skal vi spise frugt og grønt?</a:t>
            </a:r>
            <a:br>
              <a:rPr lang="da-DK" b="1" dirty="0"/>
            </a:br>
            <a:endParaRPr lang="da-DK" b="1" dirty="0"/>
          </a:p>
          <a:p>
            <a:pPr marL="342900" indent="-342900">
              <a:buFont typeface="Courier New" panose="02070309020205020404" pitchFamily="49" charset="0"/>
              <a:buChar char="o"/>
            </a:pPr>
            <a:r>
              <a:rPr lang="da-DK" b="1" dirty="0"/>
              <a:t>Hvordan?</a:t>
            </a:r>
          </a:p>
          <a:p>
            <a:pPr>
              <a:buNone/>
            </a:pPr>
            <a:r>
              <a:rPr lang="da-DK" sz="2000" dirty="0">
                <a:latin typeface="+mn-lt"/>
              </a:rPr>
              <a:t>	Klargjort snackgrønt i k</a:t>
            </a:r>
            <a:r>
              <a:rPr lang="da-DK" sz="2000" i="1" dirty="0">
                <a:latin typeface="+mn-lt"/>
              </a:rPr>
              <a:t>øleskabet</a:t>
            </a:r>
          </a:p>
          <a:p>
            <a:pPr>
              <a:buNone/>
            </a:pPr>
            <a:r>
              <a:rPr lang="da-DK" sz="2000" i="1" dirty="0">
                <a:latin typeface="+mn-lt"/>
              </a:rPr>
              <a:t>	Frugtskålen står fremme på bordet </a:t>
            </a:r>
          </a:p>
          <a:p>
            <a:pPr>
              <a:buNone/>
            </a:pPr>
            <a:r>
              <a:rPr lang="da-DK" sz="2000" i="1" dirty="0">
                <a:latin typeface="+mn-lt"/>
              </a:rPr>
              <a:t>	En banan med i tasken</a:t>
            </a:r>
          </a:p>
          <a:p>
            <a:pPr>
              <a:buNone/>
            </a:pPr>
            <a:r>
              <a:rPr lang="da-DK" sz="2000" i="1" dirty="0">
                <a:latin typeface="+mn-lt"/>
              </a:rPr>
              <a:t>	Frugtfad fremfor slikskål</a:t>
            </a:r>
            <a:br>
              <a:rPr lang="da-DK" sz="2000" i="1" dirty="0">
                <a:latin typeface="+mn-lt"/>
              </a:rPr>
            </a:br>
            <a:r>
              <a:rPr lang="da-DK" sz="2000" i="1" dirty="0">
                <a:latin typeface="+mn-lt"/>
              </a:rPr>
              <a:t>	</a:t>
            </a:r>
          </a:p>
          <a:p>
            <a:pPr marL="342900" indent="-342900">
              <a:buFont typeface="Courier New" panose="02070309020205020404" pitchFamily="49" charset="0"/>
              <a:buChar char="o"/>
            </a:pPr>
            <a:endParaRPr lang="da-DK" b="1" dirty="0"/>
          </a:p>
        </p:txBody>
      </p:sp>
      <p:pic>
        <p:nvPicPr>
          <p:cNvPr id="8" name="Picture 4" descr="Vegan shopping bag with fruits and vegetables isolated on white background  fruits and vegetables stock pictures, royalty-free photos &amp; images">
            <a:extLst>
              <a:ext uri="{FF2B5EF4-FFF2-40B4-BE49-F238E27FC236}">
                <a16:creationId xmlns:a16="http://schemas.microsoft.com/office/drawing/2014/main" id="{1D0F8D1A-3D5C-4CF9-99A5-8924708AE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5489389" y="1142999"/>
            <a:ext cx="68580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2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21</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Fedt fra planteriget</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8800" y="1406752"/>
            <a:ext cx="6688800" cy="4615225"/>
          </a:xfrm>
        </p:spPr>
        <p:txBody>
          <a:bodyPr/>
          <a:lstStyle/>
          <a:p>
            <a:pPr marL="342900" indent="-342900">
              <a:buFont typeface="Courier New" panose="02070309020205020404" pitchFamily="49" charset="0"/>
              <a:buChar char="o"/>
            </a:pPr>
            <a:r>
              <a:rPr lang="da-DK" b="1" dirty="0"/>
              <a:t>De officielle anbefalinger</a:t>
            </a:r>
            <a:endParaRPr lang="da-DK" dirty="0"/>
          </a:p>
          <a:p>
            <a:r>
              <a:rPr lang="da-DK" dirty="0">
                <a:latin typeface="+mj-lt"/>
              </a:rPr>
              <a:t>	</a:t>
            </a:r>
            <a:r>
              <a:rPr lang="da-DK" sz="2000" i="1" dirty="0">
                <a:latin typeface="+mn-lt"/>
              </a:rPr>
              <a:t>Vælg planteolier</a:t>
            </a:r>
          </a:p>
          <a:p>
            <a:endParaRPr lang="da-DK" dirty="0"/>
          </a:p>
          <a:p>
            <a:pPr marL="342900" indent="-342900">
              <a:buFont typeface="Courier New" panose="02070309020205020404" pitchFamily="49" charset="0"/>
              <a:buChar char="o"/>
            </a:pPr>
            <a:r>
              <a:rPr lang="da-DK" b="1" dirty="0"/>
              <a:t>Mættet versus umættet fedt?</a:t>
            </a:r>
            <a:br>
              <a:rPr lang="da-DK" dirty="0"/>
            </a:br>
            <a:endParaRPr lang="da-DK" dirty="0"/>
          </a:p>
          <a:p>
            <a:pPr marL="342900" indent="-342900">
              <a:buFont typeface="Courier New" panose="02070309020205020404" pitchFamily="49" charset="0"/>
              <a:buChar char="o"/>
            </a:pPr>
            <a:r>
              <a:rPr lang="da-DK" b="1" dirty="0"/>
              <a:t>Hvorfor skal vi spise fedt?</a:t>
            </a:r>
          </a:p>
          <a:p>
            <a:endParaRPr lang="da-DK" dirty="0"/>
          </a:p>
          <a:p>
            <a:pPr marL="342900" indent="-342900">
              <a:buFont typeface="Courier New" panose="02070309020205020404" pitchFamily="49" charset="0"/>
              <a:buChar char="o"/>
            </a:pPr>
            <a:r>
              <a:rPr lang="da-DK" b="1" dirty="0"/>
              <a:t>Hvordan?</a:t>
            </a:r>
            <a:endParaRPr lang="da-DK" dirty="0"/>
          </a:p>
          <a:p>
            <a:pPr>
              <a:buNone/>
            </a:pPr>
            <a:r>
              <a:rPr lang="da-DK" i="1" dirty="0"/>
              <a:t>	</a:t>
            </a:r>
            <a:r>
              <a:rPr lang="da-DK" sz="2000" i="1" dirty="0">
                <a:latin typeface="+mn-lt"/>
              </a:rPr>
              <a:t>Spis mere fisk og mindre kød </a:t>
            </a:r>
          </a:p>
          <a:p>
            <a:pPr>
              <a:buNone/>
            </a:pPr>
            <a:r>
              <a:rPr lang="da-DK" sz="2000" i="1" dirty="0">
                <a:latin typeface="+mn-lt"/>
              </a:rPr>
              <a:t>     	Kom nødder i salaten fremfor bacontern og ost</a:t>
            </a:r>
          </a:p>
          <a:p>
            <a:pPr>
              <a:buNone/>
            </a:pPr>
            <a:r>
              <a:rPr lang="da-DK" sz="2000" i="1" dirty="0">
                <a:latin typeface="+mn-lt"/>
              </a:rPr>
              <a:t>	Vælg olie i stedet for smør til stegning</a:t>
            </a:r>
          </a:p>
          <a:p>
            <a:endParaRPr lang="da-DK" i="1" dirty="0"/>
          </a:p>
        </p:txBody>
      </p:sp>
      <p:pic>
        <p:nvPicPr>
          <p:cNvPr id="1026" name="Picture 2" descr="butter heart melting  heart fats stock pictures, royalty-free photos &amp; images">
            <a:extLst>
              <a:ext uri="{FF2B5EF4-FFF2-40B4-BE49-F238E27FC236}">
                <a16:creationId xmlns:a16="http://schemas.microsoft.com/office/drawing/2014/main" id="{00748D33-AE01-4C1C-A5AC-E1516BB354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49" r="9414"/>
          <a:stretch/>
        </p:blipFill>
        <p:spPr bwMode="auto">
          <a:xfrm>
            <a:off x="7585023" y="-24114"/>
            <a:ext cx="3777522" cy="688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2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22</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Fysisk aktivitet</a:t>
            </a:r>
          </a:p>
        </p:txBody>
      </p:sp>
      <p:sp>
        <p:nvSpPr>
          <p:cNvPr id="7" name="Text Placeholder 5">
            <a:extLst>
              <a:ext uri="{FF2B5EF4-FFF2-40B4-BE49-F238E27FC236}">
                <a16:creationId xmlns:a16="http://schemas.microsoft.com/office/drawing/2014/main" id="{D87336FD-2EBC-421D-B8CF-C99016E9CC2B}"/>
              </a:ext>
            </a:extLst>
          </p:cNvPr>
          <p:cNvSpPr>
            <a:spLocks noGrp="1"/>
          </p:cNvSpPr>
          <p:nvPr>
            <p:ph type="body" sz="quarter" idx="13"/>
          </p:nvPr>
        </p:nvSpPr>
        <p:spPr>
          <a:xfrm>
            <a:off x="540000" y="1805052"/>
            <a:ext cx="8899275" cy="4186173"/>
          </a:xfrm>
        </p:spPr>
        <p:txBody>
          <a:bodyPr/>
          <a:lstStyle/>
          <a:p>
            <a:pPr marL="342900" indent="-342900">
              <a:buFont typeface="Courier New" panose="02070309020205020404" pitchFamily="49" charset="0"/>
              <a:buChar char="o"/>
            </a:pPr>
            <a:r>
              <a:rPr lang="da-DK" b="1" dirty="0"/>
              <a:t>De officielle anbefalinger </a:t>
            </a:r>
            <a:br>
              <a:rPr lang="da-DK" dirty="0"/>
            </a:br>
            <a:r>
              <a:rPr lang="da-DK" dirty="0"/>
              <a:t>	</a:t>
            </a:r>
            <a:r>
              <a:rPr lang="da-DK" sz="2000" i="1" dirty="0">
                <a:latin typeface="+mn-lt"/>
              </a:rPr>
              <a:t>Mindst 30 min. om dagen </a:t>
            </a:r>
          </a:p>
          <a:p>
            <a:endParaRPr lang="da-DK" dirty="0"/>
          </a:p>
          <a:p>
            <a:pPr marL="342900" indent="-342900">
              <a:buFont typeface="Courier New" panose="02070309020205020404" pitchFamily="49" charset="0"/>
              <a:buChar char="o"/>
            </a:pPr>
            <a:r>
              <a:rPr lang="da-DK" b="1" dirty="0"/>
              <a:t>Hvorfor skal vi være fysisk aktive?</a:t>
            </a:r>
            <a:br>
              <a:rPr lang="da-DK" b="1" dirty="0"/>
            </a:br>
            <a:endParaRPr lang="da-DK" b="1" dirty="0"/>
          </a:p>
          <a:p>
            <a:pPr marL="342900" indent="-342900">
              <a:buFont typeface="Courier New" panose="02070309020205020404" pitchFamily="49" charset="0"/>
              <a:buChar char="o"/>
            </a:pPr>
            <a:r>
              <a:rPr lang="da-DK" b="1" dirty="0"/>
              <a:t>Hvordan? </a:t>
            </a:r>
          </a:p>
          <a:p>
            <a:pPr lvl="2"/>
            <a:r>
              <a:rPr lang="da-DK" dirty="0"/>
              <a:t>	</a:t>
            </a:r>
            <a:r>
              <a:rPr lang="da-DK" sz="2000" i="1" dirty="0"/>
              <a:t>Tag trappen i stedet for elevatoren</a:t>
            </a:r>
          </a:p>
          <a:p>
            <a:pPr lvl="2"/>
            <a:r>
              <a:rPr lang="da-DK" sz="2000" dirty="0"/>
              <a:t>	</a:t>
            </a:r>
            <a:r>
              <a:rPr lang="da-DK" sz="2000" i="1" dirty="0"/>
              <a:t>Tag cyklen i stedet for bilen</a:t>
            </a:r>
          </a:p>
          <a:p>
            <a:pPr lvl="2"/>
            <a:r>
              <a:rPr lang="da-DK" sz="2000" dirty="0"/>
              <a:t>	</a:t>
            </a:r>
            <a:r>
              <a:rPr lang="da-DK" sz="2000" i="1" dirty="0"/>
              <a:t>Gåtur, cykeltur, havearbejde, løbetur, </a:t>
            </a:r>
            <a:br>
              <a:rPr lang="da-DK" sz="2000" i="1" dirty="0"/>
            </a:br>
            <a:r>
              <a:rPr lang="da-DK" sz="2000" i="1" dirty="0"/>
              <a:t>	en sportsgren du kan lide</a:t>
            </a:r>
          </a:p>
          <a:p>
            <a:pPr lvl="2"/>
            <a:r>
              <a:rPr lang="da-DK" sz="2000" dirty="0"/>
              <a:t>	</a:t>
            </a:r>
            <a:r>
              <a:rPr lang="da-DK" sz="2000" i="1" dirty="0"/>
              <a:t>Flere idéer?</a:t>
            </a:r>
          </a:p>
          <a:p>
            <a:pPr lvl="2"/>
            <a:endParaRPr lang="da-DK" i="1" dirty="0">
              <a:latin typeface="+mj-lt"/>
            </a:endParaRPr>
          </a:p>
          <a:p>
            <a:pPr lvl="2"/>
            <a:endParaRPr lang="da-DK" i="1" dirty="0">
              <a:latin typeface="+mj-lt"/>
            </a:endParaRPr>
          </a:p>
          <a:p>
            <a:pPr lvl="2"/>
            <a:endParaRPr lang="da-DK" i="1" dirty="0">
              <a:latin typeface="+mj-lt"/>
            </a:endParaRPr>
          </a:p>
          <a:p>
            <a:pPr lvl="2"/>
            <a:endParaRPr lang="da-DK" dirty="0"/>
          </a:p>
        </p:txBody>
      </p:sp>
      <p:sp>
        <p:nvSpPr>
          <p:cNvPr id="6" name="Rektangel 5">
            <a:extLst>
              <a:ext uri="{FF2B5EF4-FFF2-40B4-BE49-F238E27FC236}">
                <a16:creationId xmlns:a16="http://schemas.microsoft.com/office/drawing/2014/main" id="{0FD63331-33B5-436D-BEA4-AD1DB1194071}"/>
              </a:ext>
            </a:extLst>
          </p:cNvPr>
          <p:cNvSpPr/>
          <p:nvPr/>
        </p:nvSpPr>
        <p:spPr>
          <a:xfrm>
            <a:off x="5976157" y="0"/>
            <a:ext cx="5188146" cy="6858000"/>
          </a:xfrm>
          <a:prstGeom prst="rect">
            <a:avLst/>
          </a:prstGeom>
          <a:solidFill>
            <a:schemeClr val="accent6"/>
          </a:solidFill>
          <a:ln/>
        </p:spPr>
        <p:style>
          <a:lnRef idx="2">
            <a:schemeClr val="accent5"/>
          </a:lnRef>
          <a:fillRef idx="1">
            <a:schemeClr val="lt1"/>
          </a:fillRef>
          <a:effectRef idx="0">
            <a:schemeClr val="accent5"/>
          </a:effectRef>
          <a:fontRef idx="minor">
            <a:schemeClr val="dk1"/>
          </a:fontRef>
        </p:style>
        <p:txBody>
          <a:bodyPr lIns="72000" tIns="36000" rIns="72000" bIns="36000" rtlCol="0" anchor="ctr"/>
          <a:lstStyle/>
          <a:p>
            <a:pPr algn="ctr"/>
            <a:endParaRPr lang="da-DK" noProof="0" dirty="0" err="1"/>
          </a:p>
        </p:txBody>
      </p:sp>
      <p:pic>
        <p:nvPicPr>
          <p:cNvPr id="4098" name="Picture 2" descr="Spanish male and female enjoying early morning kayaking Affectionate and lighthearted senior male sitting on side of kayak with young female friend enjoying the pleasure of early morning exercise and good company. happy active people stock pictures, royalty-free photos &amp; images">
            <a:extLst>
              <a:ext uri="{FF2B5EF4-FFF2-40B4-BE49-F238E27FC236}">
                <a16:creationId xmlns:a16="http://schemas.microsoft.com/office/drawing/2014/main" id="{F33043B8-74DC-45A5-AEFD-0793F81D8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157" y="1805052"/>
            <a:ext cx="5188146" cy="345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61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F649248-A888-4E66-8E0F-4FB94071255B}"/>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EF4100F2-3BCF-46F8-AE7C-C36C2C7DEF68}"/>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BAF0204D-EFF6-4A0B-8843-C03E9FF02231}"/>
              </a:ext>
            </a:extLst>
          </p:cNvPr>
          <p:cNvSpPr>
            <a:spLocks noGrp="1"/>
          </p:cNvSpPr>
          <p:nvPr>
            <p:ph type="sldNum" sz="quarter" idx="17"/>
          </p:nvPr>
        </p:nvSpPr>
        <p:spPr/>
        <p:txBody>
          <a:bodyPr/>
          <a:lstStyle/>
          <a:p>
            <a:fld id="{24C8C45C-947F-4981-8B3F-4F32E973C901}" type="slidenum">
              <a:rPr lang="da-DK" smtClean="0"/>
              <a:pPr/>
              <a:t>23</a:t>
            </a:fld>
            <a:endParaRPr lang="da-DK" dirty="0"/>
          </a:p>
        </p:txBody>
      </p:sp>
      <p:sp>
        <p:nvSpPr>
          <p:cNvPr id="5" name="Titel 4">
            <a:extLst>
              <a:ext uri="{FF2B5EF4-FFF2-40B4-BE49-F238E27FC236}">
                <a16:creationId xmlns:a16="http://schemas.microsoft.com/office/drawing/2014/main" id="{B510F11B-CEC3-4AEA-BB95-395E714A54AA}"/>
              </a:ext>
            </a:extLst>
          </p:cNvPr>
          <p:cNvSpPr>
            <a:spLocks noGrp="1"/>
          </p:cNvSpPr>
          <p:nvPr>
            <p:ph type="title"/>
          </p:nvPr>
        </p:nvSpPr>
        <p:spPr/>
        <p:txBody>
          <a:bodyPr/>
          <a:lstStyle/>
          <a:p>
            <a:r>
              <a:rPr lang="da-DK" dirty="0"/>
              <a:t>Opsummering når</a:t>
            </a:r>
            <a:br>
              <a:rPr lang="da-DK" dirty="0"/>
            </a:br>
            <a:r>
              <a:rPr lang="da-DK" dirty="0"/>
              <a:t> appetitten er god</a:t>
            </a:r>
          </a:p>
        </p:txBody>
      </p:sp>
      <p:sp>
        <p:nvSpPr>
          <p:cNvPr id="6" name="Pladsholder til tekst 5">
            <a:extLst>
              <a:ext uri="{FF2B5EF4-FFF2-40B4-BE49-F238E27FC236}">
                <a16:creationId xmlns:a16="http://schemas.microsoft.com/office/drawing/2014/main" id="{2E6834EF-B1D5-4276-9004-D33A4E036C84}"/>
              </a:ext>
            </a:extLst>
          </p:cNvPr>
          <p:cNvSpPr>
            <a:spLocks noGrp="1"/>
          </p:cNvSpPr>
          <p:nvPr>
            <p:ph type="body" sz="quarter" idx="13"/>
          </p:nvPr>
        </p:nvSpPr>
        <p:spPr>
          <a:xfrm>
            <a:off x="657315" y="2568053"/>
            <a:ext cx="6688800" cy="3520532"/>
          </a:xfrm>
        </p:spPr>
        <p:txBody>
          <a:bodyPr/>
          <a:lstStyle/>
          <a:p>
            <a:pPr marL="342900" indent="-342900">
              <a:lnSpc>
                <a:spcPct val="150000"/>
              </a:lnSpc>
              <a:buFont typeface="Courier New" panose="02070309020205020404" pitchFamily="49" charset="0"/>
              <a:buChar char="o"/>
            </a:pPr>
            <a:r>
              <a:rPr lang="da-DK" b="0" i="0" dirty="0">
                <a:effectLst/>
                <a:latin typeface="+mj-lt"/>
              </a:rPr>
              <a:t>Spis frugt, grønt, </a:t>
            </a:r>
            <a:r>
              <a:rPr lang="da-DK" dirty="0">
                <a:latin typeface="+mj-lt"/>
              </a:rPr>
              <a:t>fisk og fuldkorn </a:t>
            </a:r>
            <a:endParaRPr lang="da-DK" b="0" i="0" dirty="0">
              <a:effectLst/>
              <a:latin typeface="+mj-lt"/>
            </a:endParaRPr>
          </a:p>
          <a:p>
            <a:pPr marL="342900" indent="-342900">
              <a:lnSpc>
                <a:spcPct val="150000"/>
              </a:lnSpc>
              <a:buFont typeface="Courier New" panose="02070309020205020404" pitchFamily="49" charset="0"/>
              <a:buChar char="o"/>
            </a:pPr>
            <a:r>
              <a:rPr lang="da-DK" b="0" i="0" dirty="0">
                <a:effectLst/>
                <a:latin typeface="+mj-lt"/>
              </a:rPr>
              <a:t>Vælg </a:t>
            </a:r>
            <a:r>
              <a:rPr lang="da-DK" dirty="0">
                <a:latin typeface="+mj-lt"/>
              </a:rPr>
              <a:t>planterigets fedtstoffer</a:t>
            </a:r>
            <a:endParaRPr lang="da-DK" b="0" i="0" dirty="0">
              <a:effectLst/>
              <a:latin typeface="+mj-lt"/>
            </a:endParaRPr>
          </a:p>
          <a:p>
            <a:pPr marL="342900" indent="-342900">
              <a:lnSpc>
                <a:spcPct val="150000"/>
              </a:lnSpc>
              <a:buFont typeface="Courier New" panose="02070309020205020404" pitchFamily="49" charset="0"/>
              <a:buChar char="o"/>
            </a:pPr>
            <a:r>
              <a:rPr lang="da-DK" dirty="0">
                <a:latin typeface="+mj-lt"/>
              </a:rPr>
              <a:t>Styrk hjertet med fysisk træning </a:t>
            </a:r>
          </a:p>
        </p:txBody>
      </p:sp>
      <p:sp>
        <p:nvSpPr>
          <p:cNvPr id="9" name="Rektangel 8">
            <a:extLst>
              <a:ext uri="{FF2B5EF4-FFF2-40B4-BE49-F238E27FC236}">
                <a16:creationId xmlns:a16="http://schemas.microsoft.com/office/drawing/2014/main" id="{2AE87188-72D4-49A2-B45B-BA4D648ECBA1}"/>
              </a:ext>
            </a:extLst>
          </p:cNvPr>
          <p:cNvSpPr/>
          <p:nvPr/>
        </p:nvSpPr>
        <p:spPr>
          <a:xfrm>
            <a:off x="7049927" y="0"/>
            <a:ext cx="367358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2052" name="Picture 4" descr="Fruits and vegetables in heart shape.  healthy food stock illustrations">
            <a:extLst>
              <a:ext uri="{FF2B5EF4-FFF2-40B4-BE49-F238E27FC236}">
                <a16:creationId xmlns:a16="http://schemas.microsoft.com/office/drawing/2014/main" id="{97CF6BA4-5CB7-43E0-A140-8616ED84D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927" y="1628174"/>
            <a:ext cx="3673589" cy="367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99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24</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a:xfrm>
            <a:off x="540000" y="450158"/>
            <a:ext cx="11113200" cy="1258638"/>
          </a:xfrm>
        </p:spPr>
        <p:txBody>
          <a:bodyPr/>
          <a:lstStyle/>
          <a:p>
            <a:r>
              <a:rPr lang="da-DK" dirty="0"/>
              <a:t>Hvad med Kosttilskud?</a:t>
            </a:r>
          </a:p>
        </p:txBody>
      </p:sp>
      <p:sp>
        <p:nvSpPr>
          <p:cNvPr id="7" name="Tekstfelt 6">
            <a:extLst>
              <a:ext uri="{FF2B5EF4-FFF2-40B4-BE49-F238E27FC236}">
                <a16:creationId xmlns:a16="http://schemas.microsoft.com/office/drawing/2014/main" id="{AC22BECE-502D-4621-AC1E-A4C5E49E8887}"/>
              </a:ext>
            </a:extLst>
          </p:cNvPr>
          <p:cNvSpPr txBox="1"/>
          <p:nvPr/>
        </p:nvSpPr>
        <p:spPr>
          <a:xfrm>
            <a:off x="10123018" y="3539123"/>
            <a:ext cx="1484586" cy="553998"/>
          </a:xfrm>
          <a:prstGeom prst="rect">
            <a:avLst/>
          </a:prstGeom>
          <a:noFill/>
        </p:spPr>
        <p:txBody>
          <a:bodyPr wrap="square" lIns="0" tIns="0" rIns="0" bIns="0" rtlCol="0">
            <a:spAutoFit/>
          </a:bodyPr>
          <a:lstStyle/>
          <a:p>
            <a:pPr algn="l"/>
            <a:r>
              <a:rPr lang="da-DK" sz="3600" b="1" dirty="0">
                <a:solidFill>
                  <a:schemeClr val="bg2"/>
                </a:solidFill>
              </a:rPr>
              <a:t>Q10?</a:t>
            </a:r>
          </a:p>
        </p:txBody>
      </p:sp>
      <p:sp>
        <p:nvSpPr>
          <p:cNvPr id="8" name="Tekstfelt 7">
            <a:extLst>
              <a:ext uri="{FF2B5EF4-FFF2-40B4-BE49-F238E27FC236}">
                <a16:creationId xmlns:a16="http://schemas.microsoft.com/office/drawing/2014/main" id="{57361053-164F-4A2C-B6BC-28770480B93E}"/>
              </a:ext>
            </a:extLst>
          </p:cNvPr>
          <p:cNvSpPr txBox="1"/>
          <p:nvPr/>
        </p:nvSpPr>
        <p:spPr>
          <a:xfrm>
            <a:off x="9890004" y="2269133"/>
            <a:ext cx="1950613" cy="553998"/>
          </a:xfrm>
          <a:prstGeom prst="rect">
            <a:avLst/>
          </a:prstGeom>
          <a:noFill/>
        </p:spPr>
        <p:txBody>
          <a:bodyPr wrap="square" lIns="0" tIns="0" rIns="0" bIns="0" rtlCol="0">
            <a:spAutoFit/>
          </a:bodyPr>
          <a:lstStyle/>
          <a:p>
            <a:pPr algn="l"/>
            <a:r>
              <a:rPr lang="da-DK" sz="3600" b="1" dirty="0">
                <a:solidFill>
                  <a:srgbClr val="92D050"/>
                </a:solidFill>
              </a:rPr>
              <a:t>Grøn Te?</a:t>
            </a:r>
          </a:p>
        </p:txBody>
      </p:sp>
      <p:sp>
        <p:nvSpPr>
          <p:cNvPr id="9" name="Tekstfelt 8">
            <a:extLst>
              <a:ext uri="{FF2B5EF4-FFF2-40B4-BE49-F238E27FC236}">
                <a16:creationId xmlns:a16="http://schemas.microsoft.com/office/drawing/2014/main" id="{CBBC9B7F-016F-4318-A0AE-77BF568BC06E}"/>
              </a:ext>
            </a:extLst>
          </p:cNvPr>
          <p:cNvSpPr txBox="1"/>
          <p:nvPr/>
        </p:nvSpPr>
        <p:spPr>
          <a:xfrm>
            <a:off x="9888704" y="4802242"/>
            <a:ext cx="1999890" cy="553998"/>
          </a:xfrm>
          <a:prstGeom prst="rect">
            <a:avLst/>
          </a:prstGeom>
          <a:noFill/>
        </p:spPr>
        <p:txBody>
          <a:bodyPr wrap="square" lIns="0" tIns="0" rIns="0" bIns="0" rtlCol="0">
            <a:spAutoFit/>
          </a:bodyPr>
          <a:lstStyle/>
          <a:p>
            <a:pPr algn="l"/>
            <a:r>
              <a:rPr lang="da-DK" sz="3600" b="1" dirty="0">
                <a:solidFill>
                  <a:schemeClr val="accent1"/>
                </a:solidFill>
              </a:rPr>
              <a:t>Ginseng?</a:t>
            </a:r>
          </a:p>
        </p:txBody>
      </p:sp>
      <p:sp>
        <p:nvSpPr>
          <p:cNvPr id="10" name="Tekstfelt 9">
            <a:extLst>
              <a:ext uri="{FF2B5EF4-FFF2-40B4-BE49-F238E27FC236}">
                <a16:creationId xmlns:a16="http://schemas.microsoft.com/office/drawing/2014/main" id="{8BDAD566-C5F1-4869-9F9C-D318FD5AA1E4}"/>
              </a:ext>
            </a:extLst>
          </p:cNvPr>
          <p:cNvSpPr txBox="1"/>
          <p:nvPr/>
        </p:nvSpPr>
        <p:spPr>
          <a:xfrm>
            <a:off x="540000" y="2107563"/>
            <a:ext cx="2049645" cy="553998"/>
          </a:xfrm>
          <a:prstGeom prst="rect">
            <a:avLst/>
          </a:prstGeom>
          <a:noFill/>
        </p:spPr>
        <p:txBody>
          <a:bodyPr wrap="square" lIns="0" tIns="0" rIns="0" bIns="0" rtlCol="0">
            <a:spAutoFit/>
          </a:bodyPr>
          <a:lstStyle/>
          <a:p>
            <a:pPr algn="l"/>
            <a:r>
              <a:rPr lang="da-DK" sz="3600" b="1" dirty="0">
                <a:solidFill>
                  <a:srgbClr val="E87722"/>
                </a:solidFill>
              </a:rPr>
              <a:t>Fiskeolie?</a:t>
            </a:r>
          </a:p>
        </p:txBody>
      </p:sp>
      <p:sp>
        <p:nvSpPr>
          <p:cNvPr id="11" name="Tekstfelt 10">
            <a:extLst>
              <a:ext uri="{FF2B5EF4-FFF2-40B4-BE49-F238E27FC236}">
                <a16:creationId xmlns:a16="http://schemas.microsoft.com/office/drawing/2014/main" id="{CD42CDD1-31E7-4E86-BC18-8D58CABDB54F}"/>
              </a:ext>
            </a:extLst>
          </p:cNvPr>
          <p:cNvSpPr txBox="1"/>
          <p:nvPr/>
        </p:nvSpPr>
        <p:spPr>
          <a:xfrm>
            <a:off x="540000" y="3428830"/>
            <a:ext cx="1768643" cy="553998"/>
          </a:xfrm>
          <a:prstGeom prst="rect">
            <a:avLst/>
          </a:prstGeom>
          <a:noFill/>
        </p:spPr>
        <p:txBody>
          <a:bodyPr wrap="square" lIns="0" tIns="0" rIns="0" bIns="0" rtlCol="0">
            <a:spAutoFit/>
          </a:bodyPr>
          <a:lstStyle/>
          <a:p>
            <a:pPr algn="l"/>
            <a:r>
              <a:rPr lang="da-DK" sz="3600" b="1" dirty="0">
                <a:solidFill>
                  <a:schemeClr val="accent3"/>
                </a:solidFill>
              </a:rPr>
              <a:t>Ingefær?</a:t>
            </a:r>
          </a:p>
        </p:txBody>
      </p:sp>
      <p:sp>
        <p:nvSpPr>
          <p:cNvPr id="12" name="Tekstfelt 11">
            <a:extLst>
              <a:ext uri="{FF2B5EF4-FFF2-40B4-BE49-F238E27FC236}">
                <a16:creationId xmlns:a16="http://schemas.microsoft.com/office/drawing/2014/main" id="{25E983E3-9519-421D-97F7-8805973260B7}"/>
              </a:ext>
            </a:extLst>
          </p:cNvPr>
          <p:cNvSpPr txBox="1"/>
          <p:nvPr/>
        </p:nvSpPr>
        <p:spPr>
          <a:xfrm>
            <a:off x="540000" y="4708296"/>
            <a:ext cx="1768642" cy="553998"/>
          </a:xfrm>
          <a:prstGeom prst="rect">
            <a:avLst/>
          </a:prstGeom>
          <a:noFill/>
        </p:spPr>
        <p:txBody>
          <a:bodyPr wrap="square" lIns="0" tIns="0" rIns="0" bIns="0" rtlCol="0">
            <a:spAutoFit/>
          </a:bodyPr>
          <a:lstStyle/>
          <a:p>
            <a:pPr algn="l"/>
            <a:r>
              <a:rPr lang="da-DK" sz="3600" b="1" dirty="0">
                <a:solidFill>
                  <a:schemeClr val="bg1"/>
                </a:solidFill>
              </a:rPr>
              <a:t>Hvidløg</a:t>
            </a:r>
            <a:r>
              <a:rPr lang="da-DK" sz="3600" b="1" dirty="0">
                <a:solidFill>
                  <a:schemeClr val="bg2"/>
                </a:solidFill>
              </a:rPr>
              <a:t>?</a:t>
            </a:r>
          </a:p>
        </p:txBody>
      </p:sp>
      <p:sp>
        <p:nvSpPr>
          <p:cNvPr id="13" name="Tekstfelt 12">
            <a:extLst>
              <a:ext uri="{FF2B5EF4-FFF2-40B4-BE49-F238E27FC236}">
                <a16:creationId xmlns:a16="http://schemas.microsoft.com/office/drawing/2014/main" id="{3E1D4B1E-DD2D-4F9F-84C9-8FACB584EC68}"/>
              </a:ext>
            </a:extLst>
          </p:cNvPr>
          <p:cNvSpPr txBox="1"/>
          <p:nvPr/>
        </p:nvSpPr>
        <p:spPr>
          <a:xfrm>
            <a:off x="6162364" y="1174676"/>
            <a:ext cx="3385680" cy="553998"/>
          </a:xfrm>
          <a:prstGeom prst="rect">
            <a:avLst/>
          </a:prstGeom>
          <a:noFill/>
        </p:spPr>
        <p:txBody>
          <a:bodyPr wrap="square" lIns="0" tIns="0" rIns="0" bIns="0" rtlCol="0">
            <a:spAutoFit/>
          </a:bodyPr>
          <a:lstStyle/>
          <a:p>
            <a:pPr algn="l"/>
            <a:r>
              <a:rPr lang="da-DK" sz="3600" b="1" dirty="0" err="1">
                <a:solidFill>
                  <a:schemeClr val="tx2"/>
                </a:solidFill>
              </a:rPr>
              <a:t>Ginkgo</a:t>
            </a:r>
            <a:r>
              <a:rPr lang="da-DK" sz="3600" b="1" dirty="0">
                <a:solidFill>
                  <a:schemeClr val="tx2"/>
                </a:solidFill>
              </a:rPr>
              <a:t> </a:t>
            </a:r>
            <a:r>
              <a:rPr lang="da-DK" sz="3600" b="1" dirty="0" err="1">
                <a:solidFill>
                  <a:schemeClr val="tx2"/>
                </a:solidFill>
              </a:rPr>
              <a:t>Biloba</a:t>
            </a:r>
            <a:r>
              <a:rPr lang="da-DK" sz="3600" b="1" dirty="0">
                <a:solidFill>
                  <a:schemeClr val="tx2"/>
                </a:solidFill>
              </a:rPr>
              <a:t>?</a:t>
            </a:r>
          </a:p>
        </p:txBody>
      </p:sp>
      <p:pic>
        <p:nvPicPr>
          <p:cNvPr id="1026" name="Picture 2" descr="Herbal medicine pills and mortar over bright  background stock photo">
            <a:extLst>
              <a:ext uri="{FF2B5EF4-FFF2-40B4-BE49-F238E27FC236}">
                <a16:creationId xmlns:a16="http://schemas.microsoft.com/office/drawing/2014/main" id="{A95467D3-AE16-45E1-A086-5F78AE59AB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94" b="6626"/>
          <a:stretch/>
        </p:blipFill>
        <p:spPr bwMode="auto">
          <a:xfrm>
            <a:off x="2629065" y="1940148"/>
            <a:ext cx="6973290" cy="408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851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5647D62-9041-45AC-9B43-56CC25396920}"/>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AF5FF3F6-165C-4D63-9B6E-1C6E3A8FE23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93EB888-7888-47D7-829C-AB3F927B918A}"/>
              </a:ext>
            </a:extLst>
          </p:cNvPr>
          <p:cNvSpPr>
            <a:spLocks noGrp="1"/>
          </p:cNvSpPr>
          <p:nvPr>
            <p:ph type="sldNum" sz="quarter" idx="17"/>
          </p:nvPr>
        </p:nvSpPr>
        <p:spPr/>
        <p:txBody>
          <a:bodyPr/>
          <a:lstStyle/>
          <a:p>
            <a:fld id="{24C8C45C-947F-4981-8B3F-4F32E973C901}" type="slidenum">
              <a:rPr lang="da-DK" smtClean="0"/>
              <a:pPr/>
              <a:t>25</a:t>
            </a:fld>
            <a:endParaRPr lang="da-DK" dirty="0"/>
          </a:p>
        </p:txBody>
      </p:sp>
      <p:sp>
        <p:nvSpPr>
          <p:cNvPr id="5" name="Titel 4">
            <a:extLst>
              <a:ext uri="{FF2B5EF4-FFF2-40B4-BE49-F238E27FC236}">
                <a16:creationId xmlns:a16="http://schemas.microsoft.com/office/drawing/2014/main" id="{9A670621-BEC9-48E4-9400-0048DE50E2F5}"/>
              </a:ext>
            </a:extLst>
          </p:cNvPr>
          <p:cNvSpPr>
            <a:spLocks noGrp="1"/>
          </p:cNvSpPr>
          <p:nvPr>
            <p:ph type="title"/>
          </p:nvPr>
        </p:nvSpPr>
        <p:spPr/>
        <p:txBody>
          <a:bodyPr/>
          <a:lstStyle/>
          <a:p>
            <a:endParaRPr lang="da-DK" dirty="0"/>
          </a:p>
        </p:txBody>
      </p:sp>
      <p:sp>
        <p:nvSpPr>
          <p:cNvPr id="6" name="Pladsholder til tekst 5">
            <a:extLst>
              <a:ext uri="{FF2B5EF4-FFF2-40B4-BE49-F238E27FC236}">
                <a16:creationId xmlns:a16="http://schemas.microsoft.com/office/drawing/2014/main" id="{F90FD9D9-A855-4720-9D1D-4FF751D7604F}"/>
              </a:ext>
            </a:extLst>
          </p:cNvPr>
          <p:cNvSpPr>
            <a:spLocks noGrp="1"/>
          </p:cNvSpPr>
          <p:nvPr>
            <p:ph type="body" sz="quarter" idx="13"/>
          </p:nvPr>
        </p:nvSpPr>
        <p:spPr>
          <a:xfrm>
            <a:off x="1768943" y="3245261"/>
            <a:ext cx="6688800" cy="1767647"/>
          </a:xfrm>
        </p:spPr>
        <p:txBody>
          <a:bodyPr/>
          <a:lstStyle/>
          <a:p>
            <a:r>
              <a:rPr lang="da-DK" dirty="0"/>
              <a:t>Få ny inspiration og hjertesunde opskrifter</a:t>
            </a:r>
          </a:p>
          <a:p>
            <a:r>
              <a:rPr lang="da-DK" dirty="0"/>
              <a:t>på Hjerteforeningen.dk</a:t>
            </a:r>
          </a:p>
        </p:txBody>
      </p:sp>
      <p:pic>
        <p:nvPicPr>
          <p:cNvPr id="10" name="Picture 4">
            <a:extLst>
              <a:ext uri="{FF2B5EF4-FFF2-40B4-BE49-F238E27FC236}">
                <a16:creationId xmlns:a16="http://schemas.microsoft.com/office/drawing/2014/main" id="{832F5181-373D-422B-960F-7F2F200462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25" r="-1" b="5419"/>
          <a:stretch/>
        </p:blipFill>
        <p:spPr bwMode="auto">
          <a:xfrm>
            <a:off x="3815923" y="6229"/>
            <a:ext cx="4991816" cy="2384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D8F42ED-2630-463E-B387-633321C9BF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083" r="3" b="12146"/>
          <a:stretch/>
        </p:blipFill>
        <p:spPr bwMode="auto">
          <a:xfrm>
            <a:off x="8905288" y="2332409"/>
            <a:ext cx="3384262" cy="2168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4EA72DD-5A9E-4A15-B606-7B2D7E6347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5288" y="4416503"/>
            <a:ext cx="3286712" cy="2525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140FFAB-2CBB-4AD0-AAF3-7A1F239CB2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7739" y="-26957"/>
            <a:ext cx="3384261" cy="24173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BC3DE1D-EB5C-4A49-9C1D-8C61D967A7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671"/>
            <a:ext cx="4064314" cy="24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E488C87-0CF4-4E85-BE36-D43AD60400CE}"/>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02283AA6-20A5-4882-9474-35A43634842F}"/>
              </a:ext>
            </a:extLst>
          </p:cNvPr>
          <p:cNvSpPr>
            <a:spLocks noGrp="1"/>
          </p:cNvSpPr>
          <p:nvPr>
            <p:ph type="sldNum" sz="quarter" idx="17"/>
          </p:nvPr>
        </p:nvSpPr>
        <p:spPr/>
        <p:txBody>
          <a:bodyPr/>
          <a:lstStyle/>
          <a:p>
            <a:fld id="{24C8C45C-947F-4981-8B3F-4F32E973C901}" type="slidenum">
              <a:rPr lang="da-DK" smtClean="0"/>
              <a:pPr/>
              <a:t>26</a:t>
            </a:fld>
            <a:endParaRPr lang="da-DK" dirty="0"/>
          </a:p>
        </p:txBody>
      </p:sp>
      <p:sp>
        <p:nvSpPr>
          <p:cNvPr id="2" name="Titel 1">
            <a:extLst>
              <a:ext uri="{FF2B5EF4-FFF2-40B4-BE49-F238E27FC236}">
                <a16:creationId xmlns:a16="http://schemas.microsoft.com/office/drawing/2014/main" id="{13389D30-247F-4932-AE35-74E4D234151F}"/>
              </a:ext>
            </a:extLst>
          </p:cNvPr>
          <p:cNvSpPr>
            <a:spLocks noGrp="1"/>
          </p:cNvSpPr>
          <p:nvPr>
            <p:ph type="ctrTitle"/>
          </p:nvPr>
        </p:nvSpPr>
        <p:spPr>
          <a:xfrm>
            <a:off x="2091349" y="1742600"/>
            <a:ext cx="8604000" cy="4416913"/>
          </a:xfrm>
        </p:spPr>
        <p:txBody>
          <a:bodyPr/>
          <a:lstStyle/>
          <a:p>
            <a:pPr algn="ctr"/>
            <a:br>
              <a:rPr lang="da-DK" dirty="0"/>
            </a:br>
            <a:r>
              <a:rPr lang="da-DK" b="0" dirty="0"/>
              <a:t>Hvor kan du få mere information? </a:t>
            </a:r>
            <a:br>
              <a:rPr lang="da-DK" b="0" dirty="0"/>
            </a:br>
            <a:br>
              <a:rPr lang="da-DK" dirty="0"/>
            </a:br>
            <a:r>
              <a:rPr lang="da-DK" b="0" dirty="0">
                <a:solidFill>
                  <a:schemeClr val="accent1"/>
                </a:solidFill>
              </a:rPr>
              <a:t>Hjerteforeningen.dk</a:t>
            </a:r>
            <a:br>
              <a:rPr lang="da-DK" b="0" dirty="0">
                <a:solidFill>
                  <a:schemeClr val="accent1"/>
                </a:solidFill>
              </a:rPr>
            </a:br>
            <a:r>
              <a:rPr lang="da-DK" b="0" dirty="0">
                <a:solidFill>
                  <a:schemeClr val="accent1"/>
                </a:solidFill>
              </a:rPr>
              <a:t>Hjertelinjen 7025 0000</a:t>
            </a:r>
            <a:br>
              <a:rPr lang="da-DK" dirty="0"/>
            </a:br>
            <a:br>
              <a:rPr lang="da-DK" dirty="0"/>
            </a:br>
            <a:r>
              <a:rPr lang="da-DK" b="0" dirty="0"/>
              <a:t>Spørgsmål</a:t>
            </a:r>
            <a:r>
              <a:rPr lang="da-DK" dirty="0"/>
              <a:t>?</a:t>
            </a:r>
          </a:p>
        </p:txBody>
      </p:sp>
      <p:sp>
        <p:nvSpPr>
          <p:cNvPr id="4" name="Date Placeholder 3">
            <a:extLst>
              <a:ext uri="{FF2B5EF4-FFF2-40B4-BE49-F238E27FC236}">
                <a16:creationId xmlns:a16="http://schemas.microsoft.com/office/drawing/2014/main" id="{8A190C9E-AD21-4469-A3FD-6E3BAE6012AE}"/>
              </a:ext>
            </a:extLst>
          </p:cNvPr>
          <p:cNvSpPr>
            <a:spLocks noGrp="1"/>
          </p:cNvSpPr>
          <p:nvPr>
            <p:ph type="dt" sz="half" idx="10"/>
          </p:nvPr>
        </p:nvSpPr>
        <p:spPr/>
        <p:txBody>
          <a:bodyPr/>
          <a:lstStyle/>
          <a:p>
            <a:fld id="{BE11C486-F6D9-457E-8605-FA7FF1B869B2}" type="datetime1">
              <a:rPr lang="da-DK" smtClean="0"/>
              <a:pPr/>
              <a:t>27-07-2023</a:t>
            </a:fld>
            <a:endParaRPr lang="da-DK" dirty="0"/>
          </a:p>
        </p:txBody>
      </p:sp>
    </p:spTree>
    <p:extLst>
      <p:ext uri="{BB962C8B-B14F-4D97-AF65-F5344CB8AC3E}">
        <p14:creationId xmlns:p14="http://schemas.microsoft.com/office/powerpoint/2010/main" val="3772418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FD15368-F2BF-DC15-548A-319670EF7CA2}"/>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FEFEC347-9526-0A58-6633-3747EA906D10}"/>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941E51D3-D8B3-5ED8-E87F-414DE1CC0357}"/>
              </a:ext>
            </a:extLst>
          </p:cNvPr>
          <p:cNvSpPr>
            <a:spLocks noGrp="1"/>
          </p:cNvSpPr>
          <p:nvPr>
            <p:ph type="sldNum" sz="quarter" idx="17"/>
          </p:nvPr>
        </p:nvSpPr>
        <p:spPr/>
        <p:txBody>
          <a:bodyPr/>
          <a:lstStyle/>
          <a:p>
            <a:fld id="{24C8C45C-947F-4981-8B3F-4F32E973C901}" type="slidenum">
              <a:rPr lang="da-DK" smtClean="0"/>
              <a:pPr/>
              <a:t>3</a:t>
            </a:fld>
            <a:endParaRPr lang="da-DK" dirty="0"/>
          </a:p>
        </p:txBody>
      </p:sp>
      <p:sp>
        <p:nvSpPr>
          <p:cNvPr id="5" name="Titel 4">
            <a:extLst>
              <a:ext uri="{FF2B5EF4-FFF2-40B4-BE49-F238E27FC236}">
                <a16:creationId xmlns:a16="http://schemas.microsoft.com/office/drawing/2014/main" id="{E886FB8E-163F-1D4D-E50A-0870DC47E7DD}"/>
              </a:ext>
            </a:extLst>
          </p:cNvPr>
          <p:cNvSpPr>
            <a:spLocks noGrp="1"/>
          </p:cNvSpPr>
          <p:nvPr>
            <p:ph type="title"/>
          </p:nvPr>
        </p:nvSpPr>
        <p:spPr/>
        <p:txBody>
          <a:bodyPr/>
          <a:lstStyle/>
          <a:p>
            <a:r>
              <a:rPr lang="da-DK" dirty="0"/>
              <a:t>Hvad er hjertesvigt</a:t>
            </a:r>
          </a:p>
        </p:txBody>
      </p:sp>
      <p:sp>
        <p:nvSpPr>
          <p:cNvPr id="6" name="Pladsholder til tekst 5">
            <a:extLst>
              <a:ext uri="{FF2B5EF4-FFF2-40B4-BE49-F238E27FC236}">
                <a16:creationId xmlns:a16="http://schemas.microsoft.com/office/drawing/2014/main" id="{FAC27DDC-7420-02A7-EACC-FF3683CC525B}"/>
              </a:ext>
            </a:extLst>
          </p:cNvPr>
          <p:cNvSpPr>
            <a:spLocks noGrp="1"/>
          </p:cNvSpPr>
          <p:nvPr>
            <p:ph type="body" sz="quarter" idx="13"/>
          </p:nvPr>
        </p:nvSpPr>
        <p:spPr>
          <a:xfrm>
            <a:off x="539749" y="1806574"/>
            <a:ext cx="10746560" cy="3790951"/>
          </a:xfrm>
        </p:spPr>
        <p:txBody>
          <a:bodyPr/>
          <a:lstStyle/>
          <a:p>
            <a:pPr marL="342900" indent="-342900">
              <a:buFont typeface="Courier New" panose="02070309020205020404" pitchFamily="49" charset="0"/>
              <a:buChar char="o"/>
            </a:pPr>
            <a:r>
              <a:rPr lang="da-DK" dirty="0"/>
              <a:t>Hjertets pumpekraft er nedsat</a:t>
            </a:r>
          </a:p>
          <a:p>
            <a:pPr marL="342900" indent="-342900">
              <a:buFont typeface="Courier New" panose="02070309020205020404" pitchFamily="49" charset="0"/>
              <a:buChar char="o"/>
            </a:pPr>
            <a:r>
              <a:rPr lang="da-DK" dirty="0"/>
              <a:t>Hjertet er på overarbejde og forsøger at kompensere</a:t>
            </a:r>
          </a:p>
          <a:p>
            <a:pPr marL="342900" indent="-342900">
              <a:buFont typeface="Courier New" panose="02070309020205020404" pitchFamily="49" charset="0"/>
              <a:buChar char="o"/>
            </a:pPr>
            <a:r>
              <a:rPr lang="da-DK" dirty="0"/>
              <a:t>Hjertesvigt har 4 NYHA-klasser = sværhedsgrader af sygdom</a:t>
            </a:r>
          </a:p>
          <a:p>
            <a:pPr marL="342900" indent="-342900">
              <a:buFont typeface="Courier New" panose="02070309020205020404" pitchFamily="49" charset="0"/>
              <a:buChar char="o"/>
            </a:pPr>
            <a:r>
              <a:rPr lang="da-DK" dirty="0"/>
              <a:t>NYHA klasse 3 og 4 har ofte ernæringsmæssige konsekvenser</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endParaRPr lang="da-DK" dirty="0"/>
          </a:p>
        </p:txBody>
      </p:sp>
      <p:pic>
        <p:nvPicPr>
          <p:cNvPr id="7" name="Picture 2" descr="Heart Research Or Diagnotic Concept. Big Heart With Cardiogram. Flat style. Vector illustration  heart health stock illustrations">
            <a:extLst>
              <a:ext uri="{FF2B5EF4-FFF2-40B4-BE49-F238E27FC236}">
                <a16:creationId xmlns:a16="http://schemas.microsoft.com/office/drawing/2014/main" id="{5F6DD2AE-B83C-E921-3A1A-3B9A5FF41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690" y="3788228"/>
            <a:ext cx="2706495" cy="2706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33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DEED20F-64D6-089E-B82E-E7BA9A0AF9B4}"/>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F78900B2-DC48-EA85-3FAF-19BCFB0A52B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EDA10EE6-9D21-BBB2-123E-AF0906DBE0FA}"/>
              </a:ext>
            </a:extLst>
          </p:cNvPr>
          <p:cNvSpPr>
            <a:spLocks noGrp="1"/>
          </p:cNvSpPr>
          <p:nvPr>
            <p:ph type="sldNum" sz="quarter" idx="17"/>
          </p:nvPr>
        </p:nvSpPr>
        <p:spPr/>
        <p:txBody>
          <a:bodyPr/>
          <a:lstStyle/>
          <a:p>
            <a:fld id="{24C8C45C-947F-4981-8B3F-4F32E973C901}" type="slidenum">
              <a:rPr lang="da-DK" smtClean="0"/>
              <a:pPr/>
              <a:t>4</a:t>
            </a:fld>
            <a:endParaRPr lang="da-DK" dirty="0"/>
          </a:p>
        </p:txBody>
      </p:sp>
      <p:sp>
        <p:nvSpPr>
          <p:cNvPr id="5" name="Titel 4">
            <a:extLst>
              <a:ext uri="{FF2B5EF4-FFF2-40B4-BE49-F238E27FC236}">
                <a16:creationId xmlns:a16="http://schemas.microsoft.com/office/drawing/2014/main" id="{73285D8F-F3C1-5A1A-729B-AA49FE8C21D0}"/>
              </a:ext>
            </a:extLst>
          </p:cNvPr>
          <p:cNvSpPr>
            <a:spLocks noGrp="1"/>
          </p:cNvSpPr>
          <p:nvPr>
            <p:ph type="title"/>
          </p:nvPr>
        </p:nvSpPr>
        <p:spPr/>
        <p:txBody>
          <a:bodyPr/>
          <a:lstStyle/>
          <a:p>
            <a:r>
              <a:rPr lang="da-DK" dirty="0"/>
              <a:t>Ernæringsmæssige udfordringer ved svært hjertesvigt</a:t>
            </a:r>
          </a:p>
        </p:txBody>
      </p:sp>
      <p:sp>
        <p:nvSpPr>
          <p:cNvPr id="6" name="Pladsholder til tekst 5">
            <a:extLst>
              <a:ext uri="{FF2B5EF4-FFF2-40B4-BE49-F238E27FC236}">
                <a16:creationId xmlns:a16="http://schemas.microsoft.com/office/drawing/2014/main" id="{54D88C2E-55C4-A183-B961-6849F7DDF19D}"/>
              </a:ext>
            </a:extLst>
          </p:cNvPr>
          <p:cNvSpPr>
            <a:spLocks noGrp="1"/>
          </p:cNvSpPr>
          <p:nvPr>
            <p:ph type="body" sz="quarter" idx="13"/>
          </p:nvPr>
        </p:nvSpPr>
        <p:spPr>
          <a:xfrm>
            <a:off x="540000" y="2198460"/>
            <a:ext cx="10759622" cy="3790951"/>
          </a:xfrm>
        </p:spPr>
        <p:txBody>
          <a:bodyPr/>
          <a:lstStyle/>
          <a:p>
            <a:endParaRPr lang="da-DK" dirty="0"/>
          </a:p>
          <a:p>
            <a:pPr marL="342900" indent="-342900">
              <a:buFont typeface="Courier New" panose="02070309020205020404" pitchFamily="49" charset="0"/>
              <a:buChar char="o"/>
            </a:pPr>
            <a:r>
              <a:rPr lang="da-DK" dirty="0"/>
              <a:t>Når hjerte belastes, så stresses kroppen </a:t>
            </a:r>
          </a:p>
          <a:p>
            <a:pPr marL="342900" indent="-342900">
              <a:buFont typeface="Courier New" panose="02070309020205020404" pitchFamily="49" charset="0"/>
              <a:buChar char="o"/>
            </a:pPr>
            <a:r>
              <a:rPr lang="da-DK" dirty="0"/>
              <a:t>Behovet for energi og protein øges</a:t>
            </a:r>
          </a:p>
          <a:p>
            <a:pPr marL="342900" indent="-342900">
              <a:buFont typeface="Courier New" panose="02070309020205020404" pitchFamily="49" charset="0"/>
              <a:buChar char="o"/>
            </a:pPr>
            <a:r>
              <a:rPr lang="da-DK" dirty="0"/>
              <a:t>Væskebalancen påvirkes hvilket kan føre til væskeophobninger </a:t>
            </a:r>
          </a:p>
          <a:p>
            <a:pPr marL="342900" indent="-342900">
              <a:buFont typeface="Courier New" panose="02070309020205020404" pitchFamily="49" charset="0"/>
              <a:buChar char="o"/>
            </a:pPr>
            <a:r>
              <a:rPr lang="da-DK" dirty="0"/>
              <a:t>Væske i ben får benene til at hæve </a:t>
            </a:r>
          </a:p>
          <a:p>
            <a:pPr marL="342900" indent="-342900">
              <a:buFont typeface="Courier New" panose="02070309020205020404" pitchFamily="49" charset="0"/>
              <a:buChar char="o"/>
            </a:pPr>
            <a:r>
              <a:rPr lang="da-DK" dirty="0"/>
              <a:t>Væske i lunger påvirker vejrtrækning og nedsætter energien til at lave mad og spise</a:t>
            </a:r>
          </a:p>
          <a:p>
            <a:pPr marL="342900" indent="-342900">
              <a:buFont typeface="Courier New" panose="02070309020205020404" pitchFamily="49" charset="0"/>
              <a:buChar char="o"/>
            </a:pPr>
            <a:r>
              <a:rPr lang="da-DK" dirty="0"/>
              <a:t>Væske i maven giver kvalme og fornemmelse af at være mæt</a:t>
            </a:r>
          </a:p>
          <a:p>
            <a:pPr marL="342900" indent="-342900">
              <a:buFont typeface="Courier New" panose="02070309020205020404" pitchFamily="49" charset="0"/>
              <a:buChar char="o"/>
            </a:pPr>
            <a:r>
              <a:rPr lang="da-DK" dirty="0"/>
              <a:t>Svær sygdom nedsætter lysten til at spise og påvirker appetitten generelt</a:t>
            </a:r>
          </a:p>
        </p:txBody>
      </p:sp>
    </p:spTree>
    <p:extLst>
      <p:ext uri="{BB962C8B-B14F-4D97-AF65-F5344CB8AC3E}">
        <p14:creationId xmlns:p14="http://schemas.microsoft.com/office/powerpoint/2010/main" val="172327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5</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dirty="0"/>
              <a:t>Hvis appetitten </a:t>
            </a:r>
            <a:br>
              <a:rPr lang="da-DK" dirty="0"/>
            </a:br>
            <a:r>
              <a:rPr lang="da-DK" dirty="0"/>
              <a:t>er lille</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40000" y="2651760"/>
            <a:ext cx="6688800" cy="2893512"/>
          </a:xfrm>
        </p:spPr>
        <p:txBody>
          <a:bodyPr/>
          <a:lstStyle/>
          <a:p>
            <a:pPr marL="342900" indent="-342900">
              <a:buFont typeface="Courier New" panose="02070309020205020404" pitchFamily="49" charset="0"/>
              <a:buChar char="o"/>
            </a:pPr>
            <a:r>
              <a:rPr lang="da-DK" dirty="0">
                <a:latin typeface="+mj-lt"/>
              </a:rPr>
              <a:t>Mange bække små – 6-8 daglige måltider</a:t>
            </a:r>
          </a:p>
          <a:p>
            <a:pPr marL="342900" indent="-342900">
              <a:buFont typeface="Courier New" panose="02070309020205020404" pitchFamily="49" charset="0"/>
              <a:buChar char="o"/>
            </a:pPr>
            <a:endParaRPr lang="da-DK" dirty="0">
              <a:latin typeface="+mj-lt"/>
            </a:endParaRPr>
          </a:p>
          <a:p>
            <a:pPr marL="342900" indent="-342900">
              <a:buFont typeface="Courier New" panose="02070309020205020404" pitchFamily="49" charset="0"/>
              <a:buChar char="o"/>
            </a:pPr>
            <a:r>
              <a:rPr lang="da-DK" dirty="0">
                <a:latin typeface="+mj-lt"/>
              </a:rPr>
              <a:t>Små fristende portioner</a:t>
            </a:r>
          </a:p>
          <a:p>
            <a:pPr>
              <a:buNone/>
            </a:pPr>
            <a:endParaRPr lang="da-DK" dirty="0">
              <a:latin typeface="+mj-lt"/>
            </a:endParaRPr>
          </a:p>
          <a:p>
            <a:pPr marL="342900" indent="-342900">
              <a:buFont typeface="Courier New" panose="02070309020205020404" pitchFamily="49" charset="0"/>
              <a:buChar char="o"/>
            </a:pPr>
            <a:r>
              <a:rPr lang="da-DK" dirty="0">
                <a:latin typeface="+mj-lt"/>
              </a:rPr>
              <a:t>Fokus på protein og planterigets fedt</a:t>
            </a:r>
          </a:p>
          <a:p>
            <a:pPr marL="342900" indent="-342900">
              <a:buFont typeface="Courier New" panose="02070309020205020404" pitchFamily="49" charset="0"/>
              <a:buChar char="o"/>
            </a:pPr>
            <a:endParaRPr lang="da-DK" dirty="0">
              <a:latin typeface="+mj-lt"/>
            </a:endParaRPr>
          </a:p>
        </p:txBody>
      </p:sp>
      <p:pic>
        <p:nvPicPr>
          <p:cNvPr id="2050" name="Picture 2" descr="Woman feel not hungry concept vector illustration on white background. Female unable to eat.  not hungry adult stock illustrations">
            <a:extLst>
              <a:ext uri="{FF2B5EF4-FFF2-40B4-BE49-F238E27FC236}">
                <a16:creationId xmlns:a16="http://schemas.microsoft.com/office/drawing/2014/main" id="{4C42A537-727E-4516-B277-580E2C79B2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07" r="11765"/>
          <a:stretch/>
        </p:blipFill>
        <p:spPr bwMode="auto">
          <a:xfrm>
            <a:off x="6844937" y="0"/>
            <a:ext cx="46241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2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8BBBD6B-E645-BC0C-12B8-D6FC52CE0885}"/>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C6B8A832-DCC0-53F4-355E-1FB4CECDF3C9}"/>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46BFF700-00F2-EC19-B1CB-8DDA3D6EAA98}"/>
              </a:ext>
            </a:extLst>
          </p:cNvPr>
          <p:cNvSpPr>
            <a:spLocks noGrp="1"/>
          </p:cNvSpPr>
          <p:nvPr>
            <p:ph type="sldNum" sz="quarter" idx="17"/>
          </p:nvPr>
        </p:nvSpPr>
        <p:spPr/>
        <p:txBody>
          <a:bodyPr/>
          <a:lstStyle/>
          <a:p>
            <a:fld id="{24C8C45C-947F-4981-8B3F-4F32E973C901}" type="slidenum">
              <a:rPr lang="da-DK" smtClean="0"/>
              <a:pPr/>
              <a:t>6</a:t>
            </a:fld>
            <a:endParaRPr lang="da-DK" dirty="0"/>
          </a:p>
        </p:txBody>
      </p:sp>
      <p:sp>
        <p:nvSpPr>
          <p:cNvPr id="5" name="Titel 4">
            <a:extLst>
              <a:ext uri="{FF2B5EF4-FFF2-40B4-BE49-F238E27FC236}">
                <a16:creationId xmlns:a16="http://schemas.microsoft.com/office/drawing/2014/main" id="{BC073F71-BB82-0590-6655-39FBECD44E46}"/>
              </a:ext>
            </a:extLst>
          </p:cNvPr>
          <p:cNvSpPr>
            <a:spLocks noGrp="1"/>
          </p:cNvSpPr>
          <p:nvPr>
            <p:ph type="title"/>
          </p:nvPr>
        </p:nvSpPr>
        <p:spPr/>
        <p:txBody>
          <a:bodyPr/>
          <a:lstStyle/>
          <a:p>
            <a:r>
              <a:rPr lang="da-DK" dirty="0"/>
              <a:t>Kostens sammensætning under svær hjertesygdom</a:t>
            </a:r>
          </a:p>
        </p:txBody>
      </p:sp>
      <p:sp>
        <p:nvSpPr>
          <p:cNvPr id="6" name="Pladsholder til tekst 5">
            <a:extLst>
              <a:ext uri="{FF2B5EF4-FFF2-40B4-BE49-F238E27FC236}">
                <a16:creationId xmlns:a16="http://schemas.microsoft.com/office/drawing/2014/main" id="{667C36A0-555A-5720-575F-87285DCCAD39}"/>
              </a:ext>
            </a:extLst>
          </p:cNvPr>
          <p:cNvSpPr>
            <a:spLocks noGrp="1"/>
          </p:cNvSpPr>
          <p:nvPr>
            <p:ph type="body" sz="quarter" idx="13"/>
          </p:nvPr>
        </p:nvSpPr>
        <p:spPr>
          <a:xfrm>
            <a:off x="540000" y="2355214"/>
            <a:ext cx="10733497" cy="3790951"/>
          </a:xfrm>
        </p:spPr>
        <p:txBody>
          <a:bodyPr/>
          <a:lstStyle/>
          <a:p>
            <a:endParaRPr lang="da-DK" dirty="0"/>
          </a:p>
          <a:p>
            <a:pPr marL="342900" indent="-342900">
              <a:buFont typeface="Courier New" panose="02070309020205020404" pitchFamily="49" charset="0"/>
              <a:buChar char="o"/>
            </a:pPr>
            <a:r>
              <a:rPr lang="da-DK" dirty="0"/>
              <a:t>Fedtindholdet i kosten skal øges for modsvarer behovet for ekstra energi</a:t>
            </a:r>
          </a:p>
          <a:p>
            <a:pPr marL="342900" indent="-342900">
              <a:buFont typeface="Courier New" panose="02070309020205020404" pitchFamily="49" charset="0"/>
              <a:buChar char="o"/>
            </a:pPr>
            <a:r>
              <a:rPr lang="da-DK" dirty="0"/>
              <a:t>Lad førstevalget være det hjertesunde fedt fra planteriget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Proteinbehovet stiger under svær hjertesygdom</a:t>
            </a:r>
          </a:p>
          <a:p>
            <a:pPr marL="342900" indent="-342900">
              <a:buFont typeface="Courier New" panose="02070309020205020404" pitchFamily="49" charset="0"/>
              <a:buChar char="o"/>
            </a:pPr>
            <a:r>
              <a:rPr lang="da-DK" dirty="0"/>
              <a:t>Øg kosten indhold af fisk, kylling, magert kød, æg, skyr, yoghurt ost og mælk</a:t>
            </a:r>
          </a:p>
        </p:txBody>
      </p:sp>
      <p:pic>
        <p:nvPicPr>
          <p:cNvPr id="7" name="Picture 2" descr="Products with healthy fats  unsaturated fats stock pictures, royalty-free photos &amp; images">
            <a:extLst>
              <a:ext uri="{FF2B5EF4-FFF2-40B4-BE49-F238E27FC236}">
                <a16:creationId xmlns:a16="http://schemas.microsoft.com/office/drawing/2014/main" id="{AD4976A5-D987-59DF-68CF-51740DA98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802912" y="3452815"/>
            <a:ext cx="1510672" cy="463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64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F7386F1-5DB9-4984-B8B2-8E83B3F28DC6}"/>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7BBA3560-8B51-4430-85DD-22679F264B6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C560F511-969F-42C9-836B-FD21BC5F0616}"/>
              </a:ext>
            </a:extLst>
          </p:cNvPr>
          <p:cNvSpPr>
            <a:spLocks noGrp="1"/>
          </p:cNvSpPr>
          <p:nvPr>
            <p:ph type="sldNum" sz="quarter" idx="17"/>
          </p:nvPr>
        </p:nvSpPr>
        <p:spPr/>
        <p:txBody>
          <a:bodyPr/>
          <a:lstStyle/>
          <a:p>
            <a:fld id="{24C8C45C-947F-4981-8B3F-4F32E973C901}" type="slidenum">
              <a:rPr lang="da-DK" smtClean="0"/>
              <a:pPr/>
              <a:t>7</a:t>
            </a:fld>
            <a:endParaRPr lang="da-DK" dirty="0"/>
          </a:p>
        </p:txBody>
      </p:sp>
      <p:sp>
        <p:nvSpPr>
          <p:cNvPr id="5" name="Titel 4">
            <a:extLst>
              <a:ext uri="{FF2B5EF4-FFF2-40B4-BE49-F238E27FC236}">
                <a16:creationId xmlns:a16="http://schemas.microsoft.com/office/drawing/2014/main" id="{3DC67EA7-7C8F-4E44-9359-B55BC5446055}"/>
              </a:ext>
            </a:extLst>
          </p:cNvPr>
          <p:cNvSpPr>
            <a:spLocks noGrp="1"/>
          </p:cNvSpPr>
          <p:nvPr>
            <p:ph type="title"/>
          </p:nvPr>
        </p:nvSpPr>
        <p:spPr/>
        <p:txBody>
          <a:bodyPr/>
          <a:lstStyle/>
          <a:p>
            <a:r>
              <a:rPr lang="da-DK" dirty="0"/>
              <a:t>Lav på energi</a:t>
            </a:r>
          </a:p>
        </p:txBody>
      </p:sp>
      <p:sp>
        <p:nvSpPr>
          <p:cNvPr id="6" name="Pladsholder til tekst 5">
            <a:extLst>
              <a:ext uri="{FF2B5EF4-FFF2-40B4-BE49-F238E27FC236}">
                <a16:creationId xmlns:a16="http://schemas.microsoft.com/office/drawing/2014/main" id="{73FCCBD8-4785-4E99-83A8-7AA5825A6EBD}"/>
              </a:ext>
            </a:extLst>
          </p:cNvPr>
          <p:cNvSpPr>
            <a:spLocks noGrp="1"/>
          </p:cNvSpPr>
          <p:nvPr>
            <p:ph type="body" sz="quarter" idx="13"/>
          </p:nvPr>
        </p:nvSpPr>
        <p:spPr>
          <a:xfrm>
            <a:off x="539749" y="2181497"/>
            <a:ext cx="6688800" cy="3416028"/>
          </a:xfrm>
        </p:spPr>
        <p:txBody>
          <a:bodyPr/>
          <a:lstStyle/>
          <a:p>
            <a:pPr marL="342900" indent="-342900">
              <a:buFont typeface="Courier New" panose="02070309020205020404" pitchFamily="49" charset="0"/>
              <a:buChar char="o"/>
            </a:pPr>
            <a:r>
              <a:rPr lang="da-DK" dirty="0">
                <a:latin typeface="+mj-lt"/>
              </a:rPr>
              <a:t>Fokus på fedt</a:t>
            </a:r>
          </a:p>
          <a:p>
            <a:pPr marL="342900" indent="-342900">
              <a:buFont typeface="Courier New" panose="02070309020205020404" pitchFamily="49" charset="0"/>
              <a:buChar char="o"/>
            </a:pPr>
            <a:endParaRPr lang="da-DK" dirty="0">
              <a:latin typeface="+mj-lt"/>
            </a:endParaRPr>
          </a:p>
          <a:p>
            <a:pPr marL="342900" indent="-342900">
              <a:buFont typeface="Courier New" panose="02070309020205020404" pitchFamily="49" charset="0"/>
              <a:buChar char="o"/>
            </a:pPr>
            <a:r>
              <a:rPr lang="da-DK" dirty="0">
                <a:latin typeface="+mj-lt"/>
              </a:rPr>
              <a:t>Umættet fedt: Planteolie, fede fisk, remoulade, mayonnaise, hummus, oliven, avokado, nødder, mandler</a:t>
            </a:r>
          </a:p>
          <a:p>
            <a:pPr>
              <a:buNone/>
            </a:pPr>
            <a:endParaRPr lang="da-DK" dirty="0">
              <a:latin typeface="+mj-lt"/>
            </a:endParaRPr>
          </a:p>
          <a:p>
            <a:pPr marL="342900" indent="-342900">
              <a:buFont typeface="Courier New" panose="02070309020205020404" pitchFamily="49" charset="0"/>
              <a:buChar char="o"/>
            </a:pPr>
            <a:r>
              <a:rPr lang="da-DK" dirty="0">
                <a:latin typeface="+mj-lt"/>
              </a:rPr>
              <a:t>Berig måltider med fx olie</a:t>
            </a:r>
          </a:p>
          <a:p>
            <a:pPr>
              <a:buNone/>
            </a:pPr>
            <a:endParaRPr lang="da-DK" dirty="0">
              <a:latin typeface="+mj-lt"/>
            </a:endParaRPr>
          </a:p>
          <a:p>
            <a:pPr marL="342900" indent="-342900">
              <a:buFont typeface="Courier New" panose="02070309020205020404" pitchFamily="49" charset="0"/>
              <a:buChar char="o"/>
            </a:pPr>
            <a:endParaRPr lang="da-DK" dirty="0">
              <a:latin typeface="+mj-lt"/>
            </a:endParaRPr>
          </a:p>
        </p:txBody>
      </p:sp>
      <p:pic>
        <p:nvPicPr>
          <p:cNvPr id="1026" name="Picture 2" descr="Emotional burnout man with low battery. Young overworked man feeling exhausted. Hard work. Psychological disorder, apathy idea.Deadline,stress, depression and fatigue concept.Vector illustration.  low energy stock illustrations">
            <a:extLst>
              <a:ext uri="{FF2B5EF4-FFF2-40B4-BE49-F238E27FC236}">
                <a16:creationId xmlns:a16="http://schemas.microsoft.com/office/drawing/2014/main" id="{01E274C2-F7A7-4844-B9D2-3027B1B08B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49" r="20564"/>
          <a:stretch/>
        </p:blipFill>
        <p:spPr bwMode="auto">
          <a:xfrm>
            <a:off x="7228549" y="0"/>
            <a:ext cx="40316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12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EED14FE-60D9-D008-7FDB-76F0C36C2C52}"/>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5A8AAAC2-E78B-2531-1B66-82BB28271388}"/>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21A710FA-3751-45BF-8B44-7F9BE5C45000}"/>
              </a:ext>
            </a:extLst>
          </p:cNvPr>
          <p:cNvSpPr>
            <a:spLocks noGrp="1"/>
          </p:cNvSpPr>
          <p:nvPr>
            <p:ph type="sldNum" sz="quarter" idx="17"/>
          </p:nvPr>
        </p:nvSpPr>
        <p:spPr/>
        <p:txBody>
          <a:bodyPr/>
          <a:lstStyle/>
          <a:p>
            <a:fld id="{24C8C45C-947F-4981-8B3F-4F32E973C901}" type="slidenum">
              <a:rPr lang="da-DK" smtClean="0"/>
              <a:pPr/>
              <a:t>8</a:t>
            </a:fld>
            <a:endParaRPr lang="da-DK" dirty="0"/>
          </a:p>
        </p:txBody>
      </p:sp>
      <p:sp>
        <p:nvSpPr>
          <p:cNvPr id="5" name="Titel 4">
            <a:extLst>
              <a:ext uri="{FF2B5EF4-FFF2-40B4-BE49-F238E27FC236}">
                <a16:creationId xmlns:a16="http://schemas.microsoft.com/office/drawing/2014/main" id="{1EC9A57D-3CD5-0DC4-7B3A-AEF4264AAABF}"/>
              </a:ext>
            </a:extLst>
          </p:cNvPr>
          <p:cNvSpPr>
            <a:spLocks noGrp="1"/>
          </p:cNvSpPr>
          <p:nvPr>
            <p:ph type="title"/>
          </p:nvPr>
        </p:nvSpPr>
        <p:spPr/>
        <p:txBody>
          <a:bodyPr/>
          <a:lstStyle/>
          <a:p>
            <a:r>
              <a:rPr lang="da-DK" dirty="0"/>
              <a:t>Bevar muskelmassen</a:t>
            </a:r>
          </a:p>
        </p:txBody>
      </p:sp>
      <p:sp>
        <p:nvSpPr>
          <p:cNvPr id="6" name="Pladsholder til tekst 5">
            <a:extLst>
              <a:ext uri="{FF2B5EF4-FFF2-40B4-BE49-F238E27FC236}">
                <a16:creationId xmlns:a16="http://schemas.microsoft.com/office/drawing/2014/main" id="{636C5E61-2764-E9F1-B805-55FF9BFF50CF}"/>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Øget behov for protein</a:t>
            </a:r>
          </a:p>
          <a:p>
            <a:pPr marL="342900" indent="-342900">
              <a:buFont typeface="Courier New" panose="02070309020205020404" pitchFamily="49" charset="0"/>
              <a:buChar char="o"/>
            </a:pPr>
            <a:r>
              <a:rPr lang="da-DK" dirty="0"/>
              <a:t>1,4 g pr. kilo kropsvægt</a:t>
            </a:r>
          </a:p>
          <a:p>
            <a:pPr marL="342900" indent="-342900">
              <a:buFont typeface="Courier New" panose="02070309020205020404" pitchFamily="49" charset="0"/>
              <a:buChar char="o"/>
            </a:pPr>
            <a:endParaRPr lang="da-DK" dirty="0"/>
          </a:p>
          <a:p>
            <a:pPr>
              <a:buNone/>
            </a:pPr>
            <a:r>
              <a:rPr lang="da-DK" dirty="0"/>
              <a:t>Protein:</a:t>
            </a:r>
          </a:p>
          <a:p>
            <a:pPr>
              <a:buNone/>
            </a:pPr>
            <a:r>
              <a:rPr lang="da-DK" dirty="0"/>
              <a:t>Fisk, kylling, magert kød</a:t>
            </a:r>
          </a:p>
          <a:p>
            <a:pPr>
              <a:buNone/>
            </a:pPr>
            <a:r>
              <a:rPr lang="da-DK" dirty="0"/>
              <a:t>Æg</a:t>
            </a:r>
          </a:p>
          <a:p>
            <a:pPr>
              <a:buNone/>
            </a:pPr>
            <a:r>
              <a:rPr lang="da-DK" dirty="0"/>
              <a:t>Ost, mælk, yoghurt, skyr</a:t>
            </a:r>
          </a:p>
          <a:p>
            <a:pPr>
              <a:buNone/>
            </a:pPr>
            <a:r>
              <a:rPr lang="da-DK" dirty="0"/>
              <a:t>Bælgfrugter</a:t>
            </a:r>
          </a:p>
          <a:p>
            <a:pPr>
              <a:buNone/>
            </a:pPr>
            <a:r>
              <a:rPr lang="da-DK" dirty="0"/>
              <a:t>Nødder, mandler</a:t>
            </a:r>
          </a:p>
        </p:txBody>
      </p:sp>
      <p:pic>
        <p:nvPicPr>
          <p:cNvPr id="1026" name="Picture 2" descr="Protein Food Stock Vector Image by ©lenanayashkova #47209737">
            <a:extLst>
              <a:ext uri="{FF2B5EF4-FFF2-40B4-BE49-F238E27FC236}">
                <a16:creationId xmlns:a16="http://schemas.microsoft.com/office/drawing/2014/main" id="{354FA2E1-9838-9474-B7E4-F9D0AF4F0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06" y="1806574"/>
            <a:ext cx="5852886" cy="413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9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82FE10D-8847-4951-B444-A2D0D6C44D0D}"/>
              </a:ext>
            </a:extLst>
          </p:cNvPr>
          <p:cNvSpPr>
            <a:spLocks noGrp="1"/>
          </p:cNvSpPr>
          <p:nvPr>
            <p:ph type="dt" sz="half" idx="15"/>
          </p:nvPr>
        </p:nvSpPr>
        <p:spPr/>
        <p:txBody>
          <a:bodyPr/>
          <a:lstStyle/>
          <a:p>
            <a:fld id="{5353A4AC-092C-4486-A405-1ED992DA45AA}" type="datetime1">
              <a:rPr lang="da-DK" smtClean="0"/>
              <a:t>27-07-2023</a:t>
            </a:fld>
            <a:endParaRPr lang="da-DK" dirty="0"/>
          </a:p>
        </p:txBody>
      </p:sp>
      <p:sp>
        <p:nvSpPr>
          <p:cNvPr id="3" name="Pladsholder til sidefod 2">
            <a:extLst>
              <a:ext uri="{FF2B5EF4-FFF2-40B4-BE49-F238E27FC236}">
                <a16:creationId xmlns:a16="http://schemas.microsoft.com/office/drawing/2014/main" id="{E88D85A1-DF3C-48DE-BF8A-D10D03D878D3}"/>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11FB3F0E-E67F-4728-BC52-C887904D5F76}"/>
              </a:ext>
            </a:extLst>
          </p:cNvPr>
          <p:cNvSpPr>
            <a:spLocks noGrp="1"/>
          </p:cNvSpPr>
          <p:nvPr>
            <p:ph type="sldNum" sz="quarter" idx="17"/>
          </p:nvPr>
        </p:nvSpPr>
        <p:spPr/>
        <p:txBody>
          <a:bodyPr/>
          <a:lstStyle/>
          <a:p>
            <a:fld id="{24C8C45C-947F-4981-8B3F-4F32E973C901}" type="slidenum">
              <a:rPr lang="da-DK" smtClean="0"/>
              <a:pPr/>
              <a:t>9</a:t>
            </a:fld>
            <a:endParaRPr lang="da-DK" dirty="0"/>
          </a:p>
        </p:txBody>
      </p:sp>
      <p:sp>
        <p:nvSpPr>
          <p:cNvPr id="5" name="Titel 4">
            <a:extLst>
              <a:ext uri="{FF2B5EF4-FFF2-40B4-BE49-F238E27FC236}">
                <a16:creationId xmlns:a16="http://schemas.microsoft.com/office/drawing/2014/main" id="{1C5C8A57-CE7A-48B6-9A59-9DBA2A1DC46D}"/>
              </a:ext>
            </a:extLst>
          </p:cNvPr>
          <p:cNvSpPr>
            <a:spLocks noGrp="1"/>
          </p:cNvSpPr>
          <p:nvPr>
            <p:ph type="title"/>
          </p:nvPr>
        </p:nvSpPr>
        <p:spPr/>
        <p:txBody>
          <a:bodyPr/>
          <a:lstStyle/>
          <a:p>
            <a:r>
              <a:rPr lang="da-DK" dirty="0"/>
              <a:t>Når der er brug for noget ekstra </a:t>
            </a:r>
            <a:br>
              <a:rPr lang="da-DK" dirty="0"/>
            </a:br>
            <a:endParaRPr lang="da-DK" dirty="0"/>
          </a:p>
        </p:txBody>
      </p:sp>
      <p:sp>
        <p:nvSpPr>
          <p:cNvPr id="6" name="Pladsholder til tekst 5">
            <a:extLst>
              <a:ext uri="{FF2B5EF4-FFF2-40B4-BE49-F238E27FC236}">
                <a16:creationId xmlns:a16="http://schemas.microsoft.com/office/drawing/2014/main" id="{6394C9C5-EAB8-4302-9252-194041530DE8}"/>
              </a:ext>
            </a:extLst>
          </p:cNvPr>
          <p:cNvSpPr>
            <a:spLocks noGrp="1"/>
          </p:cNvSpPr>
          <p:nvPr>
            <p:ph type="body" sz="quarter" idx="13"/>
          </p:nvPr>
        </p:nvSpPr>
        <p:spPr>
          <a:xfrm>
            <a:off x="527258" y="2142308"/>
            <a:ext cx="6688800" cy="3037205"/>
          </a:xfrm>
        </p:spPr>
        <p:txBody>
          <a:bodyPr/>
          <a:lstStyle/>
          <a:p>
            <a:pPr marL="342900" indent="-342900">
              <a:buFont typeface="Courier New" panose="02070309020205020404" pitchFamily="49" charset="0"/>
              <a:buChar char="o"/>
            </a:pPr>
            <a:endParaRPr lang="da-DK" dirty="0">
              <a:latin typeface="+mj-lt"/>
            </a:endParaRPr>
          </a:p>
          <a:p>
            <a:pPr marL="342900" indent="-342900">
              <a:buFont typeface="Courier New" panose="02070309020205020404" pitchFamily="49" charset="0"/>
              <a:buChar char="o"/>
            </a:pPr>
            <a:r>
              <a:rPr lang="da-DK" dirty="0">
                <a:latin typeface="+mj-lt"/>
              </a:rPr>
              <a:t>Suppler kosten med drikkevarer</a:t>
            </a:r>
            <a:br>
              <a:rPr lang="da-DK" dirty="0">
                <a:latin typeface="+mj-lt"/>
              </a:rPr>
            </a:br>
            <a:endParaRPr lang="da-DK" dirty="0">
              <a:latin typeface="+mj-lt"/>
            </a:endParaRPr>
          </a:p>
          <a:p>
            <a:pPr marL="342900" indent="-342900">
              <a:buFont typeface="Courier New" panose="02070309020205020404" pitchFamily="49" charset="0"/>
              <a:buChar char="o"/>
            </a:pPr>
            <a:r>
              <a:rPr lang="da-DK" dirty="0">
                <a:latin typeface="+mj-lt"/>
              </a:rPr>
              <a:t>Mælk, drikkeyoghurt, drikkeskyr, smoothies, </a:t>
            </a:r>
            <a:br>
              <a:rPr lang="da-DK" dirty="0">
                <a:latin typeface="+mj-lt"/>
              </a:rPr>
            </a:br>
            <a:r>
              <a:rPr lang="da-DK" dirty="0">
                <a:latin typeface="+mj-lt"/>
              </a:rPr>
              <a:t>juice og ernæringsdrikke </a:t>
            </a:r>
          </a:p>
        </p:txBody>
      </p:sp>
      <p:sp>
        <p:nvSpPr>
          <p:cNvPr id="8" name="Rektangel 7">
            <a:extLst>
              <a:ext uri="{FF2B5EF4-FFF2-40B4-BE49-F238E27FC236}">
                <a16:creationId xmlns:a16="http://schemas.microsoft.com/office/drawing/2014/main" id="{A426BE12-8F9D-4D21-9959-9D79499E723B}"/>
              </a:ext>
            </a:extLst>
          </p:cNvPr>
          <p:cNvSpPr/>
          <p:nvPr/>
        </p:nvSpPr>
        <p:spPr>
          <a:xfrm>
            <a:off x="7222303" y="1798638"/>
            <a:ext cx="3907251" cy="5059362"/>
          </a:xfrm>
          <a:prstGeom prst="rect">
            <a:avLst/>
          </a:prstGeom>
          <a:solidFill>
            <a:srgbClr val="AAD5DC"/>
          </a:solidFill>
          <a:ln>
            <a:solidFill>
              <a:srgbClr val="AAD5DC"/>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2050" name="Picture 2" descr="People Drinking Cold Drinks. Tiny Male and Female Characters Choose Different Beverages in Summer Time. Huge Glass Cups with Straw, Fruits, Ice Cubes in Juice Water. Cartoon Vector Illustration  drinking stock illustrations">
            <a:extLst>
              <a:ext uri="{FF2B5EF4-FFF2-40B4-BE49-F238E27FC236}">
                <a16:creationId xmlns:a16="http://schemas.microsoft.com/office/drawing/2014/main" id="{AA4D6770-7509-467F-B351-0E58677AF8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95" t="3739" r="9403" b="2204"/>
          <a:stretch/>
        </p:blipFill>
        <p:spPr bwMode="auto">
          <a:xfrm>
            <a:off x="7228549" y="1953090"/>
            <a:ext cx="3907250" cy="295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15111"/>
      </p:ext>
    </p:extLst>
  </p:cSld>
  <p:clrMapOvr>
    <a:masterClrMapping/>
  </p:clrMapOvr>
</p:sld>
</file>

<file path=ppt/theme/theme1.xml><?xml version="1.0" encoding="utf-8"?>
<a:theme xmlns:a="http://schemas.openxmlformats.org/drawingml/2006/main" name="Hjerteforeningen">
  <a:themeElements>
    <a:clrScheme name="Hjerteforeningen">
      <a:dk1>
        <a:srgbClr val="000000"/>
      </a:dk1>
      <a:lt1>
        <a:srgbClr val="FFFFFF"/>
      </a:lt1>
      <a:dk2>
        <a:srgbClr val="002A3A"/>
      </a:dk2>
      <a:lt2>
        <a:srgbClr val="E5E9EB"/>
      </a:lt2>
      <a:accent1>
        <a:srgbClr val="C8102E"/>
      </a:accent1>
      <a:accent2>
        <a:srgbClr val="002A3A"/>
      </a:accent2>
      <a:accent3>
        <a:srgbClr val="335561"/>
      </a:accent3>
      <a:accent4>
        <a:srgbClr val="667F89"/>
      </a:accent4>
      <a:accent5>
        <a:srgbClr val="99AAB0"/>
      </a:accent5>
      <a:accent6>
        <a:srgbClr val="CCD4D8"/>
      </a:accent6>
      <a:hlink>
        <a:srgbClr val="C8102E"/>
      </a:hlink>
      <a:folHlink>
        <a:srgbClr val="335561"/>
      </a:folHlink>
    </a:clrScheme>
    <a:fontScheme name="Hjerteforeningen">
      <a:majorFont>
        <a:latin typeface="Roboto Condense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lIns="72000" tIns="36000" rIns="72000" bIns="36000"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Præsentation1" id="{AC3AB27B-5FDA-204C-B220-D1F67A3B3E98}" vid="{C8DFA6F0-22E4-6147-902F-53F3F82FAFE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Hjerteforeningen_PowerPoint_Skabelon 2021</Template>
  <TotalTime>2476</TotalTime>
  <Words>4482</Words>
  <Application>Microsoft Office PowerPoint</Application>
  <PresentationFormat>Widescreen</PresentationFormat>
  <Paragraphs>452</Paragraphs>
  <Slides>26</Slides>
  <Notes>25</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26</vt:i4>
      </vt:variant>
    </vt:vector>
  </HeadingPairs>
  <TitlesOfParts>
    <vt:vector size="34" baseType="lpstr">
      <vt:lpstr>Roboto Light</vt:lpstr>
      <vt:lpstr>Abadi</vt:lpstr>
      <vt:lpstr>Roboto Condensed</vt:lpstr>
      <vt:lpstr>Titillium Web</vt:lpstr>
      <vt:lpstr>Roboto Slab</vt:lpstr>
      <vt:lpstr>Wingdings</vt:lpstr>
      <vt:lpstr>Courier New</vt:lpstr>
      <vt:lpstr>Hjerteforeningen</vt:lpstr>
      <vt:lpstr>Kost og hjertesvigt </vt:lpstr>
      <vt:lpstr>Forekomst </vt:lpstr>
      <vt:lpstr>Hvad er hjertesvigt</vt:lpstr>
      <vt:lpstr>Ernæringsmæssige udfordringer ved svært hjertesvigt</vt:lpstr>
      <vt:lpstr>Hvis appetitten  er lille</vt:lpstr>
      <vt:lpstr>Kostens sammensætning under svær hjertesygdom</vt:lpstr>
      <vt:lpstr>Lav på energi</vt:lpstr>
      <vt:lpstr>Bevar muskelmassen</vt:lpstr>
      <vt:lpstr>Når der er brug for noget ekstra  </vt:lpstr>
      <vt:lpstr>når lysten til mad er forsvundet</vt:lpstr>
      <vt:lpstr>Vægt under sygdom </vt:lpstr>
      <vt:lpstr>Væskeophobninger</vt:lpstr>
      <vt:lpstr>Spar på salt </vt:lpstr>
      <vt:lpstr>Forslag til dagskost</vt:lpstr>
      <vt:lpstr>Opsummering når appetitten er lille  </vt:lpstr>
      <vt:lpstr>Når appetitten er god</vt:lpstr>
      <vt:lpstr>De 5 f’er</vt:lpstr>
      <vt:lpstr>Fisk</vt:lpstr>
      <vt:lpstr>Fuldkorn</vt:lpstr>
      <vt:lpstr>Frugt og grønt </vt:lpstr>
      <vt:lpstr>Fedt fra planteriget</vt:lpstr>
      <vt:lpstr>Fysisk aktivitet</vt:lpstr>
      <vt:lpstr>Opsummering når  appetitten er god</vt:lpstr>
      <vt:lpstr>Hvad med Kosttilskud?</vt:lpstr>
      <vt:lpstr>PowerPoint-præsentation</vt:lpstr>
      <vt:lpstr> Hvor kan du få mere information?   Hjerteforeningen.dk Hjertelinjen 7025 0000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Kost og hjertesvigt</dc:title>
  <dc:creator>Karoline Borch-Andersen</dc:creator>
  <cp:lastModifiedBy>Karen Brun</cp:lastModifiedBy>
  <cp:revision>5</cp:revision>
  <dcterms:created xsi:type="dcterms:W3CDTF">2022-04-04T13:57:05Z</dcterms:created>
  <dcterms:modified xsi:type="dcterms:W3CDTF">2023-07-27T08:39:01Z</dcterms:modified>
</cp:coreProperties>
</file>