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handoutMasterIdLst>
    <p:handoutMasterId r:id="rId26"/>
  </p:handoutMasterIdLst>
  <p:sldIdLst>
    <p:sldId id="262" r:id="rId2"/>
    <p:sldId id="291" r:id="rId3"/>
    <p:sldId id="285" r:id="rId4"/>
    <p:sldId id="269" r:id="rId5"/>
    <p:sldId id="286" r:id="rId6"/>
    <p:sldId id="273" r:id="rId7"/>
    <p:sldId id="275" r:id="rId8"/>
    <p:sldId id="277" r:id="rId9"/>
    <p:sldId id="278" r:id="rId10"/>
    <p:sldId id="279" r:id="rId11"/>
    <p:sldId id="320" r:id="rId12"/>
    <p:sldId id="281" r:id="rId13"/>
    <p:sldId id="280" r:id="rId14"/>
    <p:sldId id="270" r:id="rId15"/>
    <p:sldId id="288" r:id="rId16"/>
    <p:sldId id="276" r:id="rId17"/>
    <p:sldId id="287" r:id="rId18"/>
    <p:sldId id="321" r:id="rId19"/>
    <p:sldId id="272" r:id="rId20"/>
    <p:sldId id="284" r:id="rId21"/>
    <p:sldId id="318" r:id="rId22"/>
    <p:sldId id="322" r:id="rId23"/>
    <p:sldId id="257" r:id="rId24"/>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Raleway" pitchFamily="2" charset="0"/>
      <p:regular r:id="rId31"/>
      <p:bold r:id="rId32"/>
      <p:italic r:id="rId33"/>
      <p:boldItalic r:id="rId34"/>
    </p:embeddedFont>
    <p:embeddedFont>
      <p:font typeface="Roboto Condensed" panose="02000000000000000000" pitchFamily="2" charset="0"/>
      <p:regular r:id="rId35"/>
      <p:bold r:id="rId36"/>
      <p:italic r:id="rId37"/>
      <p:boldItalic r:id="rId38"/>
    </p:embeddedFont>
    <p:embeddedFont>
      <p:font typeface="Roboto Light" panose="02000000000000000000" pitchFamily="2"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B66AD0-DCE2-D30E-B071-6CECCE770AE4}" name="Natasha Selberg" initials="NS" userId="S::nselberg@hjerteforeningen.dk::149b8182-940b-4f16-b03c-834ff9ee10a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5E9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9CD22D-1DED-453C-AA93-C30278558B14}" v="1" dt="2023-07-12T09:15:50.85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843" autoAdjust="0"/>
  </p:normalViewPr>
  <p:slideViewPr>
    <p:cSldViewPr snapToGrid="0" showGuides="1">
      <p:cViewPr varScale="1">
        <p:scale>
          <a:sx n="63" d="100"/>
          <a:sy n="63" d="100"/>
        </p:scale>
        <p:origin x="1454" y="62"/>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E445A25C-D260-4C89-838F-08531FC6E477}"/>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27 July 2023</a:t>
            </a:fld>
            <a:endParaRPr lang="en-GB" sz="800" dirty="0"/>
          </a:p>
        </p:txBody>
      </p:sp>
      <p:sp>
        <p:nvSpPr>
          <p:cNvPr id="11" name="Slide Number Placeholder 9">
            <a:extLst>
              <a:ext uri="{FF2B5EF4-FFF2-40B4-BE49-F238E27FC236}">
                <a16:creationId xmlns:a16="http://schemas.microsoft.com/office/drawing/2014/main" id="{28C39D3B-7DD7-41F7-8290-F8D145455FD7}"/>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dirty="0"/>
          </a:p>
        </p:txBody>
      </p:sp>
      <p:sp>
        <p:nvSpPr>
          <p:cNvPr id="12" name="Footer Placeholder 10">
            <a:extLst>
              <a:ext uri="{FF2B5EF4-FFF2-40B4-BE49-F238E27FC236}">
                <a16:creationId xmlns:a16="http://schemas.microsoft.com/office/drawing/2014/main" id="{315EA739-26A5-482B-BAC8-7FD786E1D710}"/>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id="{C67DD944-267B-4EC8-8C3F-F2A2F8394977}"/>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6" name="Picture 24">
            <a:extLst>
              <a:ext uri="{FF2B5EF4-FFF2-40B4-BE49-F238E27FC236}">
                <a16:creationId xmlns:a16="http://schemas.microsoft.com/office/drawing/2014/main" id="{D862AE15-7810-4FCD-8413-FAC5E74456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7930" y="420808"/>
            <a:ext cx="269682" cy="270000"/>
          </a:xfrm>
          <a:prstGeom prst="rect">
            <a:avLst/>
          </a:prstGeom>
        </p:spPr>
      </p:pic>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56BF6C73-D1B2-4669-9452-2E71DEDD9298}"/>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E6710C80-24BD-4FB8-8B7E-9D6AABEA13E6}"/>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6" name="Date Placeholder 8">
            <a:extLst>
              <a:ext uri="{FF2B5EF4-FFF2-40B4-BE49-F238E27FC236}">
                <a16:creationId xmlns:a16="http://schemas.microsoft.com/office/drawing/2014/main" id="{BA20134B-8820-4287-90F9-D6E3FB48888E}"/>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27 July 2023</a:t>
            </a:fld>
            <a:endParaRPr lang="en-GB" sz="800" dirty="0"/>
          </a:p>
        </p:txBody>
      </p:sp>
      <p:sp>
        <p:nvSpPr>
          <p:cNvPr id="17" name="Slide Number Placeholder 9">
            <a:extLst>
              <a:ext uri="{FF2B5EF4-FFF2-40B4-BE49-F238E27FC236}">
                <a16:creationId xmlns:a16="http://schemas.microsoft.com/office/drawing/2014/main" id="{47CFEB5A-E3B0-46E3-AC63-A2EAF7BCF2E7}"/>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a:p>
        </p:txBody>
      </p:sp>
      <p:sp>
        <p:nvSpPr>
          <p:cNvPr id="18" name="Footer Placeholder 10">
            <a:extLst>
              <a:ext uri="{FF2B5EF4-FFF2-40B4-BE49-F238E27FC236}">
                <a16:creationId xmlns:a16="http://schemas.microsoft.com/office/drawing/2014/main" id="{C06FBA78-DA80-4AD5-B361-2AF08DDA6492}"/>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9" name="Header Placeholder 12">
            <a:extLst>
              <a:ext uri="{FF2B5EF4-FFF2-40B4-BE49-F238E27FC236}">
                <a16:creationId xmlns:a16="http://schemas.microsoft.com/office/drawing/2014/main" id="{6221039F-34A6-44D4-AA2A-55CC6D710D29}"/>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8" name="Picture 24">
            <a:extLst>
              <a:ext uri="{FF2B5EF4-FFF2-40B4-BE49-F238E27FC236}">
                <a16:creationId xmlns:a16="http://schemas.microsoft.com/office/drawing/2014/main" id="{45C5EE03-AB74-482C-8C20-BCBB3415ED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3819" y="656467"/>
            <a:ext cx="269682" cy="270000"/>
          </a:xfrm>
          <a:prstGeom prst="rect">
            <a:avLst/>
          </a:prstGeom>
        </p:spPr>
      </p:pic>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a:t>
            </a:fld>
            <a:endParaRPr lang="da-DK" sz="800" dirty="0"/>
          </a:p>
        </p:txBody>
      </p:sp>
    </p:spTree>
    <p:extLst>
      <p:ext uri="{BB962C8B-B14F-4D97-AF65-F5344CB8AC3E}">
        <p14:creationId xmlns:p14="http://schemas.microsoft.com/office/powerpoint/2010/main" val="35470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dirty="0">
                <a:latin typeface="+mn-lt"/>
              </a:rPr>
              <a:t>Fisk spiller en vigtig rolle i kosten ved atrieflimren</a:t>
            </a:r>
          </a:p>
          <a:p>
            <a:endParaRPr lang="da-DK" b="1" dirty="0">
              <a:latin typeface="+mn-lt"/>
            </a:endParaRPr>
          </a:p>
          <a:p>
            <a:r>
              <a:rPr lang="da-DK" b="1" dirty="0">
                <a:latin typeface="+mn-lt"/>
              </a:rPr>
              <a:t>De officielle anbefalinger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mn-lt"/>
              </a:rPr>
              <a:t>Spis 350 g. fisk om ugen, heraf 300 g fede fisk. Fede fisk er fx sild, makrel, laks og ørred. Hjerteforeningen anbefaler at hvis du har fået konstateret atrieflimren, bør du spise 300 g fede fisk om ugen. Fed fisk er fx sild, laks, makrel, ørred og hellefisk.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mn-lt"/>
              </a:rPr>
              <a:t>NNR 2023 anbefaler 300-450 g fisk om ugen, hvilket går godt i tråd med rådet om at skære ned for antallet af måltider med kød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mn-lt"/>
              </a:rPr>
              <a:t>Fiskeolietilskud anbefales ikke – heller ikke, hvis du ikke spiser fisk. Store doser af fiskeolietilskud kan øge risikoen for anfald med atrieflimren hos personer med den diagnose</a:t>
            </a:r>
          </a:p>
          <a:p>
            <a:endParaRPr lang="da-DK" dirty="0">
              <a:latin typeface="+mn-lt"/>
            </a:endParaRPr>
          </a:p>
          <a:p>
            <a:r>
              <a:rPr lang="da-DK" dirty="0">
                <a:latin typeface="+mn-lt"/>
              </a:rPr>
              <a:t>I alle aldersgrupper lever en mindre andel blandt mænd (82,2 %) end blandt kvinder (83,7 %) ikke op til anbefalingen for indtag af fisk.</a:t>
            </a:r>
          </a:p>
          <a:p>
            <a:endParaRPr lang="da-DK" dirty="0">
              <a:latin typeface="+mn-lt"/>
            </a:endParaRPr>
          </a:p>
          <a:p>
            <a:r>
              <a:rPr lang="da-DK" b="1" dirty="0">
                <a:latin typeface="+mn-lt"/>
              </a:rPr>
              <a:t>Hvorfor skal vi spise fisk?</a:t>
            </a:r>
          </a:p>
          <a:p>
            <a:r>
              <a:rPr lang="da-DK" dirty="0">
                <a:latin typeface="+mn-lt"/>
              </a:rPr>
              <a:t>Fisk og skaldyr er gode for din sundhed. De indeholder fedtstoffer, vitaminer og mineraler, fx vitamin D, jod og selen, som kan være svære at få nok af fra andre fødevarer. De bidrager også med protein. Særligt fede fisk er gode kilder til de vigtige omega-3-fedtsyrer og vitamin D. Det er vigtigt at du varierer mellem de forskellige typer af fisk. </a:t>
            </a:r>
          </a:p>
          <a:p>
            <a:endParaRPr lang="da-DK" dirty="0">
              <a:latin typeface="+mn-lt"/>
            </a:endParaRPr>
          </a:p>
          <a:p>
            <a:r>
              <a:rPr lang="da-DK" b="1" dirty="0">
                <a:latin typeface="+mn-lt"/>
              </a:rPr>
              <a:t>Atrieflimren: </a:t>
            </a:r>
            <a:r>
              <a:rPr lang="da-DK" dirty="0">
                <a:latin typeface="+mn-lt"/>
              </a:rPr>
              <a:t>Fisk er gavnligt for hjerteflimren, medvirker til stabil hjerterytme og udvider karrene, så blodtrykket sænkes. De sunde Omega-3-fedtsyrer har en lang række gavnlige effekter på hjertet og kredsløbet og det betyder, at du udover fordelene relateret til atrieflimren - også mindsker risikoen for åreforkalkning og forhøjet blodtryk. </a:t>
            </a:r>
          </a:p>
          <a:p>
            <a:endParaRPr lang="da-DK" dirty="0">
              <a:latin typeface="+mn-lt"/>
            </a:endParaRPr>
          </a:p>
          <a:p>
            <a:r>
              <a:rPr lang="da-DK" b="1" dirty="0">
                <a:latin typeface="+mn-lt"/>
              </a:rPr>
              <a:t>Hvordan? </a:t>
            </a:r>
          </a:p>
          <a:p>
            <a:r>
              <a:rPr lang="da-DK" dirty="0">
                <a:latin typeface="+mn-lt"/>
              </a:rPr>
              <a:t>Udskift kødet med fisk i aftensmåltidet 1-2 gange om ugen</a:t>
            </a:r>
          </a:p>
          <a:p>
            <a:r>
              <a:rPr lang="da-DK" dirty="0">
                <a:latin typeface="+mn-lt"/>
              </a:rPr>
              <a:t>Brug fisk i din frokostsalat</a:t>
            </a:r>
          </a:p>
          <a:p>
            <a:r>
              <a:rPr lang="da-DK" dirty="0">
                <a:latin typeface="+mn-lt"/>
              </a:rPr>
              <a:t>Spis fisk som pålæg. </a:t>
            </a:r>
          </a:p>
          <a:p>
            <a:endParaRPr lang="da-DK" dirty="0">
              <a:latin typeface="+mn-lt"/>
            </a:endParaRPr>
          </a:p>
          <a:p>
            <a:r>
              <a:rPr lang="da-DK" dirty="0">
                <a:latin typeface="+mn-lt"/>
              </a:rPr>
              <a:t>Hvad med frossen fisk vs. frisk fisk? </a:t>
            </a:r>
          </a:p>
          <a:p>
            <a:r>
              <a:rPr lang="da-DK" dirty="0">
                <a:latin typeface="+mn-lt"/>
              </a:rPr>
              <a:t>Når fisk fryses kort tid efter fangsten, er det med til at bibeholde kvaliteten og indkapsle vitaminer og smagsstoffer. Derfor kan man sagtens vælge den frosne fisk. </a:t>
            </a: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sz="800"/>
          </a:p>
        </p:txBody>
      </p:sp>
    </p:spTree>
    <p:extLst>
      <p:ext uri="{BB962C8B-B14F-4D97-AF65-F5344CB8AC3E}">
        <p14:creationId xmlns:p14="http://schemas.microsoft.com/office/powerpoint/2010/main" val="8620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anbefalinger</a:t>
            </a:r>
          </a:p>
          <a:p>
            <a:r>
              <a:rPr lang="da-DK" dirty="0"/>
              <a:t>Sluk tørsten i vand</a:t>
            </a:r>
          </a:p>
          <a:p>
            <a:endParaRPr lang="da-DK" dirty="0"/>
          </a:p>
          <a:p>
            <a:r>
              <a:rPr lang="da-DK" b="1" dirty="0"/>
              <a:t>Hjertesunde drikkevarer</a:t>
            </a:r>
          </a:p>
          <a:p>
            <a:r>
              <a:rPr lang="da-DK" dirty="0"/>
              <a:t>Væske er nødvendigt, når kroppen skal holdes sund. </a:t>
            </a:r>
          </a:p>
          <a:p>
            <a:r>
              <a:rPr lang="da-DK" dirty="0"/>
              <a:t>Dagligt anbefales 1 ½ - 2 liter væske – hovedsageligt fra vand. </a:t>
            </a:r>
          </a:p>
          <a:p>
            <a:r>
              <a:rPr lang="da-DK" i="1" dirty="0"/>
              <a:t>Juice</a:t>
            </a:r>
            <a:r>
              <a:rPr lang="da-DK" dirty="0"/>
              <a:t> et sundt i en mængde på ét glas dagligt og tækker for én af de seks stykker frugt og grønt om dagen. </a:t>
            </a:r>
          </a:p>
          <a:p>
            <a:r>
              <a:rPr lang="da-DK" i="1" dirty="0"/>
              <a:t>Kaffe og te </a:t>
            </a:r>
            <a:r>
              <a:rPr lang="da-DK" dirty="0"/>
              <a:t>– Der er ikke fundet sammenhæng mellem et moderat indtag af filterkaffe og anfald med </a:t>
            </a:r>
            <a:r>
              <a:rPr lang="da-DK" dirty="0" err="1"/>
              <a:t>trieflimren</a:t>
            </a:r>
            <a:r>
              <a:rPr lang="da-DK" dirty="0"/>
              <a:t>. Studier viser altså at du godt kan drikke kaffe. </a:t>
            </a:r>
            <a:r>
              <a:rPr lang="da-DK" dirty="0" err="1"/>
              <a:t>Ufiltreret</a:t>
            </a:r>
            <a:r>
              <a:rPr lang="da-DK" dirty="0"/>
              <a:t> kaffe kan i større mængder påvirke LDL-kolesterol negativ. Alle typer af te må gerne drikkes dagligt. Store mængder grønt te, kan dog ikke anbefales, hvis man tager medicin for hjertesygdom. </a:t>
            </a:r>
          </a:p>
          <a:p>
            <a:r>
              <a:rPr lang="da-DK" i="1" dirty="0"/>
              <a:t>Sodavand og saftevand </a:t>
            </a:r>
            <a:r>
              <a:rPr lang="da-DK" dirty="0"/>
              <a:t>kan bidrage til en del tomme kalorier. Sodavand bidrager ikke til andet end sukker og energi. Stort indtag af sodavand kan over tid føre til overvægt og overvægt føre til øget tendens af atrieflimren </a:t>
            </a:r>
          </a:p>
          <a:p>
            <a:r>
              <a:rPr lang="da-DK" i="1" dirty="0"/>
              <a:t>Mælk </a:t>
            </a:r>
            <a:r>
              <a:rPr lang="da-DK" dirty="0"/>
              <a:t>er sundt og en vigtig kilde til kalk til vores knogler. Til den hjertesunde mad anbefales fedtfattig mælk; skummetmælk, minimælk og kærnemælk i en mængde på ¼ liter dagligt. </a:t>
            </a:r>
          </a:p>
          <a:p>
            <a:r>
              <a:rPr lang="da-DK" i="1" dirty="0"/>
              <a:t>Kakao og drikkeyoghurt</a:t>
            </a:r>
            <a:r>
              <a:rPr lang="da-DK" dirty="0"/>
              <a:t> er mælkeprodukter, som ofte er tilsat sukker. Vær opmærksom på at disse flydende kalorier kan fylde godt på kaloriekontoen.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i="1" dirty="0"/>
              <a:t>Alkohol</a:t>
            </a:r>
            <a:r>
              <a:rPr lang="da-DK" dirty="0"/>
              <a:t> - Drik ikke alkohol for din sundheds skyld. Selv et mindre indtag af alkohol er forbundet med en risiko. Specielt ved atrieflimren skal der være en opmærksomhed på alkohol, da der ses en sammenhæng mellem indtag af alkohol og risiko for anfald af atrieflimren. Alkohol synes at kunne forværre både blodtryk og atrieflimren samt påvirker virkningen af en del medicin fx blodfortyndende. Nyd øl, vin eller alkohol ved særlige lejligheden men ikke for hjertesundhedens skyld – max 8 genstande om uge og </a:t>
            </a:r>
            <a:r>
              <a:rPr lang="da-DK" dirty="0" err="1"/>
              <a:t>maks</a:t>
            </a:r>
            <a:r>
              <a:rPr lang="da-DK" dirty="0"/>
              <a:t> 3 per dag.</a:t>
            </a:r>
          </a:p>
          <a:p>
            <a:endParaRPr lang="da-DK" dirty="0"/>
          </a:p>
          <a:p>
            <a:r>
              <a:rPr lang="da-DK" dirty="0"/>
              <a:t>Drikke mætter ikke i samme grad som mad, derfor er det nemt at drikke sig til en stor mængde kalorier. Både sukkersødede drikkevarer og alkohol kan ved et højt indtag bidrage med mange kalorier.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sz="800"/>
          </a:p>
        </p:txBody>
      </p:sp>
    </p:spTree>
    <p:extLst>
      <p:ext uri="{BB962C8B-B14F-4D97-AF65-F5344CB8AC3E}">
        <p14:creationId xmlns:p14="http://schemas.microsoft.com/office/powerpoint/2010/main" val="4080876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latin typeface="+mn-lt"/>
              </a:rPr>
              <a:t>https://hjerteforeningen.dk/2021/10/stort-studie-selv-smaa-maengder-alkohol-kan-oege-risiko-for-atrieflimren/</a:t>
            </a:r>
          </a:p>
          <a:p>
            <a:endParaRPr lang="da-DK" dirty="0">
              <a:latin typeface="+mn-lt"/>
            </a:endParaRPr>
          </a:p>
          <a:p>
            <a:r>
              <a:rPr lang="da-DK" dirty="0">
                <a:latin typeface="+mn-lt"/>
              </a:rPr>
              <a:t>https://hjerteforeningen.dk/fagnet/2021/09/27/en-daglig-genstand-alkohol-oeger-risikoen-for-atrieflimren/</a:t>
            </a:r>
          </a:p>
          <a:p>
            <a:endParaRPr lang="da-DK" dirty="0">
              <a:latin typeface="+mn-lt"/>
            </a:endParaRPr>
          </a:p>
          <a:p>
            <a:r>
              <a:rPr lang="da-DK" dirty="0">
                <a:latin typeface="+mn-lt"/>
              </a:rPr>
              <a:t>Når du har atrieflimren, bør du være ekstra opmærksom på alkohol. Der er en sammenhæng mellem et højt forbrug af alkohol og anfald af atrieflimren. Mærker du, at alkohol kan fremprovokere din atrieflimren, og er du i blodfortyndende behandling, bør du begrænse dit alkoholindtag til maks. tre genstande på én gang, men nogle tåler endnu mindre. Hvis du mærker, at alkohol ikke fremprovokerer atrieflimren, kan du godt nyde alkohol ved lejlighed. Begræns alkohol til maks. 8 genstande om ugen – både for mænd og kvinder – og højest 3 genstand på én dag.</a:t>
            </a:r>
          </a:p>
          <a:p>
            <a:endParaRPr lang="da-DK" dirty="0">
              <a:latin typeface="+mn-lt"/>
            </a:endParaRPr>
          </a:p>
          <a:p>
            <a:pPr algn="l"/>
            <a:r>
              <a:rPr lang="da-DK" b="0" i="0" dirty="0">
                <a:solidFill>
                  <a:srgbClr val="002A3A"/>
                </a:solidFill>
                <a:effectLst/>
                <a:latin typeface="+mn-lt"/>
              </a:rPr>
              <a:t>Hjerteforeningen anbefaler et lavt til moderat alkoholindtag – dvs. maksimalt 8 genstande om ugen og at undgå at indtage større mængder på en gang.</a:t>
            </a:r>
          </a:p>
          <a:p>
            <a:pPr algn="l"/>
            <a:r>
              <a:rPr lang="da-DK" b="0" i="0" dirty="0">
                <a:solidFill>
                  <a:srgbClr val="002A3A"/>
                </a:solidFill>
                <a:effectLst/>
                <a:latin typeface="+mn-lt"/>
              </a:rPr>
              <a:t>Mennesker med </a:t>
            </a:r>
            <a:r>
              <a:rPr lang="da-DK" b="0" i="0" dirty="0" err="1">
                <a:solidFill>
                  <a:srgbClr val="002A3A"/>
                </a:solidFill>
                <a:effectLst/>
                <a:latin typeface="+mn-lt"/>
              </a:rPr>
              <a:t>paroxystisk</a:t>
            </a:r>
            <a:r>
              <a:rPr lang="da-DK" b="0" i="0" dirty="0">
                <a:solidFill>
                  <a:srgbClr val="002A3A"/>
                </a:solidFill>
                <a:effectLst/>
                <a:latin typeface="+mn-lt"/>
              </a:rPr>
              <a:t> atrieflimren skal være opmærksom på, at alkohol kan udløse nye episoder med atrieflimren. Derfor bør du undgå større mængder alkohol på en gang – dvs. højest 3 genstande</a:t>
            </a: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sz="800"/>
          </a:p>
        </p:txBody>
      </p:sp>
    </p:spTree>
    <p:extLst>
      <p:ext uri="{BB962C8B-B14F-4D97-AF65-F5344CB8AC3E}">
        <p14:creationId xmlns:p14="http://schemas.microsoft.com/office/powerpoint/2010/main" val="4153293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Rigtig mange hjertepatienter spiser sunde måltider. Ofte handler det ikke om måltidernes sammensætning, men om alt det der spises udenfor måltiderne. Så prøv en periode, at rette dit fokus mod alt det ekstra…</a:t>
            </a:r>
          </a:p>
          <a:p>
            <a:endParaRPr lang="da-DK" dirty="0"/>
          </a:p>
          <a:p>
            <a:r>
              <a:rPr lang="da-DK" dirty="0"/>
              <a:t>Ofte spiser vi det der er indenfor en armslængde, så når vi stiller slik og søde sager frem så er vi også lettere tilbøjelige til at spise det. Hvis vi derimod har frugt stående fremme på spisebordet eller klargjorte grøntsager i køleskabet, vil vi nemmere kunne spise det fremfor slik. Gør det sunde valg til den nemme løsning. Læg slikposen bagerst i skuffen/skabet og frem med sundere alternativer. </a:t>
            </a:r>
          </a:p>
          <a:p>
            <a:r>
              <a:rPr lang="da-DK" dirty="0"/>
              <a:t>Brug små skåle, så det ser ud af mere. Det er sjældent mængden der smager godt. Så vælg lidt men godt.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13</a:t>
            </a:fld>
            <a:endParaRPr lang="en-GB" sz="800"/>
          </a:p>
        </p:txBody>
      </p:sp>
    </p:spTree>
    <p:extLst>
      <p:ext uri="{BB962C8B-B14F-4D97-AF65-F5344CB8AC3E}">
        <p14:creationId xmlns:p14="http://schemas.microsoft.com/office/powerpoint/2010/main" val="15086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latin typeface="+mn-lt"/>
              </a:rPr>
              <a:t>Motion er sundt for alle, specielt for dig med atrieflimren. Motion kan forbedre din fysiske formåen og øge livskvaliteten. Når du har fået konstateret atrieflimren, kan du træne uden begrænsning, når de atrieflimren er i ro / stabil. Så kan du træne med både moderat og høj intensitet uden at fremkalde anfald eller forværre din sygdom. Visse undersøgelser har vist, at motion kan mindske symptomerne ved atrieflimren og også mængden af anfald. </a:t>
            </a:r>
          </a:p>
          <a:p>
            <a:endParaRPr lang="da-DK" dirty="0">
              <a:latin typeface="+mn-lt"/>
            </a:endParaRPr>
          </a:p>
          <a:p>
            <a:r>
              <a:rPr lang="da-DK" dirty="0">
                <a:latin typeface="+mn-lt"/>
              </a:rPr>
              <a:t>Nogle bliver bekymrede for at være fysisk aktive, da de er bange for, at en stigning af pulsen ved fysisk aktivitet kan forværre eller igangsætte atrieflimren. Det kan afholde dem fra at være fysisk aktive. Alt tyder dog på, at motion hverken igangsætter eller forværrer atrieflimren.</a:t>
            </a:r>
          </a:p>
          <a:p>
            <a:endParaRPr lang="da-DK" dirty="0">
              <a:latin typeface="+mn-lt"/>
            </a:endParaRPr>
          </a:p>
          <a:p>
            <a:r>
              <a:rPr lang="da-DK" dirty="0">
                <a:latin typeface="+mn-lt"/>
              </a:rPr>
              <a:t>Langt de fleste oplever, at deres anfald af atrieflimren kommer tilfældigt og ikke specielt i forbindelse med motion. Du kan derfor være fysisk aktiv uden problemer. Selv under et anfald af atrieflimren vil de fleste kunne dyrke motion, hvis ikke de oplever ubehag. Det kan dog være nødvendigt at tilpasse aktiviteten. </a:t>
            </a:r>
          </a:p>
          <a:p>
            <a:endParaRPr lang="da-DK" dirty="0">
              <a:latin typeface="+mn-lt"/>
            </a:endParaRPr>
          </a:p>
          <a:p>
            <a:r>
              <a:rPr lang="da-DK" dirty="0">
                <a:latin typeface="+mn-lt"/>
              </a:rPr>
              <a:t>Med diagnosen atrieflimren er det ekstra vigtig at varme op, men også at ”varme ned”. Så hjertet får en blid overgang fra ro til aktiv og til ro </a:t>
            </a:r>
          </a:p>
          <a:p>
            <a:r>
              <a:rPr lang="da-DK" dirty="0">
                <a:latin typeface="+mn-lt"/>
              </a:rPr>
              <a:t>Din atrieflimren skal være velbehandlet, inden du begynder at motionere eller genoptager din motion. Har du fået foretaget en ablation, vil du som regel kunne genoptage motionstræning, når sårene ved indstiksstedet i lysken er helet op – sædvanligvis i løbet af fem-syv dage. Hvis du er i tvivl om hvorvidt du må træne, så kan du altid kontakte din egen læge. </a:t>
            </a:r>
          </a:p>
          <a:p>
            <a:endParaRPr lang="da-DK" dirty="0">
              <a:latin typeface="+mn-lt"/>
            </a:endParaRPr>
          </a:p>
          <a:p>
            <a:r>
              <a:rPr lang="da-DK" b="0" i="0" dirty="0">
                <a:solidFill>
                  <a:srgbClr val="002A3A"/>
                </a:solidFill>
                <a:effectLst/>
                <a:latin typeface="+mn-lt"/>
              </a:rPr>
              <a:t>Hjertet er ligeglad med, hvilken motionsform du vælger, så vælg den du bedst kan lide. Når du går, løber eller cykler, kan du med fordel i en kortere periode øge intensiteten, så du bliver forpustet. Sæt mål efter din fysiske formåen. Kan du lidt, så start med lidt, kan du mere, så start med mere. </a:t>
            </a:r>
            <a:endParaRPr lang="da-DK" dirty="0">
              <a:latin typeface="+mn-lt"/>
            </a:endParaRPr>
          </a:p>
          <a:p>
            <a:endParaRPr lang="da-DK" dirty="0">
              <a:latin typeface="+mn-lt"/>
            </a:endParaRPr>
          </a:p>
          <a:p>
            <a:r>
              <a:rPr lang="da-DK" dirty="0">
                <a:latin typeface="+mn-lt"/>
              </a:rPr>
              <a:t>Bevæg dig mindst 30 minutter hver dag, men lav også træning  et par gange om ugen, som styrker dine muskler  </a:t>
            </a:r>
          </a:p>
          <a:p>
            <a:r>
              <a:rPr lang="da-DK" dirty="0">
                <a:latin typeface="+mn-lt"/>
              </a:rPr>
              <a:t>Du kan gå, løbe, cykle, svømme, støvsuge, slå græs, danse, spille fodbold, badminton mv. </a:t>
            </a:r>
          </a:p>
          <a:p>
            <a:r>
              <a:rPr lang="da-DK" dirty="0">
                <a:latin typeface="+mn-lt"/>
              </a:rPr>
              <a:t>Få pulsen op mindst to gange om ugen.</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sz="800"/>
          </a:p>
        </p:txBody>
      </p:sp>
    </p:spTree>
    <p:extLst>
      <p:ext uri="{BB962C8B-B14F-4D97-AF65-F5344CB8AC3E}">
        <p14:creationId xmlns:p14="http://schemas.microsoft.com/office/powerpoint/2010/main" val="3286762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algn="l"/>
            <a:r>
              <a:rPr lang="da-DK" b="1" i="0" dirty="0">
                <a:solidFill>
                  <a:srgbClr val="002A3A"/>
                </a:solidFill>
                <a:effectLst/>
                <a:latin typeface="+mn-lt"/>
              </a:rPr>
              <a:t>Madens placering har betydning for dine madvalg</a:t>
            </a:r>
          </a:p>
          <a:p>
            <a:pPr algn="l"/>
            <a:r>
              <a:rPr lang="da-DK" b="0" i="0" dirty="0">
                <a:solidFill>
                  <a:srgbClr val="002A3A"/>
                </a:solidFill>
                <a:effectLst/>
                <a:latin typeface="+mn-lt"/>
              </a:rPr>
              <a:t>Mange af de ting vi gør i dagligdagen sker per automatik. Det gælder også spisning. Derfor er placering af vores madvarer vigtig. Vi vælger og spiser oftest de madvarer, som er indenfor rækkevidde. Sæt derfor de gode, sunde olier ved komfuret, så de bliver det oplagte valg til stegning. Læg fiskekonserves, fuldkornsbrød samt nødder og mandler i den skuffe, som du åbner tit og sæt fisk og grønt synligt i køleskabet. Omvendt skal adgangen til salt, sukker og mættet fedt gøres mere besværlig for så øger det sandsynligheden for at vi lader det være. Det kan for eksempel gøres ved at placere slik allerbagerst i det øverste køkkenskab eller helt ude i skuret.</a:t>
            </a:r>
          </a:p>
          <a:p>
            <a:pPr algn="l"/>
            <a:r>
              <a:rPr lang="da-DK" b="0" i="0" dirty="0">
                <a:solidFill>
                  <a:srgbClr val="002A3A"/>
                </a:solidFill>
                <a:effectLst/>
                <a:latin typeface="+mn-lt"/>
              </a:rPr>
              <a:t>Det du ser bliver ofte det, du vælger at spise. Hvad ligger i øjenhøjde, når du åbner dit køleskab? Er det leverpostej og ost, eller glasset med sild? Ofte får det usunde mættede fedtstof de bedste pladser i køleskabet: leverpostejen, en stump medisterpølse fra aftensmaden, et stykke kage eller smørret, som står forrest og frister. De sunde fisk rige på umættede fedtsyrer, skal man lede længe efter. Silden er skjult bag marmeladen og laksen bliver glemt bagved en kagetallerken. Grønsagerne er gemt væk i grønsagsskuffen.</a:t>
            </a:r>
          </a:p>
          <a:p>
            <a:pPr algn="l"/>
            <a:r>
              <a:rPr lang="da-DK" b="0" i="0" dirty="0">
                <a:solidFill>
                  <a:srgbClr val="002A3A"/>
                </a:solidFill>
                <a:effectLst/>
                <a:latin typeface="+mn-lt"/>
              </a:rPr>
              <a:t>Hvis du skal øge sandsynligheden for at spise det sunde, skal det sunde stå i øjenhøjde og i forreste række, så det bliver det umiddelbare valg.</a:t>
            </a: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sz="800"/>
          </a:p>
        </p:txBody>
      </p:sp>
    </p:spTree>
    <p:extLst>
      <p:ext uri="{BB962C8B-B14F-4D97-AF65-F5344CB8AC3E}">
        <p14:creationId xmlns:p14="http://schemas.microsoft.com/office/powerpoint/2010/main" val="677060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0" dirty="0">
                <a:solidFill>
                  <a:srgbClr val="002A3A"/>
                </a:solidFill>
                <a:effectLst/>
                <a:latin typeface="+mn-lt"/>
              </a:rPr>
              <a:t>Vælg den rigtig tallerkenstørrelse og den korrekte fordeling på tallerken.</a:t>
            </a:r>
          </a:p>
          <a:p>
            <a:endParaRPr lang="da-DK" b="0" i="0" dirty="0">
              <a:solidFill>
                <a:srgbClr val="002A3A"/>
              </a:solidFill>
              <a:effectLst/>
              <a:latin typeface="+mn-lt"/>
            </a:endParaRPr>
          </a:p>
          <a:p>
            <a:r>
              <a:rPr lang="da-DK" b="1" i="0" dirty="0">
                <a:solidFill>
                  <a:srgbClr val="002A3A"/>
                </a:solidFill>
                <a:effectLst/>
                <a:latin typeface="+mn-lt"/>
              </a:rPr>
              <a:t>Y-tallerkenmodellen</a:t>
            </a:r>
            <a:r>
              <a:rPr lang="da-DK" b="0" i="0" dirty="0">
                <a:solidFill>
                  <a:srgbClr val="002A3A"/>
                </a:solidFill>
                <a:effectLst/>
                <a:latin typeface="+mn-lt"/>
              </a:rPr>
              <a:t> er tilegnet vægtvedligeholdelse. Her placeres fisk, fjerkræ eller kød i Y’ets top, mens kartofler, ris, pasta, brød lægges på den ene side af Y’ets ben og grøntsager på den anden side. Mængden af grøntsager er således ligeså stor som mængden af kartofler, ris eller pasta.</a:t>
            </a:r>
            <a:endParaRPr lang="da-DK" dirty="0">
              <a:latin typeface="+mn-lt"/>
            </a:endParaRPr>
          </a:p>
          <a:p>
            <a:endParaRPr lang="da-DK" b="1" dirty="0">
              <a:latin typeface="+mn-lt"/>
            </a:endParaRPr>
          </a:p>
          <a:p>
            <a:r>
              <a:rPr lang="da-DK" b="1" dirty="0" err="1">
                <a:latin typeface="+mn-lt"/>
              </a:rPr>
              <a:t>Downsize</a:t>
            </a:r>
            <a:r>
              <a:rPr lang="da-DK" b="1" dirty="0">
                <a:latin typeface="+mn-lt"/>
              </a:rPr>
              <a:t> modellen </a:t>
            </a:r>
            <a:r>
              <a:rPr lang="da-DK" dirty="0">
                <a:latin typeface="+mn-lt"/>
                <a:sym typeface="Wingdings" panose="05000000000000000000" pitchFamily="2" charset="2"/>
              </a:rPr>
              <a:t> eller </a:t>
            </a:r>
            <a:r>
              <a:rPr lang="da-DK" b="0" i="0" dirty="0">
                <a:solidFill>
                  <a:srgbClr val="002A3A"/>
                </a:solidFill>
                <a:effectLst/>
                <a:latin typeface="+mn-lt"/>
              </a:rPr>
              <a:t>slanketallerkenmodellen, som bruges ved ønske om vægttab. Her deles tallerkenen i fire dele. Den første del er til fisk, fjerkræ eller kød, den anden del er til kartofler, ris, pasta, brød og de sidste to dele er til grøntsager</a:t>
            </a:r>
            <a:endParaRPr lang="da-DK" dirty="0">
              <a:latin typeface="+mn-lt"/>
            </a:endParaRPr>
          </a:p>
          <a:p>
            <a:endParaRPr lang="da-DK" dirty="0">
              <a:latin typeface="+mn-lt"/>
            </a:endParaRPr>
          </a:p>
          <a:p>
            <a:r>
              <a:rPr lang="da-DK" b="1" dirty="0">
                <a:latin typeface="+mn-lt"/>
              </a:rPr>
              <a:t>The </a:t>
            </a:r>
            <a:r>
              <a:rPr lang="da-DK" b="1" dirty="0" err="1">
                <a:latin typeface="+mn-lt"/>
              </a:rPr>
              <a:t>Delboeuf</a:t>
            </a:r>
            <a:r>
              <a:rPr lang="da-DK" b="1" dirty="0">
                <a:latin typeface="+mn-lt"/>
              </a:rPr>
              <a:t> illusion </a:t>
            </a:r>
            <a:r>
              <a:rPr lang="da-DK" dirty="0">
                <a:latin typeface="+mn-lt"/>
                <a:sym typeface="Wingdings" panose="05000000000000000000" pitchFamily="2" charset="2"/>
              </a:rPr>
              <a:t> de to sorte cirkler er lige store. Mange vil have den opfattelse at den til venstre ser større ud. Dette kan overføres til mad. Hvis vi spiser på en mindre tallerken, så vil vi automatisk spise mindre, da mængden ser ud af mere. </a:t>
            </a:r>
          </a:p>
          <a:p>
            <a:endParaRPr lang="da-DK" dirty="0">
              <a:latin typeface="+mn-lt"/>
              <a:sym typeface="Wingdings" panose="05000000000000000000" pitchFamily="2" charset="2"/>
            </a:endParaRPr>
          </a:p>
          <a:p>
            <a:r>
              <a:rPr lang="da-DK" b="0" i="0" dirty="0">
                <a:solidFill>
                  <a:srgbClr val="002A3A"/>
                </a:solidFill>
                <a:effectLst/>
                <a:latin typeface="+mn-lt"/>
              </a:rPr>
              <a:t>Spiser du på en stor tallerken, vil du helt ubevidst øse en større portion mad op, end hvis du spiser på en lille tallerken. Fænomenet kaldes </a:t>
            </a:r>
            <a:r>
              <a:rPr lang="da-DK" b="0" i="0" dirty="0" err="1">
                <a:solidFill>
                  <a:srgbClr val="002A3A"/>
                </a:solidFill>
                <a:effectLst/>
                <a:latin typeface="+mn-lt"/>
              </a:rPr>
              <a:t>Delbouef</a:t>
            </a:r>
            <a:r>
              <a:rPr lang="da-DK" b="0" i="0" dirty="0">
                <a:solidFill>
                  <a:srgbClr val="002A3A"/>
                </a:solidFill>
                <a:effectLst/>
                <a:latin typeface="+mn-lt"/>
              </a:rPr>
              <a:t> illusion, hvor maden ser ud af mindre på den store tallerken og syner af mere på den lille tallerken. Tallerkenstørrelsen kan derfor spille en rolle for, hvor meget vi spiser. Det er dog ikke altid, at du spiser mindre selvom tallerkenen er lille. Sultne mennesker synes i mindre grad, at lade sig ”snyde” af tallerkenstørrelsen.</a:t>
            </a:r>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sz="800"/>
          </a:p>
        </p:txBody>
      </p:sp>
    </p:spTree>
    <p:extLst>
      <p:ext uri="{BB962C8B-B14F-4D97-AF65-F5344CB8AC3E}">
        <p14:creationId xmlns:p14="http://schemas.microsoft.com/office/powerpoint/2010/main" val="3367267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mn-lt"/>
              </a:rPr>
              <a:t>BAGGRUND: </a:t>
            </a:r>
            <a:r>
              <a:rPr lang="da-DK" b="1" dirty="0">
                <a:latin typeface="+mn-lt"/>
              </a:rPr>
              <a:t>Når sygdommen rammer, så ønsker mange i bedste mening, selv at gøre noget. Mange benytter sig derfor af kosttilskud i håb om en bedring i sygdommen. </a:t>
            </a:r>
            <a:r>
              <a:rPr lang="da-DK" sz="1800" b="1" dirty="0">
                <a:effectLst/>
                <a:latin typeface="Arial" panose="020B0604020202020204" pitchFamily="34" charset="0"/>
                <a:ea typeface="Calibri" panose="020F0502020204030204" pitchFamily="34" charset="0"/>
                <a:cs typeface="Times New Roman" panose="02020603050405020304" pitchFamily="18" charset="0"/>
              </a:rPr>
              <a:t>Der er ingen kosttilskud, som har dokumenteret effekt på bedring af atrieflimren. Omvendt findes der studier, hvor kosttilskud øger eller nedsætte virkningen af din hjertemedicin. Desuden kan større dosis  kosttilskud med fiskeolie øge risikoen for flere anfald af atrieflimren.</a:t>
            </a:r>
            <a:endParaRPr lang="da-DK"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latin typeface="+mn-lt"/>
            </a:endParaRPr>
          </a:p>
          <a:p>
            <a:endParaRPr lang="da-DK" dirty="0">
              <a:latin typeface="+mn-lt"/>
            </a:endParaRPr>
          </a:p>
          <a:p>
            <a:r>
              <a:rPr lang="da-DK" dirty="0">
                <a:latin typeface="+mn-lt"/>
              </a:rPr>
              <a:t>Konsulter altid lægen: </a:t>
            </a:r>
          </a:p>
          <a:p>
            <a:r>
              <a:rPr lang="da-DK" b="0" i="0" dirty="0">
                <a:solidFill>
                  <a:srgbClr val="002A3A"/>
                </a:solidFill>
                <a:effectLst/>
                <a:latin typeface="+mn-lt"/>
              </a:rPr>
              <a:t>Hjerteforeningen opfordrer til, at man konsulterer sin læge, inden man begynder at tage naturlægemidler eller kosttilskud. Det kan potentielt nedsætte virkningen af den hjertemedicin, patienten tager.</a:t>
            </a:r>
          </a:p>
          <a:p>
            <a:endParaRPr lang="da-DK" b="0" i="0" dirty="0">
              <a:solidFill>
                <a:srgbClr val="002A3A"/>
              </a:solidFill>
              <a:effectLst/>
              <a:latin typeface="+mn-lt"/>
            </a:endParaRPr>
          </a:p>
          <a:p>
            <a:pPr marL="171450" indent="-171450">
              <a:buFontTx/>
              <a:buChar char="-"/>
            </a:pPr>
            <a:r>
              <a:rPr lang="da-DK" b="0" i="0" dirty="0">
                <a:solidFill>
                  <a:srgbClr val="002A3A"/>
                </a:solidFill>
                <a:effectLst/>
                <a:latin typeface="+mn-lt"/>
              </a:rPr>
              <a:t>Visse typer af kosttilskud kan påvirke virkningen af din blodfortyndende medicin</a:t>
            </a:r>
          </a:p>
          <a:p>
            <a:pPr marL="171450" indent="-171450">
              <a:buFontTx/>
              <a:buChar char="-"/>
            </a:pPr>
            <a:r>
              <a:rPr lang="da-DK" b="0" i="0" dirty="0">
                <a:solidFill>
                  <a:srgbClr val="002A3A"/>
                </a:solidFill>
                <a:effectLst/>
                <a:latin typeface="+mn-lt"/>
              </a:rPr>
              <a:t>Kosttilskud med fiskeolie kan øge risikoen for flere og mere længerevarende anfald af atrieflimren, hvis fiskeolie indtages i større dosis</a:t>
            </a:r>
          </a:p>
          <a:p>
            <a:pPr marL="0" indent="0">
              <a:buFontTx/>
              <a:buNone/>
            </a:pPr>
            <a:r>
              <a:rPr lang="da-DK" b="0" i="0" dirty="0">
                <a:solidFill>
                  <a:srgbClr val="002A3A"/>
                </a:solidFill>
                <a:effectLst/>
                <a:latin typeface="+mn-lt"/>
              </a:rPr>
              <a:t>Så vær forsigtig med kosttilskud</a:t>
            </a:r>
          </a:p>
          <a:p>
            <a:endParaRPr lang="da-DK" b="0" i="0" dirty="0">
              <a:solidFill>
                <a:srgbClr val="002A3A"/>
              </a:solidFill>
              <a:effectLst/>
              <a:latin typeface="+mn-lt"/>
            </a:endParaRPr>
          </a:p>
          <a:p>
            <a:r>
              <a:rPr lang="da-DK" b="0" i="0" dirty="0">
                <a:solidFill>
                  <a:srgbClr val="002A3A"/>
                </a:solidFill>
                <a:effectLst/>
                <a:latin typeface="+mn-lt"/>
              </a:rPr>
              <a:t>Forskellen på kosttilskud og naturlægemiddel: </a:t>
            </a:r>
          </a:p>
          <a:p>
            <a:r>
              <a:rPr lang="da-DK" b="0" i="0" dirty="0">
                <a:solidFill>
                  <a:srgbClr val="002A3A"/>
                </a:solidFill>
                <a:effectLst/>
                <a:latin typeface="+mn-lt"/>
              </a:rPr>
              <a:t>I Danmark skelner man mellem naturlægemidler og kosttilskud. Kravene til dokumentation er størst for naturlægemidler og stærke vitamin- og mineralpræparater, mens der kræves mindre dokumentation i forbindelse med godkendelse af kosttilskud. Naturlægemidler samt stærke vitaminer og mineraler skal godkendes ifølge lægemiddelloven og registreres af Lægemiddelstyrelsen, før de må forhandles. Kosttilskud er et supplement til kosten i form af vitaminer, mineraler, urter eller andet. Det er ikke et lægemiddel.</a:t>
            </a:r>
          </a:p>
          <a:p>
            <a:endParaRPr lang="da-DK" b="0" i="0" dirty="0">
              <a:solidFill>
                <a:srgbClr val="002A3A"/>
              </a:solidFill>
              <a:effectLst/>
              <a:latin typeface="+mn-lt"/>
            </a:endParaRPr>
          </a:p>
          <a:p>
            <a:r>
              <a:rPr lang="da-DK" b="0" i="0" dirty="0">
                <a:solidFill>
                  <a:srgbClr val="002A3A"/>
                </a:solidFill>
                <a:effectLst/>
                <a:latin typeface="+mn-lt"/>
              </a:rPr>
              <a:t>Kosttilskud hører under fødevarelovgivningen og der stilles ingen krav om at de skal kunne forebygge eller helbrede sygdom. </a:t>
            </a:r>
          </a:p>
          <a:p>
            <a:endParaRPr lang="da-DK" b="0" i="0" dirty="0">
              <a:solidFill>
                <a:srgbClr val="002A3A"/>
              </a:solidFill>
              <a:effectLst/>
              <a:latin typeface="+mn-lt"/>
            </a:endParaRPr>
          </a:p>
          <a:p>
            <a:endParaRPr lang="da-DK" b="0" i="0" dirty="0">
              <a:solidFill>
                <a:srgbClr val="002A3A"/>
              </a:solidFill>
              <a:effectLst/>
              <a:latin typeface="+mn-lt"/>
            </a:endParaRP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17</a:t>
            </a:fld>
            <a:endParaRPr lang="en-GB" sz="800"/>
          </a:p>
        </p:txBody>
      </p:sp>
    </p:spTree>
    <p:extLst>
      <p:ext uri="{BB962C8B-B14F-4D97-AF65-F5344CB8AC3E}">
        <p14:creationId xmlns:p14="http://schemas.microsoft.com/office/powerpoint/2010/main" val="2423518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0" dirty="0">
                <a:solidFill>
                  <a:srgbClr val="002A3A"/>
                </a:solidFill>
                <a:effectLst/>
                <a:latin typeface="+mn-lt"/>
              </a:rPr>
              <a:t>Der findes flere forskellige kosttilskud. Her er de kosttilskud, de fleste har et kendskab til. </a:t>
            </a:r>
          </a:p>
          <a:p>
            <a:endParaRPr lang="da-DK" b="0" i="0" dirty="0">
              <a:solidFill>
                <a:srgbClr val="002A3A"/>
              </a:solidFill>
              <a:effectLst/>
              <a:latin typeface="+mn-lt"/>
            </a:endParaRPr>
          </a:p>
          <a:p>
            <a:r>
              <a:rPr lang="da-DK" b="1" i="0" dirty="0">
                <a:solidFill>
                  <a:srgbClr val="002A3A"/>
                </a:solidFill>
                <a:effectLst/>
                <a:latin typeface="+mn-lt"/>
              </a:rPr>
              <a:t>Fiskeolie</a:t>
            </a:r>
            <a:r>
              <a:rPr lang="da-DK" b="0" i="0" dirty="0">
                <a:solidFill>
                  <a:srgbClr val="002A3A"/>
                </a:solidFill>
                <a:effectLst/>
                <a:latin typeface="+mn-lt"/>
              </a:rPr>
              <a:t> </a:t>
            </a:r>
          </a:p>
          <a:p>
            <a:r>
              <a:rPr lang="da-DK" b="0" i="0" dirty="0">
                <a:solidFill>
                  <a:srgbClr val="002A3A"/>
                </a:solidFill>
                <a:effectLst/>
                <a:latin typeface="+mn-lt"/>
              </a:rPr>
              <a:t>Hjerteforeningen anbefaler at hjerte-kar-patienter spiser sig til omega-3 fedtsyrer gennem kosten og ikke som kosttilskud. Nye studier viser at omega-3-fedtsyrer i form af kosttilskud ikke har nogen betydelig forebyggende eller behandlende effekt på hjerte-kar-sygdom. </a:t>
            </a:r>
          </a:p>
          <a:p>
            <a:r>
              <a:rPr lang="da-DK" b="0" i="0" dirty="0">
                <a:solidFill>
                  <a:srgbClr val="002A3A"/>
                </a:solidFill>
                <a:effectLst/>
                <a:latin typeface="+mn-lt"/>
              </a:rPr>
              <a:t>I behandlingen af forhøjet triglycerid (fedt i blodet) har fiskeolie en effekt. Flere læger bruger fiskeolie i behandlingen af forhøjet triglycerid i dosis på 2-4 g. Studier viser at en høj dosis af fiskeolie kan øge risikoen for flere og kraftigere anfald af atrieflimren. </a:t>
            </a:r>
          </a:p>
          <a:p>
            <a:endParaRPr lang="da-DK" b="0" i="0" dirty="0">
              <a:solidFill>
                <a:srgbClr val="002A3A"/>
              </a:solidFill>
              <a:effectLst/>
              <a:latin typeface="+mn-lt"/>
            </a:endParaRPr>
          </a:p>
          <a:p>
            <a:r>
              <a:rPr lang="da-DK" b="1" i="0" dirty="0">
                <a:solidFill>
                  <a:srgbClr val="002A3A"/>
                </a:solidFill>
                <a:effectLst/>
                <a:latin typeface="+mn-lt"/>
              </a:rPr>
              <a:t>Q10</a:t>
            </a:r>
          </a:p>
          <a:p>
            <a:r>
              <a:rPr lang="da-DK" b="0" i="0" dirty="0">
                <a:solidFill>
                  <a:srgbClr val="002A3A"/>
                </a:solidFill>
                <a:effectLst/>
                <a:latin typeface="+mn-lt"/>
              </a:rPr>
              <a:t>Det er et </a:t>
            </a:r>
            <a:r>
              <a:rPr lang="da-DK" b="0" i="0" dirty="0" err="1">
                <a:solidFill>
                  <a:srgbClr val="002A3A"/>
                </a:solidFill>
                <a:effectLst/>
                <a:latin typeface="+mn-lt"/>
              </a:rPr>
              <a:t>coenzym</a:t>
            </a:r>
            <a:r>
              <a:rPr lang="da-DK" b="0" i="0" dirty="0">
                <a:solidFill>
                  <a:srgbClr val="002A3A"/>
                </a:solidFill>
                <a:effectLst/>
                <a:latin typeface="+mn-lt"/>
              </a:rPr>
              <a:t>, som også dannes naturligt i kroppen. Q10 spiller en rolle i hjertecellernes energiomsætning og hermed for hjertets arbejde og det fungerer samtidig som antioxidant. Det er svært at fastslå om der er Q10 mangel, eftersom det ikke kan måles i blodet. Du skal være forsigtig med Q10, da det muligvis kan hæmme virkningen af blodfortyndende medicin (</a:t>
            </a:r>
            <a:r>
              <a:rPr lang="da-DK" b="0" i="0" dirty="0" err="1">
                <a:solidFill>
                  <a:srgbClr val="002A3A"/>
                </a:solidFill>
                <a:effectLst/>
                <a:latin typeface="+mn-lt"/>
              </a:rPr>
              <a:t>Marevan</a:t>
            </a:r>
            <a:r>
              <a:rPr lang="da-DK" b="0" i="0" dirty="0">
                <a:solidFill>
                  <a:srgbClr val="002A3A"/>
                </a:solidFill>
                <a:effectLst/>
                <a:latin typeface="+mn-lt"/>
              </a:rPr>
              <a:t>, </a:t>
            </a:r>
            <a:r>
              <a:rPr lang="da-DK" b="0" i="0" dirty="0" err="1">
                <a:solidFill>
                  <a:srgbClr val="002A3A"/>
                </a:solidFill>
                <a:effectLst/>
                <a:latin typeface="+mn-lt"/>
              </a:rPr>
              <a:t>Marcoumar</a:t>
            </a:r>
            <a:r>
              <a:rPr lang="da-DK" b="0" i="0" dirty="0">
                <a:solidFill>
                  <a:srgbClr val="002A3A"/>
                </a:solidFill>
                <a:effectLst/>
                <a:latin typeface="+mn-lt"/>
              </a:rPr>
              <a:t> og </a:t>
            </a:r>
            <a:r>
              <a:rPr lang="da-DK" b="0" i="0" dirty="0" err="1">
                <a:solidFill>
                  <a:srgbClr val="002A3A"/>
                </a:solidFill>
                <a:effectLst/>
                <a:latin typeface="+mn-lt"/>
              </a:rPr>
              <a:t>Warfarin</a:t>
            </a:r>
            <a:r>
              <a:rPr lang="da-DK" b="0" i="0" dirty="0">
                <a:solidFill>
                  <a:srgbClr val="002A3A"/>
                </a:solidFill>
                <a:effectLst/>
                <a:latin typeface="+mn-lt"/>
              </a:rPr>
              <a:t>), så blødningstiden forkortes. Der er ikke videnskabelig dokumentation for at Q10 kan bedre bivirkninger fra </a:t>
            </a:r>
            <a:r>
              <a:rPr lang="da-DK" b="0" i="0" dirty="0" err="1">
                <a:solidFill>
                  <a:srgbClr val="002A3A"/>
                </a:solidFill>
                <a:effectLst/>
                <a:latin typeface="+mn-lt"/>
              </a:rPr>
              <a:t>statin</a:t>
            </a:r>
            <a:r>
              <a:rPr lang="da-DK" b="0" i="0" dirty="0">
                <a:solidFill>
                  <a:srgbClr val="002A3A"/>
                </a:solidFill>
                <a:effectLst/>
                <a:latin typeface="+mn-lt"/>
              </a:rPr>
              <a:t>, så på den baggrund kan Q10 ikke anbefales. </a:t>
            </a:r>
          </a:p>
          <a:p>
            <a:endParaRPr lang="da-DK" b="0" i="0" dirty="0">
              <a:solidFill>
                <a:srgbClr val="002A3A"/>
              </a:solidFill>
              <a:effectLst/>
              <a:latin typeface="+mn-lt"/>
            </a:endParaRPr>
          </a:p>
          <a:p>
            <a:r>
              <a:rPr lang="da-DK" b="1" i="0" dirty="0">
                <a:solidFill>
                  <a:srgbClr val="002A3A"/>
                </a:solidFill>
                <a:effectLst/>
                <a:latin typeface="+mn-lt"/>
              </a:rPr>
              <a:t>Ingefær </a:t>
            </a:r>
          </a:p>
          <a:p>
            <a:r>
              <a:rPr lang="da-DK" b="0" i="0" dirty="0">
                <a:solidFill>
                  <a:srgbClr val="002A3A"/>
                </a:solidFill>
                <a:effectLst/>
                <a:latin typeface="+mn-lt"/>
              </a:rPr>
              <a:t>Ingefær er efterhånden blevet en populær knold som både bruges i køkkenet, men også som naturmedicin. Der er kun få studier, der undersøger ingefærs virkning på mennesker. Ingefær antages også at virke blodfortyndende. Der er ikke fundet interaktioner mellem blodfortyndende medicin og ingefær. </a:t>
            </a:r>
          </a:p>
          <a:p>
            <a:endParaRPr lang="da-DK" b="0" i="0" dirty="0">
              <a:solidFill>
                <a:srgbClr val="002A3A"/>
              </a:solidFill>
              <a:effectLst/>
              <a:latin typeface="+mn-lt"/>
            </a:endParaRPr>
          </a:p>
          <a:p>
            <a:r>
              <a:rPr lang="da-DK" b="1" i="0" dirty="0">
                <a:solidFill>
                  <a:srgbClr val="002A3A"/>
                </a:solidFill>
                <a:effectLst/>
                <a:latin typeface="+mn-lt"/>
              </a:rPr>
              <a:t>Hvidløg</a:t>
            </a:r>
            <a:r>
              <a:rPr lang="da-DK" b="0" i="0" dirty="0">
                <a:solidFill>
                  <a:srgbClr val="002A3A"/>
                </a:solidFill>
                <a:effectLst/>
                <a:latin typeface="+mn-lt"/>
              </a:rPr>
              <a:t> </a:t>
            </a:r>
          </a:p>
          <a:p>
            <a:r>
              <a:rPr lang="da-DK" b="0" i="0" dirty="0">
                <a:solidFill>
                  <a:srgbClr val="002A3A"/>
                </a:solidFill>
                <a:effectLst/>
                <a:latin typeface="+mn-lt"/>
              </a:rPr>
              <a:t>Hvidløg er en løgplante og anvendes både i køkkenet og som naturmedicin. Da det endnu ikke er klarlagt hvilke virksomme stoffer i hvidløg der har en evt. effekt, er det ikke muligt at give en anbefaling. Hvidløg i kapsler eller som ekstrakt er uskadeligt, men muligvis også uden effekt.</a:t>
            </a:r>
          </a:p>
          <a:p>
            <a:endParaRPr lang="da-DK" b="0" i="0" dirty="0">
              <a:solidFill>
                <a:srgbClr val="002A3A"/>
              </a:solidFill>
              <a:effectLst/>
              <a:latin typeface="+mn-lt"/>
            </a:endParaRPr>
          </a:p>
          <a:p>
            <a:r>
              <a:rPr lang="da-DK" b="1" i="0" dirty="0" err="1">
                <a:solidFill>
                  <a:srgbClr val="002A3A"/>
                </a:solidFill>
                <a:effectLst/>
                <a:latin typeface="+mn-lt"/>
              </a:rPr>
              <a:t>Ginkgo</a:t>
            </a:r>
            <a:r>
              <a:rPr lang="da-DK" b="1" i="0" dirty="0">
                <a:solidFill>
                  <a:srgbClr val="002A3A"/>
                </a:solidFill>
                <a:effectLst/>
                <a:latin typeface="+mn-lt"/>
              </a:rPr>
              <a:t> </a:t>
            </a:r>
            <a:r>
              <a:rPr lang="da-DK" b="1" i="0" dirty="0" err="1">
                <a:solidFill>
                  <a:srgbClr val="002A3A"/>
                </a:solidFill>
                <a:effectLst/>
                <a:latin typeface="+mn-lt"/>
              </a:rPr>
              <a:t>Balioba</a:t>
            </a:r>
            <a:r>
              <a:rPr lang="da-DK" b="1" i="0" dirty="0">
                <a:solidFill>
                  <a:srgbClr val="002A3A"/>
                </a:solidFill>
                <a:effectLst/>
                <a:latin typeface="+mn-lt"/>
              </a:rPr>
              <a:t> </a:t>
            </a:r>
          </a:p>
          <a:p>
            <a:r>
              <a:rPr lang="da-DK" b="0" i="0" dirty="0">
                <a:solidFill>
                  <a:srgbClr val="002A3A"/>
                </a:solidFill>
                <a:effectLst/>
                <a:latin typeface="+mn-lt"/>
              </a:rPr>
              <a:t>Stammer fra en træsort vi på dansk kalder træet for tempeltræ. Det kan muligvis have en gavnlig effekt ved karsygdom, men vi ved endnu alt for lidt. Øger blodets gennemstrømning ved at virke blodfortyndende og udvider karrerne. Tilskud bør derfor altid ske i samråd med lægen, da det kan indvirke din øvrige medicin. </a:t>
            </a:r>
          </a:p>
          <a:p>
            <a:endParaRPr lang="da-DK" b="0" i="0" dirty="0">
              <a:solidFill>
                <a:srgbClr val="002A3A"/>
              </a:solidFill>
              <a:effectLst/>
              <a:latin typeface="+mn-lt"/>
            </a:endParaRPr>
          </a:p>
          <a:p>
            <a:r>
              <a:rPr lang="da-DK" b="1" i="0" dirty="0">
                <a:solidFill>
                  <a:srgbClr val="002A3A"/>
                </a:solidFill>
                <a:effectLst/>
                <a:latin typeface="+mn-lt"/>
              </a:rPr>
              <a:t>Grøn te</a:t>
            </a:r>
          </a:p>
          <a:p>
            <a:r>
              <a:rPr lang="da-DK" b="0" i="0" dirty="0">
                <a:solidFill>
                  <a:srgbClr val="002A3A"/>
                </a:solidFill>
                <a:effectLst/>
                <a:latin typeface="+mn-lt"/>
              </a:rPr>
              <a:t>Grøn te er en drik, der laves af tørrede, friskplukkede blade fra </a:t>
            </a:r>
            <a:r>
              <a:rPr lang="da-DK" b="0" i="0" dirty="0" err="1">
                <a:solidFill>
                  <a:srgbClr val="002A3A"/>
                </a:solidFill>
                <a:effectLst/>
                <a:latin typeface="+mn-lt"/>
              </a:rPr>
              <a:t>Camellia</a:t>
            </a:r>
            <a:r>
              <a:rPr lang="da-DK" b="0" i="0" dirty="0">
                <a:solidFill>
                  <a:srgbClr val="002A3A"/>
                </a:solidFill>
                <a:effectLst/>
                <a:latin typeface="+mn-lt"/>
              </a:rPr>
              <a:t> Sinensis planten og indtages som læske- eller medicinsk drik. Der er lavet kliniske studier af effekten af grøn te på hjerte-kar-sygdomme har givet forskellige resultater. Grøn te kan godt nydes, men ikke for sin helbredende effekt. Obs - kan påvirke øvrige hjertemedicin.</a:t>
            </a:r>
          </a:p>
          <a:p>
            <a:endParaRPr lang="da-DK" b="0" i="0" dirty="0">
              <a:solidFill>
                <a:srgbClr val="002A3A"/>
              </a:solidFill>
              <a:effectLst/>
              <a:latin typeface="+mn-lt"/>
            </a:endParaRPr>
          </a:p>
          <a:p>
            <a:r>
              <a:rPr lang="da-DK" b="1" i="0" dirty="0">
                <a:solidFill>
                  <a:srgbClr val="002A3A"/>
                </a:solidFill>
                <a:effectLst/>
                <a:latin typeface="+mn-lt"/>
              </a:rPr>
              <a:t>Ginseng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002A3A"/>
                </a:solidFill>
                <a:effectLst/>
                <a:latin typeface="+mn-lt"/>
              </a:rPr>
              <a:t>Ginseng har været anvendt som naturlægemiddel i Østen i mere end 2.000 </a:t>
            </a:r>
            <a:r>
              <a:rPr lang="da-DK" b="0" i="0">
                <a:solidFill>
                  <a:srgbClr val="002A3A"/>
                </a:solidFill>
                <a:effectLst/>
                <a:latin typeface="+mn-lt"/>
              </a:rPr>
              <a:t>år. </a:t>
            </a:r>
            <a:r>
              <a:rPr lang="da-DK" b="0" i="0" dirty="0">
                <a:solidFill>
                  <a:srgbClr val="002A3A"/>
                </a:solidFill>
                <a:effectLst/>
                <a:latin typeface="+mn-lt"/>
              </a:rPr>
              <a:t>Ginseng har ingen effekt på blodtrykket. Langt hovedparten af forskningen med ginseng er af dårlig kvalitet. I forhold til hjerte-kar-sygdom har det været antydet at ginseng virker mod arteriosklerose, </a:t>
            </a:r>
            <a:r>
              <a:rPr lang="da-DK" b="0" i="0" dirty="0" err="1">
                <a:solidFill>
                  <a:srgbClr val="002A3A"/>
                </a:solidFill>
                <a:effectLst/>
                <a:latin typeface="+mn-lt"/>
              </a:rPr>
              <a:t>arytmier</a:t>
            </a:r>
            <a:r>
              <a:rPr lang="da-DK" b="0" i="0" dirty="0">
                <a:solidFill>
                  <a:srgbClr val="002A3A"/>
                </a:solidFill>
                <a:effectLst/>
                <a:latin typeface="+mn-lt"/>
              </a:rPr>
              <a:t>, </a:t>
            </a:r>
            <a:r>
              <a:rPr lang="da-DK" b="0" i="0" dirty="0" err="1">
                <a:solidFill>
                  <a:srgbClr val="002A3A"/>
                </a:solidFill>
                <a:effectLst/>
                <a:latin typeface="+mn-lt"/>
              </a:rPr>
              <a:t>myokardiel</a:t>
            </a:r>
            <a:r>
              <a:rPr lang="da-DK" b="0" i="0" dirty="0">
                <a:solidFill>
                  <a:srgbClr val="002A3A"/>
                </a:solidFill>
                <a:effectLst/>
                <a:latin typeface="+mn-lt"/>
              </a:rPr>
              <a:t> iskæmi. Dette er dog spekulativt og primært fundet i dyrestudier. Ingen humane eller randomiserede kliniske undersøgelser har kunne understøtte disse teorier.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mn-lt"/>
            </a:endParaRPr>
          </a:p>
          <a:p>
            <a:endParaRPr lang="da-DK" dirty="0">
              <a:latin typeface="+mn-lt"/>
            </a:endParaRP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18</a:t>
            </a:fld>
            <a:endParaRPr lang="en-GB" sz="800"/>
          </a:p>
        </p:txBody>
      </p:sp>
    </p:spTree>
    <p:extLst>
      <p:ext uri="{BB962C8B-B14F-4D97-AF65-F5344CB8AC3E}">
        <p14:creationId xmlns:p14="http://schemas.microsoft.com/office/powerpoint/2010/main" val="4016070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i="0" dirty="0" err="1">
                <a:solidFill>
                  <a:srgbClr val="002A3A"/>
                </a:solidFill>
                <a:effectLst/>
                <a:latin typeface="+mn-lt"/>
              </a:rPr>
              <a:t>Marevan</a:t>
            </a:r>
            <a:r>
              <a:rPr lang="da-DK" b="1" i="0" dirty="0">
                <a:solidFill>
                  <a:srgbClr val="002A3A"/>
                </a:solidFill>
                <a:effectLst/>
                <a:latin typeface="+mn-lt"/>
              </a:rPr>
              <a:t> og grønne grøntsager </a:t>
            </a:r>
          </a:p>
          <a:p>
            <a:r>
              <a:rPr lang="da-DK" b="0" i="0" dirty="0">
                <a:solidFill>
                  <a:srgbClr val="002A3A"/>
                </a:solidFill>
                <a:effectLst/>
                <a:latin typeface="+mn-lt"/>
              </a:rPr>
              <a:t>Grønne grøntsager indeholder K-vitamin, som skal balancere med den blodfortyndende medicin </a:t>
            </a:r>
            <a:r>
              <a:rPr lang="da-DK" b="0" i="0" dirty="0" err="1">
                <a:solidFill>
                  <a:srgbClr val="002A3A"/>
                </a:solidFill>
                <a:effectLst/>
                <a:latin typeface="+mn-lt"/>
              </a:rPr>
              <a:t>Marevan</a:t>
            </a:r>
            <a:r>
              <a:rPr lang="da-DK" b="0" i="0" dirty="0">
                <a:solidFill>
                  <a:srgbClr val="002A3A"/>
                </a:solidFill>
                <a:effectLst/>
                <a:latin typeface="+mn-lt"/>
              </a:rPr>
              <a:t>. K-vitamin gør blodet ” tykkere” og medicinen tyndere. Det er vigtig at man derfor indtager </a:t>
            </a:r>
            <a:r>
              <a:rPr lang="da-DK" b="0" i="0" dirty="0" err="1">
                <a:solidFill>
                  <a:srgbClr val="002A3A"/>
                </a:solidFill>
                <a:effectLst/>
                <a:latin typeface="+mn-lt"/>
              </a:rPr>
              <a:t>ca</a:t>
            </a:r>
            <a:r>
              <a:rPr lang="da-DK" b="0" i="0" dirty="0">
                <a:solidFill>
                  <a:srgbClr val="002A3A"/>
                </a:solidFill>
                <a:effectLst/>
                <a:latin typeface="+mn-lt"/>
              </a:rPr>
              <a:t> samme mængde K-vitamin hver dag, så det svarer til medicinen. OBS NOAK præparater fungerer efter en anden mekanisme, hvor K-vitamin indtag ikke spiller er rolle. </a:t>
            </a:r>
          </a:p>
          <a:p>
            <a:r>
              <a:rPr lang="da-DK" b="0" i="0" dirty="0">
                <a:solidFill>
                  <a:srgbClr val="002A3A"/>
                </a:solidFill>
                <a:effectLst/>
                <a:latin typeface="+mn-lt"/>
              </a:rPr>
              <a:t>På </a:t>
            </a:r>
            <a:r>
              <a:rPr lang="da-DK" b="0" i="0" dirty="0" err="1">
                <a:solidFill>
                  <a:srgbClr val="002A3A"/>
                </a:solidFill>
                <a:effectLst/>
                <a:latin typeface="+mn-lt"/>
              </a:rPr>
              <a:t>Marevanbehandling</a:t>
            </a:r>
            <a:r>
              <a:rPr lang="da-DK" b="0" i="0" dirty="0">
                <a:solidFill>
                  <a:srgbClr val="002A3A"/>
                </a:solidFill>
                <a:effectLst/>
                <a:latin typeface="+mn-lt"/>
              </a:rPr>
              <a:t> bør man leve med et jævnt indtag af grønne grøntsager i kosten – gerne varieret. Det er vigtigt at fortsætte med at spise grøntsager, da de er en del af den sunde kost og behandling bliver ret svær at styre, hvis man helt undgå K-vitaminholdige grøntsager. Der anbefales et stabilt indtag af grønne grøntsager på </a:t>
            </a:r>
            <a:r>
              <a:rPr lang="da-DK" b="0" i="0" dirty="0" err="1">
                <a:solidFill>
                  <a:srgbClr val="002A3A"/>
                </a:solidFill>
                <a:effectLst/>
                <a:latin typeface="+mn-lt"/>
              </a:rPr>
              <a:t>ca</a:t>
            </a:r>
            <a:r>
              <a:rPr lang="da-DK" b="0" i="0" dirty="0">
                <a:solidFill>
                  <a:srgbClr val="002A3A"/>
                </a:solidFill>
                <a:effectLst/>
                <a:latin typeface="+mn-lt"/>
              </a:rPr>
              <a:t> 100 g. om dagen. </a:t>
            </a:r>
          </a:p>
          <a:p>
            <a:endParaRPr lang="da-DK" b="0" i="0" dirty="0">
              <a:solidFill>
                <a:srgbClr val="002A3A"/>
              </a:solidFill>
              <a:effectLst/>
              <a:latin typeface="+mn-lt"/>
            </a:endParaRPr>
          </a:p>
          <a:p>
            <a:r>
              <a:rPr lang="da-DK" b="0" i="0" dirty="0">
                <a:solidFill>
                  <a:srgbClr val="002A3A"/>
                </a:solidFill>
                <a:effectLst/>
                <a:latin typeface="+mn-lt"/>
              </a:rPr>
              <a:t>Kostens største kilder til K-vitamin er spinat, broccoli, rosenkål, grønkål, spidskål og kikærter. Du skal være opmærksom på måltider, hvor du spiser en unormal stor mængde K-vitamin, da det kan give udsving i din INR. Det kan være måltider som broccoligratin, grønlangkål, eller hummus.</a:t>
            </a:r>
          </a:p>
          <a:p>
            <a:endParaRPr lang="da-DK" b="0" i="0" dirty="0">
              <a:solidFill>
                <a:srgbClr val="002A3A"/>
              </a:solidFill>
              <a:effectLst/>
              <a:latin typeface="+mn-lt"/>
            </a:endParaRPr>
          </a:p>
          <a:p>
            <a:r>
              <a:rPr lang="da-DK" b="1" i="0" dirty="0">
                <a:solidFill>
                  <a:srgbClr val="002A3A"/>
                </a:solidFill>
                <a:effectLst/>
                <a:latin typeface="+mn-lt"/>
              </a:rPr>
              <a:t>Kaffe</a:t>
            </a:r>
            <a:r>
              <a:rPr lang="da-DK" b="0" i="0" dirty="0">
                <a:solidFill>
                  <a:srgbClr val="002A3A"/>
                </a:solidFill>
                <a:effectLst/>
                <a:latin typeface="+mn-lt"/>
              </a:rPr>
              <a:t> </a:t>
            </a:r>
          </a:p>
          <a:p>
            <a:pPr algn="l"/>
            <a:r>
              <a:rPr lang="da-DK" b="0" i="0" dirty="0">
                <a:solidFill>
                  <a:srgbClr val="002A3A"/>
                </a:solidFill>
                <a:effectLst/>
                <a:latin typeface="+mn-lt"/>
              </a:rPr>
              <a:t>Kaffe og te indeholder koffein, der er et kendt stimulerende stof, som kan give hjertebanken og dermed en hurtig puls. Te og kaffe har ligeledes et højt indhold af antioxidanter, hvilket muligvis kan mindske risikoen for atrieflimren.</a:t>
            </a:r>
          </a:p>
          <a:p>
            <a:pPr algn="l"/>
            <a:r>
              <a:rPr lang="da-DK" b="0" i="0" dirty="0">
                <a:solidFill>
                  <a:srgbClr val="002A3A"/>
                </a:solidFill>
                <a:effectLst/>
                <a:latin typeface="+mn-lt"/>
              </a:rPr>
              <a:t>I forskningsundersøgelser finder man ikke nogen sammenhæng mellem at drikke koffein fra kaffe/te og en øget risiko for anfald af atrieflimren. Der ses snarere en beskyttende effekt.</a:t>
            </a:r>
          </a:p>
          <a:p>
            <a:pPr algn="l"/>
            <a:r>
              <a:rPr lang="da-DK" b="0" i="0" dirty="0">
                <a:solidFill>
                  <a:srgbClr val="002A3A"/>
                </a:solidFill>
                <a:effectLst/>
                <a:latin typeface="+mn-lt"/>
              </a:rPr>
              <a:t>Hjerteforeningen anbefaler 3-4 kopper filterkaffe dagligt.</a:t>
            </a:r>
          </a:p>
          <a:p>
            <a:endParaRPr lang="da-DK" dirty="0">
              <a:latin typeface="+mn-lt"/>
            </a:endParaRPr>
          </a:p>
          <a:p>
            <a:r>
              <a:rPr lang="da-DK" b="1" dirty="0">
                <a:latin typeface="+mn-lt"/>
              </a:rPr>
              <a:t>Fiskeolie og atrieflimren </a:t>
            </a:r>
          </a:p>
          <a:p>
            <a:r>
              <a:rPr lang="da-DK" b="0" i="0" dirty="0">
                <a:solidFill>
                  <a:srgbClr val="002A3A"/>
                </a:solidFill>
                <a:effectLst/>
                <a:latin typeface="+mn-lt"/>
              </a:rPr>
              <a:t>Ny forskning peger på, at et tilskud af omega-3 fedtsyrer ikke kan forebygge eller behandle hjerte-kar-sygdom, som tidligere antaget.</a:t>
            </a:r>
          </a:p>
          <a:p>
            <a:endParaRPr lang="da-DK" dirty="0">
              <a:latin typeface="+mn-lt"/>
            </a:endParaRPr>
          </a:p>
          <a:p>
            <a:r>
              <a:rPr lang="da-DK" b="0" i="0" dirty="0">
                <a:solidFill>
                  <a:srgbClr val="002A3A"/>
                </a:solidFill>
                <a:effectLst/>
                <a:latin typeface="+mn-lt"/>
              </a:rPr>
              <a:t>Omega-3 fedtsyrer er essentielle fedtsyrer, som din krop er afhængig af og ikke selv kan danne. Den skal tilføres gennem kosten. Et nyt omfattende studie fastslår dog at omega-3 fedtsyrer i form af kosttilskud ikke har nogen forebyggende effekt på hjerte-kar-sygdom. Kosttilskuddet kan hverken forebygge blodpropper eller åreforkalkning.</a:t>
            </a:r>
            <a:endParaRPr lang="da-DK" dirty="0">
              <a:latin typeface="+mn-lt"/>
            </a:endParaRPr>
          </a:p>
          <a:p>
            <a:endParaRPr lang="da-DK" dirty="0">
              <a:latin typeface="+mn-lt"/>
            </a:endParaRPr>
          </a:p>
          <a:p>
            <a:r>
              <a:rPr lang="da-DK" dirty="0">
                <a:latin typeface="+mn-lt"/>
              </a:rPr>
              <a:t>Tilskud med fiskeolie nedsætter </a:t>
            </a:r>
            <a:r>
              <a:rPr lang="da-DK" b="1" dirty="0">
                <a:latin typeface="+mn-lt"/>
              </a:rPr>
              <a:t>ikke</a:t>
            </a:r>
            <a:r>
              <a:rPr lang="da-DK" dirty="0">
                <a:latin typeface="+mn-lt"/>
              </a:rPr>
              <a:t> risikoen for atrieflimren, men kan derimod i større dosis være med til at </a:t>
            </a:r>
            <a:r>
              <a:rPr lang="da-DK" b="1" dirty="0">
                <a:latin typeface="+mn-lt"/>
              </a:rPr>
              <a:t>øge</a:t>
            </a:r>
            <a:r>
              <a:rPr lang="da-DK" dirty="0">
                <a:latin typeface="+mn-lt"/>
              </a:rPr>
              <a:t> risikoen for anfald hos personer kendt med atrieflimren </a:t>
            </a: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19</a:t>
            </a:fld>
            <a:endParaRPr lang="en-GB" sz="800"/>
          </a:p>
        </p:txBody>
      </p:sp>
    </p:spTree>
    <p:extLst>
      <p:ext uri="{BB962C8B-B14F-4D97-AF65-F5344CB8AC3E}">
        <p14:creationId xmlns:p14="http://schemas.microsoft.com/office/powerpoint/2010/main" val="383349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Hjertetal fra Hjerteforeningen 2022</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sz="800"/>
          </a:p>
        </p:txBody>
      </p:sp>
    </p:spTree>
    <p:extLst>
      <p:ext uri="{BB962C8B-B14F-4D97-AF65-F5344CB8AC3E}">
        <p14:creationId xmlns:p14="http://schemas.microsoft.com/office/powerpoint/2010/main" val="1990528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0" dirty="0">
                <a:solidFill>
                  <a:srgbClr val="FFFFFF"/>
                </a:solidFill>
                <a:effectLst/>
                <a:latin typeface="Raleway" panose="020B0604020202020204" pitchFamily="2" charset="0"/>
              </a:rPr>
              <a:t>”Mental sundhed er en tilstand af trivsel, hvor det enkelte menneske kan udfolde sine evner, håndtere dagligdags udfordringer og stress og indgå i fællesskaber med andre mennesker. Mental sundhed er altså ikke kun fraværet af psykisk sygdom, men består også af psykologiske ressourcer og evner, som er nødvendige for at kunne udvikle sig og klare de udfordringer, der dukker op i alle menneskers liv.” – Kilde SST</a:t>
            </a:r>
          </a:p>
          <a:p>
            <a:endParaRPr lang="da-DK" b="0" i="0" dirty="0">
              <a:solidFill>
                <a:srgbClr val="FFFFFF"/>
              </a:solidFill>
              <a:effectLst/>
              <a:latin typeface="Raleway" panose="020B0604020202020204" pitchFamily="2" charset="0"/>
            </a:endParaRPr>
          </a:p>
          <a:p>
            <a:r>
              <a:rPr lang="da-DK" b="0" i="0" dirty="0">
                <a:solidFill>
                  <a:srgbClr val="FFFFFF"/>
                </a:solidFill>
                <a:effectLst/>
                <a:latin typeface="Raleway" panose="020B0604020202020204" pitchFamily="2" charset="0"/>
              </a:rPr>
              <a:t>Det kan være stressende at leve med diagnosen atrieflimren med den uvished der altid følger med; hvornår kommer næste anfald?</a:t>
            </a:r>
          </a:p>
          <a:p>
            <a:endParaRPr lang="da-DK" b="0" i="0" dirty="0">
              <a:solidFill>
                <a:srgbClr val="FFFFFF"/>
              </a:solidFill>
              <a:effectLst/>
              <a:latin typeface="Raleway" panose="020B0604020202020204" pitchFamily="2" charset="0"/>
            </a:endParaRPr>
          </a:p>
          <a:p>
            <a:r>
              <a:rPr lang="da-DK" dirty="0"/>
              <a:t>Den mad vi spiser har ikke kun indvirkning på ens fysiske tilstand, men også ens mentale sundhed. Motion, sund og lækker mad fyldt med næring og farver, kan bidrage til velvære og godt humør. </a:t>
            </a:r>
          </a:p>
          <a:p>
            <a:endParaRPr lang="da-DK" dirty="0"/>
          </a:p>
          <a:p>
            <a:r>
              <a:rPr lang="da-DK" dirty="0"/>
              <a:t>Det er aldrig for sent at omlægge sine kostvaner.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20</a:t>
            </a:fld>
            <a:endParaRPr lang="en-GB" sz="800"/>
          </a:p>
        </p:txBody>
      </p:sp>
    </p:spTree>
    <p:extLst>
      <p:ext uri="{BB962C8B-B14F-4D97-AF65-F5344CB8AC3E}">
        <p14:creationId xmlns:p14="http://schemas.microsoft.com/office/powerpoint/2010/main" val="3452854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Få ny inspiration til nye opskrifter i </a:t>
            </a:r>
            <a:r>
              <a:rPr lang="da-DK" dirty="0" err="1"/>
              <a:t>Hjerteforeningens</a:t>
            </a:r>
            <a:r>
              <a:rPr lang="da-DK" dirty="0"/>
              <a:t> opskriftsunivers</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21</a:t>
            </a:fld>
            <a:endParaRPr lang="en-GB" sz="800"/>
          </a:p>
        </p:txBody>
      </p:sp>
    </p:spTree>
    <p:extLst>
      <p:ext uri="{BB962C8B-B14F-4D97-AF65-F5344CB8AC3E}">
        <p14:creationId xmlns:p14="http://schemas.microsoft.com/office/powerpoint/2010/main" val="2844456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Opsummering</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22</a:t>
            </a:fld>
            <a:endParaRPr lang="en-GB" sz="800"/>
          </a:p>
        </p:txBody>
      </p:sp>
    </p:spTree>
    <p:extLst>
      <p:ext uri="{BB962C8B-B14F-4D97-AF65-F5344CB8AC3E}">
        <p14:creationId xmlns:p14="http://schemas.microsoft.com/office/powerpoint/2010/main" val="1010865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23</a:t>
            </a:fld>
            <a:endParaRPr lang="da-DK" sz="800" dirty="0"/>
          </a:p>
        </p:txBody>
      </p:sp>
    </p:spTree>
    <p:extLst>
      <p:ext uri="{BB962C8B-B14F-4D97-AF65-F5344CB8AC3E}">
        <p14:creationId xmlns:p14="http://schemas.microsoft.com/office/powerpoint/2010/main" val="156747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Fokus områder i kosten</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sz="800"/>
          </a:p>
        </p:txBody>
      </p:sp>
    </p:spTree>
    <p:extLst>
      <p:ext uri="{BB962C8B-B14F-4D97-AF65-F5344CB8AC3E}">
        <p14:creationId xmlns:p14="http://schemas.microsoft.com/office/powerpoint/2010/main" val="266703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latin typeface="+mn-lt"/>
              </a:rPr>
              <a:t>Gavner vægttab atrieflimren?</a:t>
            </a:r>
          </a:p>
          <a:p>
            <a:r>
              <a:rPr lang="da-DK" b="0" i="0" dirty="0">
                <a:solidFill>
                  <a:srgbClr val="002A3A"/>
                </a:solidFill>
                <a:effectLst/>
                <a:latin typeface="+mn-lt"/>
              </a:rPr>
              <a:t>Hvis du er overvægtig er der en øget risiko for at udvikle atrieflimren. Der er i gennemsnit ca.  5-8 % øget risiko for atrieflimren for hvert BMI-point over 27.</a:t>
            </a:r>
            <a:endParaRPr lang="da-DK" dirty="0">
              <a:latin typeface="+mn-lt"/>
            </a:endParaRPr>
          </a:p>
          <a:p>
            <a:r>
              <a:rPr lang="da-DK" dirty="0">
                <a:latin typeface="+mn-lt"/>
              </a:rPr>
              <a:t>Har du både atrieflimren og et BMI over 27, kan et vægttab mindske risikoen for nye anfald, nedsætte længden af anfaldene og mindske graden af symptomer ved atrieflimren. Desuden øger et vægttab chancen for normal hjerterytme efter ablation. </a:t>
            </a:r>
          </a:p>
          <a:p>
            <a:r>
              <a:rPr lang="da-DK" dirty="0">
                <a:latin typeface="+mn-lt"/>
              </a:rPr>
              <a:t>Sammenhængen mellem overvægt og atrieflimren er blevet vist i flere undersøgelser. Ved et BMI på 27 vil et vægttab på 10-15 kg kunne nedsætte risikoen for udvikling af atrieflimren. </a:t>
            </a:r>
          </a:p>
          <a:p>
            <a:endParaRPr lang="da-DK" dirty="0">
              <a:latin typeface="+mn-lt"/>
            </a:endParaRPr>
          </a:p>
          <a:p>
            <a:r>
              <a:rPr lang="da-DK" dirty="0">
                <a:latin typeface="+mn-lt"/>
              </a:rPr>
              <a:t>Ingen slankekur og ej heller populærdiæter. Det kræver et stabilt, roligt og varigt vægttab at opnå en positiv effekt med hensyn til atrieflimren. Det vil sige hjertesund kost i mindre portioner. Så undlad slankekure eller modediæter, hvor resultatet oftest er yoyo-vægt med store vægtudsving. Spis efter anbefalingen for hjertesund kost.</a:t>
            </a:r>
          </a:p>
          <a:p>
            <a:endParaRPr lang="da-DK" dirty="0">
              <a:latin typeface="+mn-lt"/>
            </a:endParaRPr>
          </a:p>
          <a:p>
            <a:r>
              <a:rPr lang="da-DK" dirty="0">
                <a:latin typeface="+mn-lt"/>
              </a:rPr>
              <a:t>I kan bruge BMI-skalaen til at fastsætte jeres BMI og se på mulighederne derfra. </a:t>
            </a:r>
            <a:r>
              <a:rPr lang="da-DK" dirty="0" err="1">
                <a:latin typeface="+mn-lt"/>
              </a:rPr>
              <a:t>EnBMI</a:t>
            </a:r>
            <a:r>
              <a:rPr lang="da-DK" dirty="0">
                <a:latin typeface="+mn-lt"/>
              </a:rPr>
              <a:t> tabel er nem at finde på nettet.</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sz="800"/>
          </a:p>
        </p:txBody>
      </p:sp>
    </p:spTree>
    <p:extLst>
      <p:ext uri="{BB962C8B-B14F-4D97-AF65-F5344CB8AC3E}">
        <p14:creationId xmlns:p14="http://schemas.microsoft.com/office/powerpoint/2010/main" val="387529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Hjertesund kost handler om en sundt sammensat kost. </a:t>
            </a:r>
          </a:p>
          <a:p>
            <a:r>
              <a:rPr lang="da-DK" dirty="0"/>
              <a:t>En god og nem huskeregel er at huske de 5 F’er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sz="800"/>
          </a:p>
        </p:txBody>
      </p:sp>
    </p:spTree>
    <p:extLst>
      <p:ext uri="{BB962C8B-B14F-4D97-AF65-F5344CB8AC3E}">
        <p14:creationId xmlns:p14="http://schemas.microsoft.com/office/powerpoint/2010/main" val="625353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dirty="0"/>
              <a:t>I forhold til vægt, så skal alle typer af fedt reduceres mhp. en kost med færre kalorier</a:t>
            </a:r>
          </a:p>
          <a:p>
            <a:r>
              <a:rPr lang="da-DK" b="0" dirty="0"/>
              <a:t>I forhold til hjerte og hjertesygdom, så handler det om typen af fedtstof og ikke kostens samlede fedtindhold.</a:t>
            </a:r>
          </a:p>
          <a:p>
            <a:endParaRPr lang="da-DK" b="1" dirty="0"/>
          </a:p>
          <a:p>
            <a:r>
              <a:rPr lang="da-DK" b="1" dirty="0"/>
              <a:t>De officielle anbefalinger </a:t>
            </a:r>
            <a:r>
              <a:rPr lang="da-DK" dirty="0"/>
              <a:t>råder til at vælge planteolier. En typisk dansk kost indeholder for meget mættet fedt fra kød, kødprodukter, smør og fede mejeriprodukter (fx ost) svarende til 15 E% - anbefalingen er på 10 E% for mættet fedt</a:t>
            </a:r>
          </a:p>
          <a:p>
            <a:endParaRPr lang="da-DK" dirty="0"/>
          </a:p>
          <a:p>
            <a:endParaRPr lang="da-DK" dirty="0"/>
          </a:p>
          <a:p>
            <a:r>
              <a:rPr lang="da-DK" b="1" dirty="0"/>
              <a:t>Umættet og mættet fedt? </a:t>
            </a:r>
            <a:r>
              <a:rPr lang="da-DK" dirty="0"/>
              <a:t>– der findes to overordnede typer af fedt, de mættede og de umættede fedtsyrer. </a:t>
            </a:r>
          </a:p>
          <a:p>
            <a:r>
              <a:rPr lang="da-DK" i="1" dirty="0"/>
              <a:t>Mættede fedtsyrer </a:t>
            </a:r>
            <a:r>
              <a:rPr lang="da-DK" dirty="0"/>
              <a:t>findes primært i animalske fødevarer, mejeriprodukter, faste margariner og kød, kødprodukter og kødpålæg – se foto på slide. </a:t>
            </a:r>
          </a:p>
          <a:p>
            <a:r>
              <a:rPr lang="da-DK" i="1" dirty="0"/>
              <a:t>Umættede fedtsyrer</a:t>
            </a:r>
            <a:r>
              <a:rPr lang="da-DK" dirty="0"/>
              <a:t>, findes især i planteolier, nødder, kerner, avokado, oliven og i fede fisk og bidrager med de livsnødvendige Omega-3 og Omega-6 fedtsyrer. </a:t>
            </a:r>
          </a:p>
          <a:p>
            <a:endParaRPr lang="da-DK" dirty="0"/>
          </a:p>
          <a:p>
            <a:r>
              <a:rPr lang="da-DK" dirty="0"/>
              <a:t>Vælg umættet fedt fra planteriget, og ombyt mættet fedt fra dyreriget med det sunde umættede fedt på de områder, hvor det er muligt. </a:t>
            </a:r>
          </a:p>
          <a:p>
            <a:r>
              <a:rPr lang="da-DK" dirty="0"/>
              <a:t>Umættet fedt er gavnligt for hjertet. </a:t>
            </a:r>
          </a:p>
          <a:p>
            <a:r>
              <a:rPr lang="da-DK" dirty="0"/>
              <a:t> </a:t>
            </a:r>
          </a:p>
          <a:p>
            <a:r>
              <a:rPr lang="da-DK" b="1" dirty="0"/>
              <a:t>Hvorfor skal vi spise fedt?</a:t>
            </a:r>
          </a:p>
          <a:p>
            <a:r>
              <a:rPr lang="da-DK" dirty="0"/>
              <a:t>Fedt er med til at bidrage med energi til kroppen. Fedt fra kosten er livsnødvendigt, da det giver energi til kroppens celler og fungerer som energilager i kroppen. Alle typer fedtstoffer bidrager med mange kalorier, det er derfor vigtigt at du ikke spiser for meget fedtstof. Man skal dog ikke undlade fedt helt eftersom det bidrager til at vi kan optage de fedtopløselige vitaminer (A, D, E og K). </a:t>
            </a:r>
          </a:p>
          <a:p>
            <a:endParaRPr lang="da-DK" dirty="0"/>
          </a:p>
          <a:p>
            <a:r>
              <a:rPr lang="da-DK" b="1" dirty="0"/>
              <a:t>Hvordan?</a:t>
            </a:r>
          </a:p>
          <a:p>
            <a:r>
              <a:rPr lang="da-DK" dirty="0"/>
              <a:t>Ombyt mættet fedt med umættet fedt:</a:t>
            </a:r>
          </a:p>
          <a:p>
            <a:r>
              <a:rPr lang="da-DK" dirty="0"/>
              <a:t>Begræns brugen af smør vælg i stedet fx hummus, mayonnaise eller lidt pesto</a:t>
            </a:r>
          </a:p>
          <a:p>
            <a:r>
              <a:rPr lang="da-DK" dirty="0"/>
              <a:t>Erstat kødpålæg med fiskepålæg, kartoffel eller avokado</a:t>
            </a:r>
          </a:p>
          <a:p>
            <a:r>
              <a:rPr lang="da-DK" dirty="0"/>
              <a:t>Brug nødder, mandler, avokado i din salat i stedet for ostetern og bacon</a:t>
            </a:r>
          </a:p>
          <a:p>
            <a:r>
              <a:rPr lang="da-DK" dirty="0"/>
              <a:t>Spis nødder og mandler i stedet for småkager</a:t>
            </a:r>
          </a:p>
          <a:p>
            <a:endParaRPr lang="da-DK" dirty="0"/>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sz="800"/>
          </a:p>
        </p:txBody>
      </p:sp>
    </p:spTree>
    <p:extLst>
      <p:ext uri="{BB962C8B-B14F-4D97-AF65-F5344CB8AC3E}">
        <p14:creationId xmlns:p14="http://schemas.microsoft.com/office/powerpoint/2010/main" val="3312407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latin typeface="+mj-lt"/>
              </a:rPr>
              <a:t>Vælg fødevarer med lavt fedtindhold, særligt når det handler om fødevarer med højt indhold af mættet fedt. </a:t>
            </a:r>
          </a:p>
          <a:p>
            <a:r>
              <a:rPr lang="da-DK" dirty="0">
                <a:latin typeface="+mj-lt"/>
              </a:rPr>
              <a:t>På hjerteforeningen.dk kan du finde indkøbsguiden, med nøglehuls- og fuldkornsmærket. </a:t>
            </a:r>
          </a:p>
          <a:p>
            <a:r>
              <a:rPr lang="da-DK" b="0" i="0" dirty="0">
                <a:solidFill>
                  <a:srgbClr val="002A3A"/>
                </a:solidFill>
                <a:effectLst/>
                <a:latin typeface="+mj-lt"/>
              </a:rPr>
              <a:t>Hjerteforeningen har udgivet en indkøbsguide i en lille og praktisk størrelse, som du kan bestilles via </a:t>
            </a:r>
            <a:r>
              <a:rPr lang="da-DK" b="0" i="0" dirty="0" err="1">
                <a:solidFill>
                  <a:srgbClr val="002A3A"/>
                </a:solidFill>
                <a:effectLst/>
                <a:latin typeface="+mj-lt"/>
              </a:rPr>
              <a:t>Fagnet</a:t>
            </a:r>
            <a:r>
              <a:rPr lang="da-DK" b="0" i="0" dirty="0">
                <a:solidFill>
                  <a:srgbClr val="002A3A"/>
                </a:solidFill>
                <a:effectLst/>
                <a:latin typeface="+mj-lt"/>
              </a:rPr>
              <a:t>.</a:t>
            </a:r>
          </a:p>
          <a:p>
            <a:endParaRPr lang="da-DK" b="0" i="0" dirty="0">
              <a:solidFill>
                <a:srgbClr val="002A3A"/>
              </a:solidFill>
              <a:effectLst/>
              <a:latin typeface="+mj-lt"/>
            </a:endParaRPr>
          </a:p>
          <a:p>
            <a:endParaRPr lang="da-DK" b="0" i="0" dirty="0">
              <a:solidFill>
                <a:srgbClr val="002A3A"/>
              </a:solidFill>
              <a:effectLst/>
              <a:latin typeface="+mj-lt"/>
            </a:endParaRPr>
          </a:p>
          <a:p>
            <a:endParaRPr lang="da-DK" dirty="0">
              <a:latin typeface="+mj-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sz="800"/>
          </a:p>
        </p:txBody>
      </p:sp>
    </p:spTree>
    <p:extLst>
      <p:ext uri="{BB962C8B-B14F-4D97-AF65-F5344CB8AC3E}">
        <p14:creationId xmlns:p14="http://schemas.microsoft.com/office/powerpoint/2010/main" val="70322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latin typeface="+mn-lt"/>
              </a:rPr>
              <a:t>Ja. Det er en myte, at man skal undgå grønne grøntsager, når man er i </a:t>
            </a:r>
            <a:r>
              <a:rPr lang="da-DK" b="1" dirty="0" err="1">
                <a:latin typeface="+mn-lt"/>
              </a:rPr>
              <a:t>Marevanbehandling</a:t>
            </a:r>
            <a:r>
              <a:rPr lang="da-DK" b="1" dirty="0">
                <a:latin typeface="+mn-lt"/>
              </a:rPr>
              <a:t>.</a:t>
            </a:r>
          </a:p>
          <a:p>
            <a:r>
              <a:rPr lang="da-DK" b="0" dirty="0">
                <a:latin typeface="+mn-lt"/>
              </a:rPr>
              <a:t>Atrieflimren behandles ofte med blodfortyndende medicin. Den gamle medicintype </a:t>
            </a:r>
            <a:r>
              <a:rPr lang="da-DK" b="0" dirty="0" err="1">
                <a:latin typeface="+mn-lt"/>
              </a:rPr>
              <a:t>Marevan</a:t>
            </a:r>
            <a:r>
              <a:rPr lang="da-DK" b="0" dirty="0">
                <a:latin typeface="+mn-lt"/>
              </a:rPr>
              <a:t> indstilles efter kostens indhold af K-vitamin. Derfor anbefales et stabilt og regelmæssigt indtag af den k-vitaminrige grønne grøntsager. Når indtaget er stabil er behandlingen nemmest at styre. Hvis man derimod undlader grønne grøntsager eller indtager dem i overdreven mængde, så komme behandlingen ud af balance.</a:t>
            </a:r>
          </a:p>
          <a:p>
            <a:endParaRPr lang="da-DK" b="1" dirty="0">
              <a:latin typeface="+mn-lt"/>
            </a:endParaRPr>
          </a:p>
          <a:p>
            <a:endParaRPr lang="da-DK" b="1" dirty="0">
              <a:latin typeface="+mn-lt"/>
            </a:endParaRPr>
          </a:p>
          <a:p>
            <a:r>
              <a:rPr lang="da-DK" b="1" dirty="0">
                <a:latin typeface="+mn-lt"/>
              </a:rPr>
              <a:t>De officielle anbefalinger?</a:t>
            </a:r>
          </a:p>
          <a:p>
            <a:r>
              <a:rPr lang="da-DK" dirty="0">
                <a:latin typeface="+mn-lt"/>
              </a:rPr>
              <a:t>Det anbefales at spise 600 g frugt og grønt om dagen. Mindst halvdelen skal være grøntsager og meget gerne grove typer som kål, rodfrugter og ærter. </a:t>
            </a:r>
          </a:p>
          <a:p>
            <a:r>
              <a:rPr lang="da-DK" dirty="0">
                <a:latin typeface="+mn-lt"/>
              </a:rPr>
              <a:t>NNR 2023 fremlægger studier, der viser beskyttende effekt på hjertet ved indtag af grønt op til 800 g</a:t>
            </a:r>
          </a:p>
          <a:p>
            <a:endParaRPr lang="da-DK" dirty="0">
              <a:latin typeface="+mn-lt"/>
            </a:endParaRPr>
          </a:p>
          <a:p>
            <a:r>
              <a:rPr lang="da-DK" b="1" dirty="0">
                <a:latin typeface="+mn-lt"/>
              </a:rPr>
              <a:t>Hvorfor skal vi spise frugt og grønt?</a:t>
            </a:r>
          </a:p>
          <a:p>
            <a:r>
              <a:rPr lang="da-DK" b="0" dirty="0">
                <a:latin typeface="+mn-lt"/>
              </a:rPr>
              <a:t>Frugter og grøntsager er rige på vitaminer, mineraler, antioxidanter og kostfibre, der alle beskytter dig mod hjerte-kar-sygdomme. </a:t>
            </a:r>
          </a:p>
          <a:p>
            <a:r>
              <a:rPr lang="da-DK" b="0" dirty="0">
                <a:latin typeface="+mn-lt"/>
              </a:rPr>
              <a:t>Der er mange sundhedsfordele ved at spise frugt og grønt. Et højt indtag af frugt og grønt har vist sig, at: </a:t>
            </a:r>
          </a:p>
          <a:p>
            <a:r>
              <a:rPr lang="da-DK" b="0" dirty="0">
                <a:latin typeface="+mn-lt"/>
              </a:rPr>
              <a:t>Sænke både total kolesterol og LDL-kolesterol</a:t>
            </a:r>
          </a:p>
          <a:p>
            <a:r>
              <a:rPr lang="da-DK" b="0" dirty="0">
                <a:latin typeface="+mn-lt"/>
              </a:rPr>
              <a:t>Sænke blodtrykket. </a:t>
            </a:r>
          </a:p>
          <a:p>
            <a:r>
              <a:rPr lang="da-DK" b="0" dirty="0">
                <a:latin typeface="+mn-lt"/>
              </a:rPr>
              <a:t>Giver en god mæthed og forebygger overvægt</a:t>
            </a:r>
          </a:p>
          <a:p>
            <a:r>
              <a:rPr lang="da-DK" b="0" dirty="0">
                <a:latin typeface="+mn-lt"/>
              </a:rPr>
              <a:t>Stabiliserer blodsukkeret – især grove grøntsager. </a:t>
            </a:r>
          </a:p>
          <a:p>
            <a:r>
              <a:rPr lang="da-DK" b="0" dirty="0">
                <a:latin typeface="+mn-lt"/>
              </a:rPr>
              <a:t>Øge kroppens immunforsvar. </a:t>
            </a:r>
          </a:p>
          <a:p>
            <a:endParaRPr lang="da-DK" b="1" dirty="0">
              <a:latin typeface="+mn-lt"/>
            </a:endParaRPr>
          </a:p>
          <a:p>
            <a:r>
              <a:rPr lang="da-DK" b="1" dirty="0">
                <a:latin typeface="+mn-lt"/>
              </a:rPr>
              <a:t>Hvordan? </a:t>
            </a:r>
          </a:p>
          <a:p>
            <a:r>
              <a:rPr lang="da-DK" dirty="0">
                <a:latin typeface="+mn-lt"/>
              </a:rPr>
              <a:t>Det er med at finde metoder, som gør hverdagen nemmere. </a:t>
            </a:r>
          </a:p>
          <a:p>
            <a:r>
              <a:rPr lang="da-DK" dirty="0">
                <a:latin typeface="+mn-lt"/>
              </a:rPr>
              <a:t>Tips til at få mere grønt er at gøre det mere tilgængeligt. </a:t>
            </a:r>
          </a:p>
          <a:p>
            <a:r>
              <a:rPr lang="da-DK" dirty="0">
                <a:latin typeface="+mn-lt"/>
              </a:rPr>
              <a:t>Det kan være en god tommelfingerregel at spise grøntsager til alle hovedmåltider og gerne frugt og grønt til mellemmåltider. </a:t>
            </a:r>
          </a:p>
          <a:p>
            <a:r>
              <a:rPr lang="da-DK" dirty="0">
                <a:latin typeface="+mn-lt"/>
              </a:rPr>
              <a:t>Både de friske, frosne og tilberedte frugter og grøntsager tæller med. </a:t>
            </a:r>
          </a:p>
          <a:p>
            <a:r>
              <a:rPr lang="da-DK" b="0" i="0" dirty="0">
                <a:solidFill>
                  <a:srgbClr val="1F262E"/>
                </a:solidFill>
                <a:effectLst/>
                <a:latin typeface="+mn-lt"/>
              </a:rPr>
              <a:t>Stil frugt frem i skåle, hav snittet grønt klar på køl, køb færdigblandede salater, og fyld fryseren med lettilgængelige grøntsager.</a:t>
            </a:r>
            <a:endParaRPr lang="da-DK" dirty="0">
              <a:latin typeface="+mn-lt"/>
            </a:endParaRPr>
          </a:p>
          <a:p>
            <a:pPr algn="l"/>
            <a:r>
              <a:rPr lang="da-DK" b="0" i="0" dirty="0">
                <a:solidFill>
                  <a:srgbClr val="1F262E"/>
                </a:solidFill>
                <a:effectLst/>
                <a:latin typeface="+mn-lt"/>
              </a:rPr>
              <a:t>Køb færdige snackgrøntsager, eller lav dine egne små poser/bøtter af småtskårne agurkestave, gulerødder, radiser m.m.</a:t>
            </a:r>
            <a:br>
              <a:rPr lang="da-DK" b="0" i="0" dirty="0">
                <a:solidFill>
                  <a:srgbClr val="1F262E"/>
                </a:solidFill>
                <a:effectLst/>
                <a:latin typeface="+mn-lt"/>
              </a:rPr>
            </a:br>
            <a:br>
              <a:rPr lang="da-DK" b="0" i="0" dirty="0">
                <a:solidFill>
                  <a:srgbClr val="1F262E"/>
                </a:solidFill>
                <a:effectLst/>
                <a:latin typeface="+mn-lt"/>
              </a:rPr>
            </a:br>
            <a:r>
              <a:rPr lang="da-DK" b="0" i="0" dirty="0">
                <a:solidFill>
                  <a:srgbClr val="002A3A"/>
                </a:solidFill>
                <a:effectLst/>
                <a:latin typeface="+mn-lt"/>
              </a:rPr>
              <a:t>Hjerteforeningen anbefaler derudover 25-30 g nødder/mandler dagligt.</a:t>
            </a:r>
          </a:p>
          <a:p>
            <a:br>
              <a:rPr lang="da-DK" dirty="0">
                <a:latin typeface="+mn-lt"/>
              </a:rPr>
            </a:br>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sz="800"/>
          </a:p>
        </p:txBody>
      </p:sp>
    </p:spTree>
    <p:extLst>
      <p:ext uri="{BB962C8B-B14F-4D97-AF65-F5344CB8AC3E}">
        <p14:creationId xmlns:p14="http://schemas.microsoft.com/office/powerpoint/2010/main" val="1891521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dirty="0"/>
              <a:t>Fuldkorn forebygger hjerte-kar-sygdom og evidensen for fuldkorn er stærk. </a:t>
            </a:r>
          </a:p>
          <a:p>
            <a:endParaRPr lang="da-DK" b="1" dirty="0"/>
          </a:p>
          <a:p>
            <a:r>
              <a:rPr lang="da-DK" b="1" dirty="0"/>
              <a:t>De officielle kostråd: </a:t>
            </a:r>
          </a:p>
          <a:p>
            <a:r>
              <a:rPr lang="da-DK" dirty="0"/>
              <a:t>Spis mad med fuldkorn. </a:t>
            </a:r>
          </a:p>
          <a:p>
            <a:r>
              <a:rPr lang="da-DK" dirty="0"/>
              <a:t>Spis 75 g fuldkorn om dagen og gerne mere. NNR 2023 anbefaler min 90 g fuldkorn set i forhold til forebyggelse af hjertesygdom</a:t>
            </a:r>
          </a:p>
          <a:p>
            <a:endParaRPr lang="da-DK" dirty="0"/>
          </a:p>
          <a:p>
            <a:r>
              <a:rPr lang="da-DK" b="1" dirty="0"/>
              <a:t>Hvad er fuldkorn?</a:t>
            </a:r>
          </a:p>
          <a:p>
            <a:r>
              <a:rPr lang="da-DK" dirty="0"/>
              <a:t>Fuldkorn betyder, at man bruger hele kornet. Også kimen og skaldelene, hvor de fleste fibre, vitaminer og mineraler sidder. </a:t>
            </a:r>
          </a:p>
          <a:p>
            <a:r>
              <a:rPr lang="da-DK" dirty="0"/>
              <a:t>Fuldkorn er godt for din sundhed. Det kan være med til at mindske risikoen for hjerte-kar-sygdomme. </a:t>
            </a:r>
          </a:p>
          <a:p>
            <a:r>
              <a:rPr lang="da-DK" dirty="0"/>
              <a:t>Mad med fuldkorn mætter godt. Det er med til at man spiser mindre og får lettere ved at holde vægten sund. </a:t>
            </a:r>
          </a:p>
          <a:p>
            <a:r>
              <a:rPr lang="da-DK" dirty="0"/>
              <a:t>Derudover er fuldkorn god for fordøjelsen. </a:t>
            </a:r>
          </a:p>
          <a:p>
            <a:endParaRPr lang="da-DK" dirty="0"/>
          </a:p>
          <a:p>
            <a:r>
              <a:rPr lang="da-DK" b="1" dirty="0"/>
              <a:t>Derfor skal du spise mere fuldkorn: </a:t>
            </a:r>
          </a:p>
          <a:p>
            <a:r>
              <a:rPr lang="da-DK" dirty="0"/>
              <a:t>Fuldkorn er gavnligt for hjertet. Fuldkorn er med til at sænke kolesteroltallet og hermed en nedsat risiko for åreforkalkning derudover har det også en positiv indvirkning på blodtrykket. </a:t>
            </a:r>
          </a:p>
          <a:p>
            <a:r>
              <a:rPr lang="da-DK" dirty="0"/>
              <a:t>Fuldkorn har sammen med grøntsager en gavnlig effekt ved atrieflimren. Ikke mindst mhp. at fastholde en sund vægt, da du opnår mæthed og fylde på færre kalorier.</a:t>
            </a:r>
          </a:p>
          <a:p>
            <a:r>
              <a:rPr lang="da-DK" dirty="0"/>
              <a:t>Fuldkorn kan også være med til at nedsætte risikoen for hjerte-kar-sygdomme. </a:t>
            </a:r>
          </a:p>
          <a:p>
            <a:r>
              <a:rPr lang="da-DK" dirty="0"/>
              <a:t>Fuldkorn giver en god mæthedsfornemmelse og sørger for at vi er mætte i længere tid. Kroppens blodsukker bliver mere stabilt. </a:t>
            </a:r>
          </a:p>
          <a:p>
            <a:endParaRPr lang="da-DK" dirty="0"/>
          </a:p>
          <a:p>
            <a:r>
              <a:rPr lang="da-DK" b="1" dirty="0"/>
              <a:t>Fuldkornslogoet</a:t>
            </a:r>
            <a:r>
              <a:rPr lang="da-DK" dirty="0"/>
              <a:t> er med til at gøre det nemt for forbrugeren, at vælge produkter med et højt indhold af fuldkorn. </a:t>
            </a:r>
          </a:p>
          <a:p>
            <a:endParaRPr lang="da-DK" dirty="0"/>
          </a:p>
          <a:p>
            <a:r>
              <a:rPr lang="da-DK" dirty="0"/>
              <a:t>Det orange fuldkornslogo finde på næsten 1.000 produkter og garanterer et højt fuldkornsindhold. </a:t>
            </a:r>
          </a:p>
          <a:p>
            <a:r>
              <a:rPr lang="da-DK" dirty="0"/>
              <a:t>Det rummer både brød, mel, morgenmadsprodukter, knækbrød, ris, pasta, grød, knækkede kerner, flager og gryn. </a:t>
            </a:r>
          </a:p>
          <a:p>
            <a:r>
              <a:rPr lang="da-DK" dirty="0"/>
              <a:t>Fuldkornslogoet stiller krav til indholdet af fedt, sukker, salt og kostfibre. </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sz="800"/>
          </a:p>
        </p:txBody>
      </p:sp>
    </p:spTree>
    <p:extLst>
      <p:ext uri="{BB962C8B-B14F-4D97-AF65-F5344CB8AC3E}">
        <p14:creationId xmlns:p14="http://schemas.microsoft.com/office/powerpoint/2010/main" val="1512485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tx1"/>
                </a:solidFill>
              </a:defRPr>
            </a:lvl1pPr>
          </a:lstStyle>
          <a:p>
            <a:fld id="{D7D1AB5E-B61A-4C37-9A62-076892CF167C}" type="datetime1">
              <a:rPr lang="da-DK" smtClean="0"/>
              <a:t>27-07-2023</a:t>
            </a:fld>
            <a:endParaRPr lang="da-DK" dirty="0"/>
          </a:p>
        </p:txBody>
      </p:sp>
    </p:spTree>
    <p:extLst>
      <p:ext uri="{BB962C8B-B14F-4D97-AF65-F5344CB8AC3E}">
        <p14:creationId xmlns:p14="http://schemas.microsoft.com/office/powerpoint/2010/main" val="2706912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og mørk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540000" y="5968800"/>
            <a:ext cx="1465200" cy="360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77148349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og lys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540000" y="5968800"/>
            <a:ext cx="1465200" cy="360000"/>
          </a:xfrm>
          <a:blipFill>
            <a:blip r:embed="rId2"/>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tx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250524966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p:txBody>
          <a:bodyPr/>
          <a:lstStyle>
            <a:lvl1pPr>
              <a:buClr>
                <a:schemeClr val="accent1"/>
              </a:buClr>
              <a:defRPr sz="1800"/>
            </a:lvl1pPr>
            <a:lvl2pPr>
              <a:buClr>
                <a:schemeClr val="accent1"/>
              </a:buClr>
              <a:defRPr/>
            </a:lvl2pPr>
            <a:lvl3pPr>
              <a:buClr>
                <a:schemeClr val="accent1"/>
              </a:buClr>
              <a:defRPr/>
            </a:lvl3pPr>
            <a:lvl4pPr>
              <a:defRPr/>
            </a:lvl4pPr>
            <a:lvl5pPr>
              <a:defRPr/>
            </a:lvl5pPr>
            <a:lvl6pPr>
              <a:buClr>
                <a:schemeClr val="accent1"/>
              </a:buClr>
              <a:defRPr/>
            </a:lvl6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Text Placeholder 16">
            <a:extLst>
              <a:ext uri="{FF2B5EF4-FFF2-40B4-BE49-F238E27FC236}">
                <a16:creationId xmlns:a16="http://schemas.microsoft.com/office/drawing/2014/main" id="{3CDE107F-B0FC-4F0D-8C00-62FA1D56F3E6}"/>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4" name="Date Placeholder 3">
            <a:extLst>
              <a:ext uri="{FF2B5EF4-FFF2-40B4-BE49-F238E27FC236}">
                <a16:creationId xmlns:a16="http://schemas.microsoft.com/office/drawing/2014/main" id="{0336B46B-431A-45E3-BDA2-9BE58C04AA29}"/>
              </a:ext>
            </a:extLst>
          </p:cNvPr>
          <p:cNvSpPr>
            <a:spLocks noGrp="1"/>
          </p:cNvSpPr>
          <p:nvPr>
            <p:ph type="dt" sz="half" idx="18"/>
          </p:nvPr>
        </p:nvSpPr>
        <p:spPr/>
        <p:txBody>
          <a:bodyPr/>
          <a:lstStyle/>
          <a:p>
            <a:fld id="{20DD3A61-245B-4AB2-9297-A5FE2AB2F6D3}" type="datetime1">
              <a:rPr lang="da-DK" smtClean="0"/>
              <a:t>27-07-2023</a:t>
            </a:fld>
            <a:endParaRPr lang="da-DK" dirty="0"/>
          </a:p>
        </p:txBody>
      </p:sp>
      <p:sp>
        <p:nvSpPr>
          <p:cNvPr id="5" name="Footer Placeholder 4">
            <a:extLst>
              <a:ext uri="{FF2B5EF4-FFF2-40B4-BE49-F238E27FC236}">
                <a16:creationId xmlns:a16="http://schemas.microsoft.com/office/drawing/2014/main" id="{95E7A108-1C35-47C8-8D52-5226F3592FF9}"/>
              </a:ext>
            </a:extLst>
          </p:cNvPr>
          <p:cNvSpPr>
            <a:spLocks noGrp="1"/>
          </p:cNvSpPr>
          <p:nvPr>
            <p:ph type="ftr" sz="quarter" idx="19"/>
          </p:nvPr>
        </p:nvSpPr>
        <p:spPr/>
        <p:txBody>
          <a:bodyPr/>
          <a:lstStyle/>
          <a:p>
            <a:endParaRPr lang="da-DK" dirty="0"/>
          </a:p>
        </p:txBody>
      </p:sp>
      <p:sp>
        <p:nvSpPr>
          <p:cNvPr id="6" name="Slide Number Placeholder 5">
            <a:extLst>
              <a:ext uri="{FF2B5EF4-FFF2-40B4-BE49-F238E27FC236}">
                <a16:creationId xmlns:a16="http://schemas.microsoft.com/office/drawing/2014/main" id="{CA1830E8-10BD-40A8-ADA8-9C6ED7AAE0E3}"/>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bredt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40000" y="1807200"/>
            <a:ext cx="11113200" cy="3978000"/>
          </a:xfrm>
        </p:spPr>
        <p:txBody>
          <a:bodyPr tIns="648000" anchor="ctr" anchorCtr="0"/>
          <a:lstStyle>
            <a:lvl1pPr marL="0" indent="0" algn="ctr">
              <a:buNone/>
              <a:defRPr sz="16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27-07-2023</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Text Placeholder 16">
            <a:extLst>
              <a:ext uri="{FF2B5EF4-FFF2-40B4-BE49-F238E27FC236}">
                <a16:creationId xmlns:a16="http://schemas.microsoft.com/office/drawing/2014/main" id="{E1C8EBA3-3329-437F-B998-93F4BACEB1BA}"/>
              </a:ext>
            </a:extLst>
          </p:cNvPr>
          <p:cNvSpPr>
            <a:spLocks noGrp="1"/>
          </p:cNvSpPr>
          <p:nvPr>
            <p:ph type="body" sz="quarter" idx="18"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75792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539999" y="1800000"/>
            <a:ext cx="53748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800" y="1807200"/>
            <a:ext cx="5374800"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27-07-2023</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370926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 - baggr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D723DC-B331-48F0-8A4A-CF184C9DE2C4}"/>
              </a:ext>
            </a:extLst>
          </p:cNvPr>
          <p:cNvSpPr/>
          <p:nvPr userDrawn="1"/>
        </p:nvSpPr>
        <p:spPr>
          <a:xfrm>
            <a:off x="4362450" y="0"/>
            <a:ext cx="7829550"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539999" y="1800000"/>
            <a:ext cx="34632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957763" y="1807200"/>
            <a:ext cx="6691837"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27-07-2023</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102428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27-07-2023</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20958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3 bille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40000"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27-07-2023</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Picture Placeholder 3">
            <a:extLst>
              <a:ext uri="{FF2B5EF4-FFF2-40B4-BE49-F238E27FC236}">
                <a16:creationId xmlns:a16="http://schemas.microsoft.com/office/drawing/2014/main" id="{85CDF687-81EA-4D94-A1DC-C19410DBF525}"/>
              </a:ext>
            </a:extLst>
          </p:cNvPr>
          <p:cNvSpPr>
            <a:spLocks noGrp="1"/>
          </p:cNvSpPr>
          <p:nvPr>
            <p:ph type="pic" sz="quarter" idx="18" hasCustomPrompt="1"/>
          </p:nvPr>
        </p:nvSpPr>
        <p:spPr>
          <a:xfrm>
            <a:off x="4364525"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12" name="Picture Placeholder 3">
            <a:extLst>
              <a:ext uri="{FF2B5EF4-FFF2-40B4-BE49-F238E27FC236}">
                <a16:creationId xmlns:a16="http://schemas.microsoft.com/office/drawing/2014/main" id="{A455BE2F-EC4B-44FE-AD0F-2ED64110421F}"/>
              </a:ext>
            </a:extLst>
          </p:cNvPr>
          <p:cNvSpPr>
            <a:spLocks noGrp="1"/>
          </p:cNvSpPr>
          <p:nvPr>
            <p:ph type="pic" sz="quarter" idx="19" hasCustomPrompt="1"/>
          </p:nvPr>
        </p:nvSpPr>
        <p:spPr>
          <a:xfrm>
            <a:off x="8189050"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13" name="Text Placeholder 16">
            <a:extLst>
              <a:ext uri="{FF2B5EF4-FFF2-40B4-BE49-F238E27FC236}">
                <a16:creationId xmlns:a16="http://schemas.microsoft.com/office/drawing/2014/main" id="{32E5EE77-9225-4B04-A8C9-AE697373DF8D}"/>
              </a:ext>
            </a:extLst>
          </p:cNvPr>
          <p:cNvSpPr>
            <a:spLocks noGrp="1"/>
          </p:cNvSpPr>
          <p:nvPr>
            <p:ph type="body" sz="quarter" idx="20"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227226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dhold med ikoner">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46C9DC89-CF4B-41A1-B1DC-2C260897A3CE}"/>
              </a:ext>
            </a:extLst>
          </p:cNvPr>
          <p:cNvSpPr>
            <a:spLocks noGrp="1"/>
          </p:cNvSpPr>
          <p:nvPr>
            <p:ph type="body" sz="quarter" idx="26" hasCustomPrompt="1"/>
          </p:nvPr>
        </p:nvSpPr>
        <p:spPr>
          <a:xfrm>
            <a:off x="8186736"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51FCD867-1125-494E-A49A-A5A638A14A2F}"/>
              </a:ext>
            </a:extLst>
          </p:cNvPr>
          <p:cNvSpPr>
            <a:spLocks noGrp="1"/>
          </p:cNvSpPr>
          <p:nvPr>
            <p:ph type="body" sz="quarter" idx="25" hasCustomPrompt="1"/>
          </p:nvPr>
        </p:nvSpPr>
        <p:spPr>
          <a:xfrm>
            <a:off x="4364831"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5" name="Text Placeholder 4">
            <a:extLst>
              <a:ext uri="{FF2B5EF4-FFF2-40B4-BE49-F238E27FC236}">
                <a16:creationId xmlns:a16="http://schemas.microsoft.com/office/drawing/2014/main" id="{07C53930-EDFE-4B49-8E09-10A1B741E221}"/>
              </a:ext>
            </a:extLst>
          </p:cNvPr>
          <p:cNvSpPr>
            <a:spLocks noGrp="1"/>
          </p:cNvSpPr>
          <p:nvPr>
            <p:ph type="body" sz="quarter" idx="24" hasCustomPrompt="1"/>
          </p:nvPr>
        </p:nvSpPr>
        <p:spPr>
          <a:xfrm>
            <a:off x="539750"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20" name="Content Placeholder 3">
            <a:extLst>
              <a:ext uri="{FF2B5EF4-FFF2-40B4-BE49-F238E27FC236}">
                <a16:creationId xmlns:a16="http://schemas.microsoft.com/office/drawing/2014/main" id="{631AB13A-5D9E-4FC0-94C9-E1A571E6232E}"/>
              </a:ext>
            </a:extLst>
          </p:cNvPr>
          <p:cNvSpPr>
            <a:spLocks noGrp="1"/>
          </p:cNvSpPr>
          <p:nvPr>
            <p:ph sz="half" idx="21" hasCustomPrompt="1"/>
          </p:nvPr>
        </p:nvSpPr>
        <p:spPr>
          <a:xfrm>
            <a:off x="899750"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21" name="Content Placeholder 3">
            <a:extLst>
              <a:ext uri="{FF2B5EF4-FFF2-40B4-BE49-F238E27FC236}">
                <a16:creationId xmlns:a16="http://schemas.microsoft.com/office/drawing/2014/main" id="{AA0B39EC-234B-4B7E-B6F3-ED0546514FF3}"/>
              </a:ext>
            </a:extLst>
          </p:cNvPr>
          <p:cNvSpPr>
            <a:spLocks noGrp="1"/>
          </p:cNvSpPr>
          <p:nvPr>
            <p:ph sz="half" idx="22" hasCustomPrompt="1"/>
          </p:nvPr>
        </p:nvSpPr>
        <p:spPr>
          <a:xfrm>
            <a:off x="4723969"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22" name="Content Placeholder 3">
            <a:extLst>
              <a:ext uri="{FF2B5EF4-FFF2-40B4-BE49-F238E27FC236}">
                <a16:creationId xmlns:a16="http://schemas.microsoft.com/office/drawing/2014/main" id="{6E3216FB-EDF0-4729-8A88-033C514C33DB}"/>
              </a:ext>
            </a:extLst>
          </p:cNvPr>
          <p:cNvSpPr>
            <a:spLocks noGrp="1"/>
          </p:cNvSpPr>
          <p:nvPr>
            <p:ph sz="half" idx="23" hasCustomPrompt="1"/>
          </p:nvPr>
        </p:nvSpPr>
        <p:spPr>
          <a:xfrm>
            <a:off x="8545874"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27-07-2023</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5694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indhold med stor tekst">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42FF401C-CD3C-4519-8F4D-A8C65EDF020E}"/>
              </a:ext>
            </a:extLst>
          </p:cNvPr>
          <p:cNvSpPr>
            <a:spLocks noGrp="1"/>
          </p:cNvSpPr>
          <p:nvPr>
            <p:ph type="body" sz="quarter" idx="26" hasCustomPrompt="1"/>
          </p:nvPr>
        </p:nvSpPr>
        <p:spPr>
          <a:xfrm>
            <a:off x="8186736"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904E02FF-47AB-419B-B623-0EC42B40CA58}"/>
              </a:ext>
            </a:extLst>
          </p:cNvPr>
          <p:cNvSpPr>
            <a:spLocks noGrp="1"/>
          </p:cNvSpPr>
          <p:nvPr>
            <p:ph type="body" sz="quarter" idx="25" hasCustomPrompt="1"/>
          </p:nvPr>
        </p:nvSpPr>
        <p:spPr>
          <a:xfrm>
            <a:off x="4364831"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30" name="Text Placeholder 4">
            <a:extLst>
              <a:ext uri="{FF2B5EF4-FFF2-40B4-BE49-F238E27FC236}">
                <a16:creationId xmlns:a16="http://schemas.microsoft.com/office/drawing/2014/main" id="{40DED307-664D-4C2A-93D5-06C35F4B2B96}"/>
              </a:ext>
            </a:extLst>
          </p:cNvPr>
          <p:cNvSpPr>
            <a:spLocks noGrp="1"/>
          </p:cNvSpPr>
          <p:nvPr>
            <p:ph type="body" sz="quarter" idx="24" hasCustomPrompt="1"/>
          </p:nvPr>
        </p:nvSpPr>
        <p:spPr>
          <a:xfrm>
            <a:off x="539750"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27-07-2023</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5" name="Text Placeholder 4">
            <a:extLst>
              <a:ext uri="{FF2B5EF4-FFF2-40B4-BE49-F238E27FC236}">
                <a16:creationId xmlns:a16="http://schemas.microsoft.com/office/drawing/2014/main" id="{7E413D27-746C-4FDD-A951-1E9C5805A60C}"/>
              </a:ext>
            </a:extLst>
          </p:cNvPr>
          <p:cNvSpPr>
            <a:spLocks noGrp="1"/>
          </p:cNvSpPr>
          <p:nvPr>
            <p:ph type="body" sz="quarter" idx="27" hasCustomPrompt="1"/>
          </p:nvPr>
        </p:nvSpPr>
        <p:spPr>
          <a:xfrm>
            <a:off x="899750"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
        <p:nvSpPr>
          <p:cNvPr id="18" name="Text Placeholder 4">
            <a:extLst>
              <a:ext uri="{FF2B5EF4-FFF2-40B4-BE49-F238E27FC236}">
                <a16:creationId xmlns:a16="http://schemas.microsoft.com/office/drawing/2014/main" id="{8D82956A-9FD4-4A1B-B128-4F63D4A252A7}"/>
              </a:ext>
            </a:extLst>
          </p:cNvPr>
          <p:cNvSpPr>
            <a:spLocks noGrp="1"/>
          </p:cNvSpPr>
          <p:nvPr>
            <p:ph type="body" sz="quarter" idx="28" hasCustomPrompt="1"/>
          </p:nvPr>
        </p:nvSpPr>
        <p:spPr>
          <a:xfrm>
            <a:off x="4724831"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
        <p:nvSpPr>
          <p:cNvPr id="23" name="Text Placeholder 4">
            <a:extLst>
              <a:ext uri="{FF2B5EF4-FFF2-40B4-BE49-F238E27FC236}">
                <a16:creationId xmlns:a16="http://schemas.microsoft.com/office/drawing/2014/main" id="{7A8D5BA0-E5D4-429C-8F27-945A74E18781}"/>
              </a:ext>
            </a:extLst>
          </p:cNvPr>
          <p:cNvSpPr>
            <a:spLocks noGrp="1"/>
          </p:cNvSpPr>
          <p:nvPr>
            <p:ph type="body" sz="quarter" idx="29" hasCustomPrompt="1"/>
          </p:nvPr>
        </p:nvSpPr>
        <p:spPr>
          <a:xfrm>
            <a:off x="8546736"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Tree>
    <p:extLst>
      <p:ext uri="{BB962C8B-B14F-4D97-AF65-F5344CB8AC3E}">
        <p14:creationId xmlns:p14="http://schemas.microsoft.com/office/powerpoint/2010/main" val="385178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B">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bg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bg1"/>
                </a:solidFill>
              </a:defRPr>
            </a:lvl1pPr>
          </a:lstStyle>
          <a:p>
            <a:fld id="{C3626E38-AD54-4959-8B7C-554FF2F36844}" type="datetime1">
              <a:rPr lang="da-DK" smtClean="0"/>
              <a:t>27-07-2023</a:t>
            </a:fld>
            <a:endParaRPr lang="da-DK" dirty="0"/>
          </a:p>
        </p:txBody>
      </p:sp>
    </p:spTree>
    <p:extLst>
      <p:ext uri="{BB962C8B-B14F-4D97-AF65-F5344CB8AC3E}">
        <p14:creationId xmlns:p14="http://schemas.microsoft.com/office/powerpoint/2010/main" val="2742882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 med ikoner + indho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402D704-0DEA-427D-8038-6DB91D716F9A}"/>
              </a:ext>
            </a:extLst>
          </p:cNvPr>
          <p:cNvSpPr/>
          <p:nvPr userDrawn="1"/>
        </p:nvSpPr>
        <p:spPr>
          <a:xfrm>
            <a:off x="6870699" y="0"/>
            <a:ext cx="5321300"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27-07-2023</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15" name="Content Placeholder 2">
            <a:extLst>
              <a:ext uri="{FF2B5EF4-FFF2-40B4-BE49-F238E27FC236}">
                <a16:creationId xmlns:a16="http://schemas.microsoft.com/office/drawing/2014/main" id="{7A9F6DE0-E9BC-4D26-9B38-3172E223B115}"/>
              </a:ext>
            </a:extLst>
          </p:cNvPr>
          <p:cNvSpPr>
            <a:spLocks noGrp="1"/>
          </p:cNvSpPr>
          <p:nvPr>
            <p:ph idx="1" hasCustomPrompt="1"/>
          </p:nvPr>
        </p:nvSpPr>
        <p:spPr>
          <a:xfrm>
            <a:off x="539999" y="3736800"/>
            <a:ext cx="25056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16" name="Content Placeholder 3">
            <a:extLst>
              <a:ext uri="{FF2B5EF4-FFF2-40B4-BE49-F238E27FC236}">
                <a16:creationId xmlns:a16="http://schemas.microsoft.com/office/drawing/2014/main" id="{493973CB-A0BC-4D7A-BDD9-548250AD95E5}"/>
              </a:ext>
            </a:extLst>
          </p:cNvPr>
          <p:cNvSpPr>
            <a:spLocks noGrp="1"/>
          </p:cNvSpPr>
          <p:nvPr>
            <p:ph sz="half" idx="2" hasCustomPrompt="1"/>
          </p:nvPr>
        </p:nvSpPr>
        <p:spPr>
          <a:xfrm>
            <a:off x="3405600" y="3736800"/>
            <a:ext cx="25056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7" name="Content Placeholder 3">
            <a:extLst>
              <a:ext uri="{FF2B5EF4-FFF2-40B4-BE49-F238E27FC236}">
                <a16:creationId xmlns:a16="http://schemas.microsoft.com/office/drawing/2014/main" id="{DD5117A8-393E-422C-853B-657A938AFE94}"/>
              </a:ext>
            </a:extLst>
          </p:cNvPr>
          <p:cNvSpPr>
            <a:spLocks noGrp="1"/>
          </p:cNvSpPr>
          <p:nvPr>
            <p:ph sz="half" idx="13" hasCustomPrompt="1"/>
          </p:nvPr>
        </p:nvSpPr>
        <p:spPr>
          <a:xfrm>
            <a:off x="7473600" y="1807200"/>
            <a:ext cx="4183200" cy="3790325"/>
          </a:xfrm>
        </p:spPr>
        <p:txBody>
          <a:bodyPr tIns="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8" name="Content Placeholder 3">
            <a:extLst>
              <a:ext uri="{FF2B5EF4-FFF2-40B4-BE49-F238E27FC236}">
                <a16:creationId xmlns:a16="http://schemas.microsoft.com/office/drawing/2014/main" id="{7EBD114C-0D09-4E02-89F6-679B1789C5E9}"/>
              </a:ext>
            </a:extLst>
          </p:cNvPr>
          <p:cNvSpPr>
            <a:spLocks noGrp="1"/>
          </p:cNvSpPr>
          <p:nvPr>
            <p:ph sz="half" idx="21" hasCustomPrompt="1"/>
          </p:nvPr>
        </p:nvSpPr>
        <p:spPr>
          <a:xfrm>
            <a:off x="899999" y="2165641"/>
            <a:ext cx="1785600" cy="1260000"/>
          </a:xfrm>
        </p:spPr>
        <p:txBody>
          <a:bodyPr tIns="0" anchor="t" anchorCtr="0">
            <a:normAutofit/>
          </a:bodyPr>
          <a:lstStyle>
            <a:lvl1pPr marL="0" indent="0" algn="ctr">
              <a:buNone/>
              <a:defRPr sz="1200"/>
            </a:lvl1pPr>
            <a:lvl2pPr marL="180000" indent="0">
              <a:buNone/>
              <a:defRPr/>
            </a:lvl2pPr>
            <a:lvl5pPr>
              <a:defRPr/>
            </a:lvl5pPr>
          </a:lstStyle>
          <a:p>
            <a:pPr lvl="0"/>
            <a:r>
              <a:rPr lang="da-DK" noProof="0" dirty="0"/>
              <a:t>Klik på billede ikonet for at indsætte ikon</a:t>
            </a:r>
          </a:p>
        </p:txBody>
      </p:sp>
      <p:sp>
        <p:nvSpPr>
          <p:cNvPr id="19" name="Content Placeholder 3">
            <a:extLst>
              <a:ext uri="{FF2B5EF4-FFF2-40B4-BE49-F238E27FC236}">
                <a16:creationId xmlns:a16="http://schemas.microsoft.com/office/drawing/2014/main" id="{DA05CD3B-3658-495D-9B54-B78C8F26A6E8}"/>
              </a:ext>
            </a:extLst>
          </p:cNvPr>
          <p:cNvSpPr>
            <a:spLocks noGrp="1"/>
          </p:cNvSpPr>
          <p:nvPr>
            <p:ph sz="half" idx="22" hasCustomPrompt="1"/>
          </p:nvPr>
        </p:nvSpPr>
        <p:spPr>
          <a:xfrm>
            <a:off x="3765600" y="2165641"/>
            <a:ext cx="1785600" cy="1260000"/>
          </a:xfrm>
        </p:spPr>
        <p:txBody>
          <a:bodyPr tIns="0" anchor="t" anchorCtr="0">
            <a:normAutofit/>
          </a:bodyPr>
          <a:lstStyle>
            <a:lvl1pPr marL="0" indent="0" algn="ctr">
              <a:buNone/>
              <a:defRPr sz="1200"/>
            </a:lvl1pPr>
            <a:lvl2pPr marL="180000" indent="0">
              <a:buNone/>
              <a:defRPr/>
            </a:lvl2pPr>
            <a:lvl5pPr>
              <a:defRPr/>
            </a:lvl5pPr>
          </a:lstStyle>
          <a:p>
            <a:pPr lvl="0"/>
            <a:r>
              <a:rPr lang="da-DK" noProof="0" dirty="0"/>
              <a:t>Klik på billede ikonet for at indsætte ikon</a:t>
            </a:r>
          </a:p>
        </p:txBody>
      </p:sp>
    </p:spTree>
    <p:extLst>
      <p:ext uri="{BB962C8B-B14F-4D97-AF65-F5344CB8AC3E}">
        <p14:creationId xmlns:p14="http://schemas.microsoft.com/office/powerpoint/2010/main" val="1388572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lside foto">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Picture Placeholder 3">
            <a:extLst>
              <a:ext uri="{FF2B5EF4-FFF2-40B4-BE49-F238E27FC236}">
                <a16:creationId xmlns:a16="http://schemas.microsoft.com/office/drawing/2014/main" id="{9904BD51-41B4-4F69-B67E-4A845804A6B4}"/>
              </a:ext>
            </a:extLst>
          </p:cNvPr>
          <p:cNvSpPr>
            <a:spLocks noGrp="1"/>
          </p:cNvSpPr>
          <p:nvPr>
            <p:ph type="pic" sz="quarter" idx="14" hasCustomPrompt="1"/>
          </p:nvPr>
        </p:nvSpPr>
        <p:spPr>
          <a:xfrm>
            <a:off x="0" y="0"/>
            <a:ext cx="12192000" cy="6858000"/>
          </a:xfrm>
        </p:spPr>
        <p:txBody>
          <a:bodyPr tIns="648000" anchor="ctr" anchorCtr="0"/>
          <a:lstStyle>
            <a:lvl1pPr marL="0" indent="0" algn="ctr">
              <a:buNone/>
              <a:defRPr sz="1600"/>
            </a:lvl1pPr>
          </a:lstStyle>
          <a:p>
            <a:r>
              <a:rPr lang="da-DK" noProof="0" dirty="0"/>
              <a:t>Klik for at indsætte billede</a:t>
            </a:r>
          </a:p>
        </p:txBody>
      </p:sp>
      <p:sp>
        <p:nvSpPr>
          <p:cNvPr id="4" name="Title 3">
            <a:extLst>
              <a:ext uri="{FF2B5EF4-FFF2-40B4-BE49-F238E27FC236}">
                <a16:creationId xmlns:a16="http://schemas.microsoft.com/office/drawing/2014/main" id="{E391EFC5-D5CA-48CB-A738-7EA717A6EE23}"/>
              </a:ext>
            </a:extLst>
          </p:cNvPr>
          <p:cNvSpPr>
            <a:spLocks noGrp="1"/>
          </p:cNvSpPr>
          <p:nvPr>
            <p:ph type="title" hasCustomPrompt="1"/>
          </p:nvPr>
        </p:nvSpPr>
        <p:spPr/>
        <p:txBody>
          <a:bodyPr/>
          <a:lstStyle/>
          <a:p>
            <a:r>
              <a:rPr lang="da-DK" noProof="0" dirty="0"/>
              <a:t>Klik for at tilføje titel</a:t>
            </a:r>
            <a:endParaRPr lang="da-DK" dirty="0"/>
          </a:p>
        </p:txBody>
      </p:sp>
      <p:sp>
        <p:nvSpPr>
          <p:cNvPr id="6" name="TextBox 5">
            <a:extLst>
              <a:ext uri="{FF2B5EF4-FFF2-40B4-BE49-F238E27FC236}">
                <a16:creationId xmlns:a16="http://schemas.microsoft.com/office/drawing/2014/main" id="{EC4993D7-2BBA-43B3-88FA-24034ED6BE25}"/>
              </a:ext>
            </a:extLst>
          </p:cNvPr>
          <p:cNvSpPr txBox="1"/>
          <p:nvPr userDrawn="1"/>
        </p:nvSpPr>
        <p:spPr>
          <a:xfrm>
            <a:off x="-1200" y="-243658"/>
            <a:ext cx="5715000" cy="184666"/>
          </a:xfrm>
          <a:prstGeom prst="rect">
            <a:avLst/>
          </a:prstGeom>
          <a:noFill/>
        </p:spPr>
        <p:txBody>
          <a:bodyPr wrap="square" lIns="0" tIns="0" rIns="0" bIns="0" rtlCol="0" anchor="b" anchorCtr="0">
            <a:spAutoFit/>
          </a:bodyPr>
          <a:lstStyle/>
          <a:p>
            <a:pPr algn="l"/>
            <a:r>
              <a:rPr lang="da-DK" sz="1200" dirty="0"/>
              <a:t>Hvis billedet er mørkt, skal du ændre titlen til hvid farve.</a:t>
            </a:r>
          </a:p>
        </p:txBody>
      </p:sp>
    </p:spTree>
    <p:extLst>
      <p:ext uri="{BB962C8B-B14F-4D97-AF65-F5344CB8AC3E}">
        <p14:creationId xmlns:p14="http://schemas.microsoft.com/office/powerpoint/2010/main" val="286014501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t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61703A15-78F9-4007-8EF4-FE286026B4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22" b="25000"/>
          <a:stretch/>
        </p:blipFill>
        <p:spPr>
          <a:xfrm>
            <a:off x="0" y="378000"/>
            <a:ext cx="6513633" cy="6480000"/>
          </a:xfrm>
          <a:custGeom>
            <a:avLst/>
            <a:gdLst>
              <a:gd name="connsiteX0" fmla="*/ 0 w 4342421"/>
              <a:gd name="connsiteY0" fmla="*/ 0 h 4319999"/>
              <a:gd name="connsiteX1" fmla="*/ 4342421 w 4342421"/>
              <a:gd name="connsiteY1" fmla="*/ 0 h 4319999"/>
              <a:gd name="connsiteX2" fmla="*/ 4342421 w 4342421"/>
              <a:gd name="connsiteY2" fmla="*/ 4319999 h 4319999"/>
              <a:gd name="connsiteX3" fmla="*/ 0 w 4342421"/>
              <a:gd name="connsiteY3" fmla="*/ 4319999 h 4319999"/>
            </a:gdLst>
            <a:ahLst/>
            <a:cxnLst>
              <a:cxn ang="0">
                <a:pos x="connsiteX0" y="connsiteY0"/>
              </a:cxn>
              <a:cxn ang="0">
                <a:pos x="connsiteX1" y="connsiteY1"/>
              </a:cxn>
              <a:cxn ang="0">
                <a:pos x="connsiteX2" y="connsiteY2"/>
              </a:cxn>
              <a:cxn ang="0">
                <a:pos x="connsiteX3" y="connsiteY3"/>
              </a:cxn>
            </a:cxnLst>
            <a:rect l="l" t="t" r="r" b="b"/>
            <a:pathLst>
              <a:path w="4342421" h="4319999">
                <a:moveTo>
                  <a:pt x="0" y="0"/>
                </a:moveTo>
                <a:lnTo>
                  <a:pt x="4342421" y="0"/>
                </a:lnTo>
                <a:lnTo>
                  <a:pt x="4342421" y="4319999"/>
                </a:lnTo>
                <a:lnTo>
                  <a:pt x="0" y="4319999"/>
                </a:lnTo>
                <a:close/>
              </a:path>
            </a:pathLst>
          </a:custGeom>
        </p:spPr>
      </p:pic>
      <p:pic>
        <p:nvPicPr>
          <p:cNvPr id="16" name="Logo">
            <a:extLst>
              <a:ext uri="{FF2B5EF4-FFF2-40B4-BE49-F238E27FC236}">
                <a16:creationId xmlns:a16="http://schemas.microsoft.com/office/drawing/2014/main" id="{AC4F6BFD-C511-4BE3-88FC-0C5F7C4247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808338" y="527718"/>
            <a:ext cx="575323" cy="576000"/>
          </a:xfrm>
          <a:prstGeom prst="rect">
            <a:avLst/>
          </a:prstGeom>
        </p:spPr>
      </p:pic>
      <p:sp>
        <p:nvSpPr>
          <p:cNvPr id="2" name="Title 1"/>
          <p:cNvSpPr>
            <a:spLocks noGrp="1"/>
          </p:cNvSpPr>
          <p:nvPr>
            <p:ph type="ctrTitle" hasCustomPrompt="1"/>
          </p:nvPr>
        </p:nvSpPr>
        <p:spPr bwMode="white">
          <a:xfrm>
            <a:off x="1126800" y="1800000"/>
            <a:ext cx="9925200" cy="3754800"/>
          </a:xfrm>
        </p:spPr>
        <p:txBody>
          <a:bodyPr anchor="t" anchorCtr="0"/>
          <a:lstStyle>
            <a:lvl1pPr algn="ctr">
              <a:defRPr sz="4800">
                <a:solidFill>
                  <a:schemeClr val="tx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2448000" y="5943555"/>
            <a:ext cx="7290000" cy="216000"/>
          </a:xfrm>
        </p:spPr>
        <p:txBody>
          <a:bodyPr anchor="b" anchorCtr="0"/>
          <a:lstStyle>
            <a:lvl1pPr marL="0" indent="0" algn="ctr">
              <a:buNone/>
              <a:defRPr sz="1400" cap="all" baseline="0"/>
            </a:lvl1pPr>
          </a:lstStyle>
          <a:p>
            <a:r>
              <a:rPr lang="da-DK" dirty="0"/>
              <a:t>Klik for at tilføje Navn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2448000" y="6160450"/>
            <a:ext cx="7290000" cy="216000"/>
          </a:xfrm>
        </p:spPr>
        <p:txBody>
          <a:bodyPr>
            <a:normAutofit/>
          </a:bodyPr>
          <a:lstStyle>
            <a:lvl1pPr marL="0" indent="0" algn="ctr">
              <a:buNone/>
              <a:defRPr sz="1400" cap="all" baseline="0"/>
            </a:lvl1pPr>
          </a:lstStyle>
          <a:p>
            <a:r>
              <a:rPr lang="da-DK" dirty="0"/>
              <a:t>Klik for at tilføje Virksomhed / organisation</a:t>
            </a:r>
          </a:p>
        </p:txBody>
      </p:sp>
    </p:spTree>
    <p:extLst>
      <p:ext uri="{BB962C8B-B14F-4D97-AF65-F5344CB8AC3E}">
        <p14:creationId xmlns:p14="http://schemas.microsoft.com/office/powerpoint/2010/main" val="92633377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 B">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5C310981-02DF-4517-A07B-FC92A4349D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808338" y="527718"/>
            <a:ext cx="575323" cy="576000"/>
          </a:xfrm>
          <a:prstGeom prst="rect">
            <a:avLst/>
          </a:prstGeom>
        </p:spPr>
      </p:pic>
      <p:sp>
        <p:nvSpPr>
          <p:cNvPr id="2" name="Title 1"/>
          <p:cNvSpPr>
            <a:spLocks noGrp="1"/>
          </p:cNvSpPr>
          <p:nvPr>
            <p:ph type="ctrTitle" hasCustomPrompt="1"/>
          </p:nvPr>
        </p:nvSpPr>
        <p:spPr bwMode="white">
          <a:xfrm>
            <a:off x="1126800" y="1800000"/>
            <a:ext cx="9925200" cy="3754800"/>
          </a:xfrm>
        </p:spPr>
        <p:txBody>
          <a:bodyPr anchor="t" anchorCtr="0"/>
          <a:lstStyle>
            <a:lvl1pPr algn="ctr">
              <a:defRPr sz="4800">
                <a:solidFill>
                  <a:schemeClr val="tx1"/>
                </a:solidFill>
              </a:defRPr>
            </a:lvl1pPr>
          </a:lstStyle>
          <a:p>
            <a:r>
              <a:rPr lang="da-DK" dirty="0"/>
              <a:t>Klik for at tilføje titel</a:t>
            </a:r>
          </a:p>
        </p:txBody>
      </p:sp>
      <p:sp>
        <p:nvSpPr>
          <p:cNvPr id="17" name="Text Placeholder 4">
            <a:extLst>
              <a:ext uri="{FF2B5EF4-FFF2-40B4-BE49-F238E27FC236}">
                <a16:creationId xmlns:a16="http://schemas.microsoft.com/office/drawing/2014/main" id="{3A92A0D1-BA67-4CEF-A167-9FE6C8DA53E4}"/>
              </a:ext>
            </a:extLst>
          </p:cNvPr>
          <p:cNvSpPr>
            <a:spLocks noGrp="1"/>
          </p:cNvSpPr>
          <p:nvPr>
            <p:ph type="body" sz="quarter" idx="18" hasCustomPrompt="1"/>
          </p:nvPr>
        </p:nvSpPr>
        <p:spPr bwMode="white">
          <a:xfrm>
            <a:off x="2448000" y="5943555"/>
            <a:ext cx="7290000" cy="216000"/>
          </a:xfrm>
        </p:spPr>
        <p:txBody>
          <a:bodyPr anchor="b" anchorCtr="0"/>
          <a:lstStyle>
            <a:lvl1pPr marL="0" indent="0" algn="ctr">
              <a:buNone/>
              <a:defRPr sz="1400" cap="all" baseline="0"/>
            </a:lvl1pPr>
          </a:lstStyle>
          <a:p>
            <a:r>
              <a:rPr lang="da-DK" dirty="0"/>
              <a:t>Klik for at tilføje Navn</a:t>
            </a:r>
          </a:p>
        </p:txBody>
      </p:sp>
      <p:sp>
        <p:nvSpPr>
          <p:cNvPr id="18" name="Text Placeholder 4">
            <a:extLst>
              <a:ext uri="{FF2B5EF4-FFF2-40B4-BE49-F238E27FC236}">
                <a16:creationId xmlns:a16="http://schemas.microsoft.com/office/drawing/2014/main" id="{DC754358-608F-47A0-8825-4D8C2EDA99F8}"/>
              </a:ext>
            </a:extLst>
          </p:cNvPr>
          <p:cNvSpPr>
            <a:spLocks noGrp="1"/>
          </p:cNvSpPr>
          <p:nvPr>
            <p:ph type="body" sz="quarter" idx="19" hasCustomPrompt="1"/>
          </p:nvPr>
        </p:nvSpPr>
        <p:spPr bwMode="white">
          <a:xfrm>
            <a:off x="2448000" y="6160450"/>
            <a:ext cx="7290000" cy="216000"/>
          </a:xfrm>
        </p:spPr>
        <p:txBody>
          <a:bodyPr>
            <a:normAutofit/>
          </a:bodyPr>
          <a:lstStyle>
            <a:lvl1pPr marL="0" indent="0" algn="ctr">
              <a:buNone/>
              <a:defRPr sz="1400" cap="all" baseline="0"/>
            </a:lvl1pPr>
          </a:lstStyle>
          <a:p>
            <a:r>
              <a:rPr lang="da-DK" dirty="0"/>
              <a:t>Klik for at tilføje Virksomhed / organisation</a:t>
            </a:r>
          </a:p>
        </p:txBody>
      </p:sp>
    </p:spTree>
    <p:extLst>
      <p:ext uri="{BB962C8B-B14F-4D97-AF65-F5344CB8AC3E}">
        <p14:creationId xmlns:p14="http://schemas.microsoft.com/office/powerpoint/2010/main" val="23399628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7646400" cy="2916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9" y="5092214"/>
            <a:ext cx="6692400" cy="504000"/>
          </a:xfrm>
        </p:spPr>
        <p:txBody>
          <a:bodyPr>
            <a:noAutofit/>
          </a:bodyPr>
          <a:lstStyle>
            <a:lvl1pPr marL="0" indent="0" algn="l">
              <a:spcBef>
                <a:spcPts val="0"/>
              </a:spcBef>
              <a:spcAft>
                <a:spcPts val="0"/>
              </a:spcAft>
              <a:buFont typeface="Roboto Light" panose="02000000000000000000" pitchFamily="2" charset="0"/>
              <a:buChar char="​"/>
              <a:defRPr sz="18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539749" y="5867546"/>
            <a:ext cx="6692400" cy="252000"/>
          </a:xfrm>
        </p:spPr>
        <p:txBody>
          <a:bodyPr/>
          <a:lstStyle>
            <a:lvl1pPr marL="0" indent="0">
              <a:buNone/>
              <a:defRPr cap="all" baseline="0"/>
            </a:lvl1pPr>
          </a:lstStyle>
          <a:p>
            <a:r>
              <a:rPr lang="da-DK" dirty="0"/>
              <a:t>Klik for at tilføje telefon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539749" y="6125283"/>
            <a:ext cx="6692400" cy="252000"/>
          </a:xfrm>
        </p:spPr>
        <p:txBody>
          <a:bodyPr/>
          <a:lstStyle>
            <a:lvl1pPr marL="0" indent="0">
              <a:buNone/>
              <a:defRPr cap="all" baseline="0"/>
            </a:lvl1pPr>
          </a:lstStyle>
          <a:p>
            <a:r>
              <a:rPr lang="da-DK" dirty="0"/>
              <a:t>Klik for at tilføje e-mail</a:t>
            </a:r>
          </a:p>
        </p:txBody>
      </p:sp>
    </p:spTree>
    <p:extLst>
      <p:ext uri="{BB962C8B-B14F-4D97-AF65-F5344CB8AC3E}">
        <p14:creationId xmlns:p14="http://schemas.microsoft.com/office/powerpoint/2010/main" val="42980936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539749" y="539750"/>
            <a:ext cx="8244000" cy="1258888"/>
          </a:xfrm>
        </p:spPr>
        <p:txBody>
          <a:bodyPr/>
          <a:lstStyle>
            <a:lvl1pPr>
              <a:defRPr sz="28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5400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27-07-2023</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43632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81900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53975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436320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819000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3394146027"/>
      </p:ext>
    </p:extLst>
  </p:cSld>
  <p:clrMapOvr>
    <a:masterClrMapping/>
  </p:clrMapOvr>
  <p:extLst>
    <p:ext uri="{DCECCB84-F9BA-43D5-87BE-67443E8EF086}">
      <p15:sldGuideLst xmlns:p15="http://schemas.microsoft.com/office/powerpoint/2012/main">
        <p15:guide id="1" orient="horz" pos="2278" userDrawn="1">
          <p15:clr>
            <a:srgbClr val="FBAE40"/>
          </p15:clr>
        </p15:guide>
        <p15:guide id="2" orient="horz" pos="249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APPORT Syv indh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ABC4F2-455C-4CF9-BD85-4C6B16FCB2CE}"/>
              </a:ext>
            </a:extLst>
          </p:cNvPr>
          <p:cNvSpPr/>
          <p:nvPr userDrawn="1"/>
        </p:nvSpPr>
        <p:spPr>
          <a:xfrm>
            <a:off x="9144000" y="540000"/>
            <a:ext cx="2505600" cy="5238000"/>
          </a:xfrm>
          <a:prstGeom prst="rect">
            <a:avLst/>
          </a:prstGeom>
          <a:solidFill>
            <a:srgbClr val="CCD4D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539749" y="539750"/>
            <a:ext cx="8244000" cy="1258888"/>
          </a:xfrm>
        </p:spPr>
        <p:txBody>
          <a:bodyPr/>
          <a:lstStyle>
            <a:lvl1pPr>
              <a:defRPr sz="28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540000"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3405600"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6278149"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539750"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3405600"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6278149"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3" name="Content Placeholder 2">
            <a:extLst>
              <a:ext uri="{FF2B5EF4-FFF2-40B4-BE49-F238E27FC236}">
                <a16:creationId xmlns:a16="http://schemas.microsoft.com/office/drawing/2014/main" id="{1320521D-9369-48E5-9B67-53D5C4CF1FDE}"/>
              </a:ext>
            </a:extLst>
          </p:cNvPr>
          <p:cNvSpPr>
            <a:spLocks noGrp="1"/>
          </p:cNvSpPr>
          <p:nvPr>
            <p:ph idx="26" hasCustomPrompt="1"/>
          </p:nvPr>
        </p:nvSpPr>
        <p:spPr>
          <a:xfrm>
            <a:off x="9147348" y="539749"/>
            <a:ext cx="2504901" cy="5237999"/>
          </a:xfrm>
        </p:spPr>
        <p:txBody>
          <a:bodyPr lIns="180000" tIns="180000" rIns="90000" bIns="90000">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27-07-2023</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4806415"/>
      </p:ext>
    </p:extLst>
  </p:cSld>
  <p:clrMapOvr>
    <a:masterClrMapping/>
  </p:clrMapOvr>
  <p:extLst>
    <p:ext uri="{DCECCB84-F9BA-43D5-87BE-67443E8EF086}">
      <p15:sldGuideLst xmlns:p15="http://schemas.microsoft.com/office/powerpoint/2012/main">
        <p15:guide id="1" orient="horz" pos="2278" userDrawn="1">
          <p15:clr>
            <a:srgbClr val="FBAE40"/>
          </p15:clr>
        </p15:guide>
        <p15:guide id="2" orient="horz" pos="249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APPORT Afslutning">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tx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tekst</a:t>
            </a:r>
          </a:p>
        </p:txBody>
      </p:sp>
    </p:spTree>
    <p:extLst>
      <p:ext uri="{BB962C8B-B14F-4D97-AF65-F5344CB8AC3E}">
        <p14:creationId xmlns:p14="http://schemas.microsoft.com/office/powerpoint/2010/main" val="131129658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endParaRPr lang="da-DK" dirty="0"/>
          </a:p>
        </p:txBody>
      </p:sp>
      <p:sp>
        <p:nvSpPr>
          <p:cNvPr id="6" name="Date Placeholder 5">
            <a:extLst>
              <a:ext uri="{FF2B5EF4-FFF2-40B4-BE49-F238E27FC236}">
                <a16:creationId xmlns:a16="http://schemas.microsoft.com/office/drawing/2014/main" id="{EE1E5F53-8FFE-46B4-AF41-E80143290941}"/>
              </a:ext>
            </a:extLst>
          </p:cNvPr>
          <p:cNvSpPr>
            <a:spLocks noGrp="1"/>
          </p:cNvSpPr>
          <p:nvPr>
            <p:ph type="dt" sz="half" idx="10"/>
          </p:nvPr>
        </p:nvSpPr>
        <p:spPr/>
        <p:txBody>
          <a:bodyPr/>
          <a:lstStyle/>
          <a:p>
            <a:fld id="{A1B6BACF-4387-43CA-9E24-6CCCAEFA3DC9}" type="datetime1">
              <a:rPr lang="da-DK" smtClean="0"/>
              <a:t>27-07-2023</a:t>
            </a:fld>
            <a:endParaRPr lang="da-DK" dirty="0"/>
          </a:p>
        </p:txBody>
      </p:sp>
      <p:sp>
        <p:nvSpPr>
          <p:cNvPr id="7" name="Footer Placeholder 6">
            <a:extLst>
              <a:ext uri="{FF2B5EF4-FFF2-40B4-BE49-F238E27FC236}">
                <a16:creationId xmlns:a16="http://schemas.microsoft.com/office/drawing/2014/main" id="{DF1EA393-E2B1-4B66-9017-983E786A1B8C}"/>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B003DF23-4636-4FE6-88BB-890F3BD524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9" name="Text Placeholder note">
            <a:extLst>
              <a:ext uri="{FF2B5EF4-FFF2-40B4-BE49-F238E27FC236}">
                <a16:creationId xmlns:a16="http://schemas.microsoft.com/office/drawing/2014/main" id="{C853771B-DBB5-4B96-975F-ACE55C88165E}"/>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3450888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1411D8C8-4CB6-4E19-ADBD-86DA20099290}" type="datetime1">
              <a:rPr lang="da-DK" smtClean="0"/>
              <a:t>27-07-2023</a:t>
            </a:fld>
            <a:endParaRPr lang="da-DK" dirty="0"/>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note">
            <a:extLst>
              <a:ext uri="{FF2B5EF4-FFF2-40B4-BE49-F238E27FC236}">
                <a16:creationId xmlns:a16="http://schemas.microsoft.com/office/drawing/2014/main" id="{C6E6E5EB-AD73-4D79-8292-C737BA8DD27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284394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mørk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mørkt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536400" y="511200"/>
            <a:ext cx="24156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bg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bg1"/>
                </a:solidFill>
              </a:defRPr>
            </a:lvl1pPr>
          </a:lstStyle>
          <a:p>
            <a:fld id="{EC973B1C-C3CD-43FD-B2A3-04A81CB00A0A}" type="datetime1">
              <a:rPr lang="da-DK" smtClean="0"/>
              <a:t>27-07-2023</a:t>
            </a:fld>
            <a:endParaRPr lang="da-DK" dirty="0"/>
          </a:p>
        </p:txBody>
      </p:sp>
    </p:spTree>
    <p:extLst>
      <p:ext uri="{BB962C8B-B14F-4D97-AF65-F5344CB8AC3E}">
        <p14:creationId xmlns:p14="http://schemas.microsoft.com/office/powerpoint/2010/main" val="3345355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Roboto Light" panose="02000000000000000000" pitchFamily="2"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539752"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TYPOGRAFIER</a:t>
            </a:r>
            <a:endParaRPr lang="da-DK" altLang="da-DK" sz="16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Brug</a:t>
            </a:r>
            <a:r>
              <a:rPr lang="da-DK" altLang="da-DK" sz="900" b="1" noProof="1">
                <a:solidFill>
                  <a:schemeClr val="tx1"/>
                </a:solidFill>
                <a:latin typeface="+mn-lt"/>
                <a:cs typeface="Roboto Light" panose="02000000000000000000" pitchFamily="2" charset="0"/>
              </a:rPr>
              <a:t> TAB </a:t>
            </a:r>
            <a:r>
              <a:rPr lang="da-DK" altLang="da-DK" sz="900" b="0" noProof="1">
                <a:solidFill>
                  <a:schemeClr val="tx1"/>
                </a:solidFill>
                <a:latin typeface="+mn-lt"/>
                <a:cs typeface="Roboto Light" panose="02000000000000000000" pitchFamily="2" charset="0"/>
              </a:rPr>
              <a:t>for at gå frem i tekst-niveauer. Klik </a:t>
            </a:r>
            <a:r>
              <a:rPr lang="da-DK" altLang="da-DK" sz="900" b="1" noProof="1">
                <a:solidFill>
                  <a:schemeClr val="tx1"/>
                </a:solidFill>
                <a:latin typeface="+mn-lt"/>
                <a:cs typeface="Roboto Light" panose="02000000000000000000" pitchFamily="2" charset="0"/>
              </a:rPr>
              <a:t>ENTER</a:t>
            </a:r>
            <a:r>
              <a:rPr lang="da-DK" altLang="da-DK" sz="900" b="0" noProof="1">
                <a:solidFill>
                  <a:schemeClr val="tx1"/>
                </a:solidFill>
                <a:latin typeface="+mn-lt"/>
                <a:cs typeface="Roboto Light" panose="02000000000000000000" pitchFamily="2" charset="0"/>
              </a:rPr>
              <a:t>, derefter </a:t>
            </a:r>
            <a:r>
              <a:rPr lang="da-DK" altLang="da-DK" sz="900" b="1" noProof="1">
                <a:solidFill>
                  <a:schemeClr val="tx1"/>
                </a:solidFill>
                <a:latin typeface="+mn-lt"/>
                <a:cs typeface="Roboto Light" panose="02000000000000000000" pitchFamily="2" charset="0"/>
              </a:rPr>
              <a:t>TAB</a:t>
            </a:r>
            <a:r>
              <a:rPr lang="da-DK" altLang="da-DK" sz="900" b="0" noProof="1">
                <a:solidFill>
                  <a:schemeClr val="tx1"/>
                </a:solidFill>
                <a:latin typeface="+mn-lt"/>
                <a:cs typeface="Roboto Light" panose="02000000000000000000" pitchFamily="2" charset="0"/>
              </a:rPr>
              <a:t> for at skifte fra et niveau til det næste</a:t>
            </a:r>
          </a:p>
          <a:p>
            <a:pPr eaLnBrk="1" hangingPunct="1">
              <a:spcAft>
                <a:spcPts val="600"/>
              </a:spcAft>
              <a:defRPr/>
            </a:pPr>
            <a:r>
              <a:rPr lang="da-DK" altLang="da-DK" sz="900" b="0" noProof="1">
                <a:solidFill>
                  <a:schemeClr val="tx1"/>
                </a:solidFill>
                <a:latin typeface="+mn-lt"/>
                <a:cs typeface="Roboto Light" panose="02000000000000000000" pitchFamily="2" charset="0"/>
              </a:rPr>
              <a:t>For at gå tilbage i tekst-niveauer,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brug </a:t>
            </a:r>
            <a:r>
              <a:rPr lang="da-DK" altLang="da-DK" sz="900" b="1" noProof="1">
                <a:solidFill>
                  <a:schemeClr val="tx1"/>
                </a:solidFill>
                <a:latin typeface="+mn-lt"/>
                <a:cs typeface="Roboto Light" panose="02000000000000000000" pitchFamily="2" charset="0"/>
              </a:rPr>
              <a:t>SHIFT+TAB</a:t>
            </a: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Alternativt kan </a:t>
            </a:r>
            <a:r>
              <a:rPr lang="da-DK" altLang="da-DK" sz="900" b="1" noProof="1">
                <a:solidFill>
                  <a:schemeClr val="tx1"/>
                </a:solidFill>
                <a:latin typeface="+mn-lt"/>
                <a:cs typeface="Roboto Light" panose="02000000000000000000" pitchFamily="2" charset="0"/>
              </a:rPr>
              <a:t>Forøg</a:t>
            </a:r>
            <a:r>
              <a:rPr lang="da-DK" altLang="da-DK" sz="900" b="0" noProof="1">
                <a:solidFill>
                  <a:schemeClr val="tx1"/>
                </a:solidFill>
                <a:latin typeface="+mn-lt"/>
                <a:cs typeface="Roboto Light" panose="02000000000000000000" pitchFamily="2" charset="0"/>
              </a:rPr>
              <a:t> og </a:t>
            </a:r>
            <a:r>
              <a:rPr lang="da-DK" altLang="da-DK" sz="900" b="1" noProof="1">
                <a:solidFill>
                  <a:schemeClr val="tx1"/>
                </a:solidFill>
                <a:latin typeface="+mn-lt"/>
                <a:cs typeface="Roboto Light" panose="02000000000000000000" pitchFamily="2" charset="0"/>
              </a:rPr>
              <a:t>Formindsk</a:t>
            </a:r>
            <a:r>
              <a:rPr lang="da-DK" altLang="da-DK" sz="900" b="0" noProof="1">
                <a:solidFill>
                  <a:schemeClr val="tx1"/>
                </a:solidFill>
                <a:latin typeface="+mn-lt"/>
                <a:cs typeface="Roboto Light" panose="02000000000000000000" pitchFamily="2" charset="0"/>
              </a:rPr>
              <a:t> listeniveau bruges</a:t>
            </a:r>
            <a:br>
              <a:rPr lang="da-DK" altLang="da-DK" sz="900" b="0" noProof="1">
                <a:solidFill>
                  <a:schemeClr val="tx1"/>
                </a:solidFill>
                <a:latin typeface="+mn-lt"/>
                <a:cs typeface="Roboto Light" panose="02000000000000000000" pitchFamily="2" charset="0"/>
              </a:rPr>
            </a:b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sz="900" b="1" noProof="1">
                <a:latin typeface="+mn-lt"/>
                <a:cs typeface="Roboto Light" panose="02000000000000000000" pitchFamily="2" charset="0"/>
              </a:rPr>
              <a:t>TIP: Brug</a:t>
            </a:r>
            <a:r>
              <a:rPr lang="da-DK" sz="900" b="1" baseline="0" noProof="1">
                <a:latin typeface="+mn-lt"/>
                <a:cs typeface="Roboto Light" panose="02000000000000000000" pitchFamily="2" charset="0"/>
              </a:rPr>
              <a:t> bullet knappen</a:t>
            </a:r>
            <a:endParaRPr lang="da-DK" sz="900" b="1" noProof="1">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Roboto Light" panose="02000000000000000000" pitchFamily="2" charset="0"/>
              </a:rPr>
              <a:t>Fjern bullet for almindelig tekst.</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Roboto Light" panose="02000000000000000000" pitchFamily="2" charset="0"/>
              </a:rPr>
            </a:br>
            <a:r>
              <a:rPr lang="da-DK" sz="1600" dirty="0">
                <a:latin typeface="+mn-lt"/>
                <a:cs typeface="Roboto Light" panose="02000000000000000000" pitchFamily="2" charset="0"/>
              </a:rPr>
              <a:t>SLIDES &amp; LAYOUTS</a:t>
            </a:r>
            <a:br>
              <a:rPr lang="da-DK" altLang="da-DK" sz="1600" b="1" noProof="1">
                <a:solidFill>
                  <a:schemeClr val="tx1"/>
                </a:solidFill>
                <a:latin typeface="+mn-lt"/>
                <a:cs typeface="Roboto Light" panose="02000000000000000000" pitchFamily="2" charset="0"/>
              </a:rPr>
            </a:br>
            <a:br>
              <a:rPr lang="da-DK" altLang="da-DK" sz="900" b="1"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menupunktet </a:t>
            </a:r>
            <a:r>
              <a:rPr lang="da-DK" altLang="da-DK" sz="900" b="1" noProof="1">
                <a:solidFill>
                  <a:schemeClr val="tx1"/>
                </a:solidFill>
                <a:latin typeface="+mn-lt"/>
                <a:cs typeface="Roboto Light" panose="02000000000000000000" pitchFamily="2" charset="0"/>
              </a:rPr>
              <a:t>Nyt Slide </a:t>
            </a:r>
            <a:r>
              <a:rPr lang="da-DK" altLang="da-DK" sz="900" b="0" noProof="1">
                <a:solidFill>
                  <a:schemeClr val="tx1"/>
                </a:solidFill>
                <a:latin typeface="+mn-lt"/>
                <a:cs typeface="Roboto Light" panose="02000000000000000000" pitchFamily="2" charset="0"/>
              </a:rPr>
              <a:t>i </a:t>
            </a:r>
            <a:r>
              <a:rPr lang="da-DK" altLang="da-DK" sz="900" b="1" noProof="1">
                <a:solidFill>
                  <a:schemeClr val="tx1"/>
                </a:solidFill>
                <a:latin typeface="+mn-lt"/>
                <a:cs typeface="Roboto Light" panose="02000000000000000000" pitchFamily="2" charset="0"/>
              </a:rPr>
              <a:t>Hjem</a:t>
            </a:r>
            <a:r>
              <a:rPr lang="da-DK" altLang="da-DK" sz="900" b="0" noProof="1">
                <a:solidFill>
                  <a:schemeClr val="tx1"/>
                </a:solidFill>
                <a:latin typeface="+mn-lt"/>
                <a:cs typeface="Roboto Light" panose="02000000000000000000" pitchFamily="2" charset="0"/>
              </a:rPr>
              <a:t> fanen for at indsætte nyt slide</a:t>
            </a:r>
            <a:br>
              <a:rPr lang="da-DK" altLang="da-DK" sz="900" b="0" noProof="1">
                <a:solidFill>
                  <a:schemeClr val="tx1"/>
                </a:solidFill>
                <a:latin typeface="+mn-lt"/>
                <a:cs typeface="Roboto Light" panose="02000000000000000000" pitchFamily="2" charset="0"/>
              </a:rPr>
            </a:b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Ændre layout</a:t>
            </a: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på pilen</a:t>
            </a:r>
            <a:r>
              <a:rPr lang="da-DK" altLang="da-DK" sz="900" b="0" baseline="0" noProof="1">
                <a:solidFill>
                  <a:schemeClr val="tx1"/>
                </a:solidFill>
                <a:latin typeface="+mn-lt"/>
                <a:cs typeface="Roboto Light" panose="02000000000000000000" pitchFamily="2" charset="0"/>
              </a:rPr>
              <a:t> ved siden af </a:t>
            </a:r>
            <a:r>
              <a:rPr lang="da-DK" altLang="da-DK" sz="900" b="1" baseline="0" noProof="1">
                <a:solidFill>
                  <a:schemeClr val="tx1"/>
                </a:solidFill>
                <a:latin typeface="+mn-lt"/>
                <a:cs typeface="Roboto Light" panose="02000000000000000000" pitchFamily="2" charset="0"/>
              </a:rPr>
              <a:t>Layout</a:t>
            </a:r>
            <a:br>
              <a:rPr lang="da-DK" altLang="da-DK" sz="900" b="0" baseline="0" noProof="1">
                <a:solidFill>
                  <a:schemeClr val="tx1"/>
                </a:solidFill>
                <a:latin typeface="+mn-lt"/>
                <a:cs typeface="Roboto Light" panose="02000000000000000000" pitchFamily="2" charset="0"/>
              </a:rPr>
            </a:br>
            <a:r>
              <a:rPr lang="da-DK" altLang="da-DK" sz="900" b="0" baseline="0" noProof="1">
                <a:solidFill>
                  <a:schemeClr val="tx1"/>
                </a:solidFill>
                <a:latin typeface="+mn-lt"/>
                <a:cs typeface="Roboto Light" panose="02000000000000000000" pitchFamily="2" charset="0"/>
              </a:rPr>
              <a:t>for at få vist en dropdown menu af </a:t>
            </a:r>
            <a:br>
              <a:rPr lang="da-DK" altLang="da-DK" sz="900" b="0" baseline="0" noProof="1">
                <a:solidFill>
                  <a:schemeClr val="tx1"/>
                </a:solidFill>
                <a:latin typeface="+mn-lt"/>
                <a:cs typeface="Roboto Light" panose="02000000000000000000" pitchFamily="2" charset="0"/>
              </a:rPr>
            </a:br>
            <a:r>
              <a:rPr lang="da-DK" altLang="da-DK" sz="900" b="0" baseline="0" noProof="1">
                <a:solidFill>
                  <a:schemeClr val="tx1"/>
                </a:solidFill>
                <a:latin typeface="+mn-lt"/>
                <a:cs typeface="Roboto Light" panose="02000000000000000000" pitchFamily="2" charset="0"/>
              </a:rPr>
              <a:t>mulige slides layout</a:t>
            </a:r>
            <a:endParaRPr lang="da-DK" altLang="da-DK" sz="900" b="0" noProof="1">
              <a:solidFill>
                <a:schemeClr val="tx1"/>
              </a:solidFill>
              <a:latin typeface="+mn-lt"/>
              <a:cs typeface="Roboto Light" panose="02000000000000000000" pitchFamily="2"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69021" y="169590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fontAlgn="auto">
              <a:spcBef>
                <a:spcPts val="1200"/>
              </a:spcBef>
              <a:spcAft>
                <a:spcPts val="600"/>
              </a:spcAft>
              <a:buFont typeface="+mj-lt"/>
              <a:buNone/>
              <a:defRPr/>
            </a:pPr>
            <a:r>
              <a:rPr lang="da-DK" sz="900" b="1" noProof="1">
                <a:solidFill>
                  <a:schemeClr val="tx1"/>
                </a:solidFill>
                <a:latin typeface="+mn-lt"/>
                <a:cs typeface="Roboto Light" panose="02000000000000000000" pitchFamily="2"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Roboto Light" panose="02000000000000000000" pitchFamily="2" charset="0"/>
              </a:rPr>
              <a:t>Vælg </a:t>
            </a:r>
            <a:r>
              <a:rPr lang="da-DK" altLang="da-DK" sz="900" b="1" noProof="1">
                <a:solidFill>
                  <a:schemeClr val="tx1"/>
                </a:solidFill>
                <a:latin typeface="+mn-lt"/>
                <a:cs typeface="Roboto Light" panose="02000000000000000000" pitchFamily="2" charset="0"/>
              </a:rPr>
              <a:t>Nulstil</a:t>
            </a:r>
            <a:r>
              <a:rPr lang="da-DK" altLang="da-DK" sz="900" b="0" noProof="1">
                <a:solidFill>
                  <a:schemeClr val="tx1"/>
                </a:solidFill>
                <a:latin typeface="+mn-lt"/>
                <a:cs typeface="Roboto Light" panose="02000000000000000000" pitchFamily="2" charset="0"/>
              </a:rPr>
              <a:t> for at nulstille placering, størrelse og formatering af pladsholdere til layoutets oprindelige design i </a:t>
            </a:r>
            <a:r>
              <a:rPr lang="da-DK" altLang="da-DK" sz="900" b="1" noProof="1">
                <a:solidFill>
                  <a:schemeClr val="tx1"/>
                </a:solidFill>
                <a:latin typeface="+mn-lt"/>
                <a:cs typeface="Roboto Light" panose="02000000000000000000" pitchFamily="2" charset="0"/>
              </a:rPr>
              <a:t>Hjem</a:t>
            </a:r>
            <a:r>
              <a:rPr lang="da-DK" altLang="da-DK" sz="900" b="0" noProof="1">
                <a:solidFill>
                  <a:schemeClr val="tx1"/>
                </a:solidFill>
                <a:latin typeface="+mn-lt"/>
                <a:cs typeface="Roboto Light" panose="02000000000000000000" pitchFamily="2"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BILLEDER</a:t>
            </a:r>
            <a:endParaRPr lang="da-DK" sz="16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På slides med billedpladsholder,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ikonet og vælg </a:t>
            </a:r>
            <a:r>
              <a:rPr lang="da-DK" altLang="da-DK" sz="900" b="1" noProof="1">
                <a:solidFill>
                  <a:schemeClr val="tx1"/>
                </a:solidFill>
                <a:latin typeface="+mn-lt"/>
                <a:cs typeface="Roboto Light" panose="02000000000000000000" pitchFamily="2" charset="0"/>
              </a:rPr>
              <a:t>Indsæt</a:t>
            </a:r>
          </a:p>
          <a:p>
            <a:pPr eaLnBrk="1" hangingPunct="1">
              <a:spcBef>
                <a:spcPts val="1200"/>
              </a:spcBef>
              <a:spcAft>
                <a:spcPts val="600"/>
              </a:spcAft>
              <a:defRPr/>
            </a:pPr>
            <a:r>
              <a:rPr lang="da-DK" sz="900" b="1" noProof="1">
                <a:solidFill>
                  <a:schemeClr val="tx1"/>
                </a:solidFill>
                <a:latin typeface="+mn-lt"/>
                <a:cs typeface="Roboto Light" panose="02000000000000000000" pitchFamily="2" charset="0"/>
              </a:rPr>
              <a:t>Beskær billede</a:t>
            </a:r>
          </a:p>
          <a:p>
            <a:pPr eaLnBrk="1" hangingPunct="1">
              <a:spcAft>
                <a:spcPts val="600"/>
              </a:spcAft>
              <a:defRPr/>
            </a:pPr>
            <a:r>
              <a:rPr lang="da-DK" altLang="da-DK" sz="900" b="1" noProof="1">
                <a:solidFill>
                  <a:schemeClr val="tx1"/>
                </a:solidFill>
                <a:latin typeface="+mn-lt"/>
                <a:cs typeface="Roboto Light" panose="02000000000000000000" pitchFamily="2" charset="0"/>
              </a:rPr>
              <a:t>1. </a:t>
            </a:r>
            <a:r>
              <a:rPr lang="da-DK" altLang="da-DK" sz="900" b="0" noProof="1">
                <a:solidFill>
                  <a:schemeClr val="tx1"/>
                </a:solidFill>
                <a:latin typeface="+mn-lt"/>
                <a:cs typeface="Roboto Light" panose="02000000000000000000" pitchFamily="2" charset="0"/>
              </a:rPr>
              <a:t>Klik </a:t>
            </a:r>
            <a:r>
              <a:rPr lang="da-DK" altLang="da-DK" sz="900" b="1" noProof="1">
                <a:solidFill>
                  <a:schemeClr val="tx1"/>
                </a:solidFill>
                <a:latin typeface="+mn-lt"/>
                <a:cs typeface="Roboto Light" panose="02000000000000000000" pitchFamily="2" charset="0"/>
              </a:rPr>
              <a:t>Beskær</a:t>
            </a:r>
            <a:r>
              <a:rPr lang="da-DK" altLang="da-DK" sz="900" b="0" noProof="1">
                <a:solidFill>
                  <a:schemeClr val="tx1"/>
                </a:solidFill>
                <a:latin typeface="+mn-lt"/>
                <a:cs typeface="Roboto Light" panose="02000000000000000000" pitchFamily="2" charset="0"/>
              </a:rPr>
              <a:t> for at ændre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billedets fokus/størrelse</a:t>
            </a:r>
          </a:p>
          <a:p>
            <a:pPr eaLnBrk="1" hangingPunct="1">
              <a:spcAft>
                <a:spcPts val="600"/>
              </a:spcAft>
              <a:defRPr/>
            </a:pPr>
            <a:r>
              <a:rPr lang="da-DK" altLang="da-DK" sz="900" b="1" noProof="1">
                <a:solidFill>
                  <a:schemeClr val="tx1"/>
                </a:solidFill>
                <a:latin typeface="+mn-lt"/>
                <a:cs typeface="Roboto Light" panose="02000000000000000000" pitchFamily="2" charset="0"/>
              </a:rPr>
              <a:t>2. </a:t>
            </a:r>
            <a:r>
              <a:rPr lang="da-DK" altLang="da-DK" sz="900" b="0" noProof="1">
                <a:solidFill>
                  <a:schemeClr val="tx1"/>
                </a:solidFill>
                <a:latin typeface="+mn-lt"/>
                <a:cs typeface="Roboto Light" panose="02000000000000000000" pitchFamily="2" charset="0"/>
              </a:rPr>
              <a:t>Ønsker du at skalere billedet, så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hold </a:t>
            </a:r>
            <a:r>
              <a:rPr lang="da-DK" altLang="da-DK" sz="900" b="1" noProof="1">
                <a:solidFill>
                  <a:schemeClr val="tx1"/>
                </a:solidFill>
                <a:latin typeface="+mn-lt"/>
                <a:cs typeface="Roboto Light" panose="02000000000000000000" pitchFamily="2" charset="0"/>
              </a:rPr>
              <a:t>SHIFT</a:t>
            </a:r>
            <a:r>
              <a:rPr lang="da-DK" altLang="da-DK" sz="900" b="0" noProof="1">
                <a:solidFill>
                  <a:schemeClr val="tx1"/>
                </a:solidFill>
                <a:latin typeface="+mn-lt"/>
                <a:cs typeface="Roboto Light" panose="02000000000000000000" pitchFamily="2" charset="0"/>
              </a:rPr>
              <a:t>-knappen nede, mens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du trækker i billedets hjørner</a:t>
            </a:r>
          </a:p>
          <a:p>
            <a:pPr eaLnBrk="1" hangingPunct="1">
              <a:spcAft>
                <a:spcPts val="600"/>
              </a:spcAft>
              <a:defRPr/>
            </a:pP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TIP: </a:t>
            </a:r>
            <a:r>
              <a:rPr lang="da-DK" altLang="da-DK" sz="900" b="0" noProof="1">
                <a:solidFill>
                  <a:schemeClr val="tx1"/>
                </a:solidFill>
                <a:latin typeface="+mn-lt"/>
                <a:cs typeface="Roboto Light" panose="02000000000000000000" pitchFamily="2" charset="0"/>
              </a:rPr>
              <a:t>Hvis du sletter billedet og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indsætter et nyt, kan billedet lægge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sig foran tekst og grafik. Hvis dette sker, højreklik på billedet og vælg </a:t>
            </a:r>
            <a:r>
              <a:rPr lang="da-DK" altLang="da-DK" sz="900" b="1" noProof="1">
                <a:solidFill>
                  <a:schemeClr val="tx1"/>
                </a:solidFill>
                <a:latin typeface="+mn-lt"/>
                <a:cs typeface="Roboto Light" panose="02000000000000000000" pitchFamily="2" charset="0"/>
              </a:rPr>
              <a:t>Placer bagest</a:t>
            </a:r>
          </a:p>
          <a:p>
            <a:pPr eaLnBrk="1" hangingPunct="1">
              <a:spcAft>
                <a:spcPts val="600"/>
              </a:spcAft>
              <a:defRPr/>
            </a:pPr>
            <a:endParaRPr lang="da-DK" altLang="da-DK" sz="900" b="1" noProof="1">
              <a:solidFill>
                <a:schemeClr val="tx1"/>
              </a:solidFill>
              <a:latin typeface="+mn-lt"/>
              <a:cs typeface="Roboto Light" panose="02000000000000000000" pitchFamily="2"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197594" y="1614980"/>
            <a:ext cx="2448911"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SIDEHOVED &amp; -FOD</a:t>
            </a:r>
            <a:endParaRPr lang="da-DK" altLang="da-DK" sz="1600" b="0" noProof="1">
              <a:solidFill>
                <a:schemeClr val="tx1"/>
              </a:solidFill>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Roboto Light" panose="02000000000000000000" pitchFamily="2" charset="0"/>
              </a:rPr>
              <a:t>Gør dette som</a:t>
            </a:r>
            <a:r>
              <a:rPr lang="da-DK" altLang="da-DK" sz="900" b="0" baseline="0" noProof="1">
                <a:solidFill>
                  <a:schemeClr val="tx1"/>
                </a:solidFill>
                <a:latin typeface="+mn-lt"/>
                <a:cs typeface="Roboto Light" panose="02000000000000000000" pitchFamily="2" charset="0"/>
              </a:rPr>
              <a:t> det sidste i din præsentation, så ændringerne slår igennem på alle slides</a:t>
            </a:r>
            <a:endParaRPr lang="da-DK" sz="9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a:t>
            </a:r>
            <a:r>
              <a:rPr lang="da-DK" altLang="da-DK" sz="900" b="1" noProof="1">
                <a:solidFill>
                  <a:schemeClr val="tx1"/>
                </a:solidFill>
                <a:latin typeface="+mn-lt"/>
                <a:cs typeface="Roboto Light" panose="02000000000000000000" pitchFamily="2" charset="0"/>
              </a:rPr>
              <a:t>Sidehoved og Sidefod</a:t>
            </a:r>
            <a:r>
              <a:rPr lang="da-DK" altLang="da-DK" sz="900" b="0" noProof="1">
                <a:solidFill>
                  <a:schemeClr val="tx1"/>
                </a:solidFill>
                <a:latin typeface="+mn-lt"/>
                <a:cs typeface="Roboto Light" panose="02000000000000000000" pitchFamily="2" charset="0"/>
              </a:rPr>
              <a:t> i fanen </a:t>
            </a:r>
            <a:r>
              <a:rPr lang="da-DK" altLang="da-DK" sz="900" b="1" noProof="1">
                <a:solidFill>
                  <a:schemeClr val="tx1"/>
                </a:solidFill>
                <a:latin typeface="+mn-lt"/>
                <a:cs typeface="Roboto Light" panose="02000000000000000000" pitchFamily="2" charset="0"/>
              </a:rPr>
              <a:t>Indsæt</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(indtast evt. tekst i sidefod)</a:t>
            </a:r>
          </a:p>
          <a:p>
            <a:pPr eaLnBrk="1" hangingPunct="1">
              <a:spcAft>
                <a:spcPts val="600"/>
              </a:spcAft>
              <a:defRPr/>
            </a:pPr>
            <a:r>
              <a:rPr lang="da-DK" altLang="da-DK" sz="900" b="0" noProof="1">
                <a:solidFill>
                  <a:schemeClr val="tx1"/>
                </a:solidFill>
                <a:latin typeface="+mn-lt"/>
                <a:cs typeface="Roboto Light" panose="02000000000000000000" pitchFamily="2" charset="0"/>
              </a:rPr>
              <a:t>Vælg </a:t>
            </a:r>
            <a:r>
              <a:rPr lang="da-DK" altLang="da-DK" sz="900" b="1" noProof="1">
                <a:solidFill>
                  <a:schemeClr val="tx1"/>
                </a:solidFill>
                <a:latin typeface="+mn-lt"/>
                <a:cs typeface="Roboto Light" panose="02000000000000000000" pitchFamily="2" charset="0"/>
              </a:rPr>
              <a:t>Anvend på alle </a:t>
            </a:r>
            <a:r>
              <a:rPr lang="da-DK" altLang="da-DK" sz="900" b="0" noProof="1">
                <a:solidFill>
                  <a:schemeClr val="tx1"/>
                </a:solidFill>
                <a:latin typeface="+mn-lt"/>
                <a:cs typeface="Roboto Light" panose="02000000000000000000" pitchFamily="2" charset="0"/>
              </a:rPr>
              <a:t>eller </a:t>
            </a:r>
            <a:r>
              <a:rPr lang="da-DK" altLang="da-DK" sz="900" b="1" noProof="1">
                <a:solidFill>
                  <a:schemeClr val="tx1"/>
                </a:solidFill>
                <a:latin typeface="+mn-lt"/>
                <a:cs typeface="Roboto Light" panose="02000000000000000000" pitchFamily="2" charset="0"/>
              </a:rPr>
              <a:t>Anvend</a:t>
            </a:r>
            <a:r>
              <a:rPr lang="da-DK" altLang="da-DK" sz="900" b="0" noProof="1">
                <a:solidFill>
                  <a:schemeClr val="tx1"/>
                </a:solidFill>
                <a:latin typeface="+mn-lt"/>
                <a:cs typeface="Roboto Light" panose="02000000000000000000" pitchFamily="2" charset="0"/>
              </a:rPr>
              <a:t> hvis det kun skal være på et enkelt slide</a:t>
            </a:r>
          </a:p>
          <a:p>
            <a:pPr eaLnBrk="1" hangingPunct="1">
              <a:spcAft>
                <a:spcPts val="600"/>
              </a:spcAft>
              <a:defRPr/>
            </a:pPr>
            <a:endParaRPr lang="da-DK" sz="900" b="0" noProof="1">
              <a:solidFill>
                <a:schemeClr val="tx1"/>
              </a:solidFill>
              <a:latin typeface="+mn-lt"/>
              <a:cs typeface="Roboto Light" panose="02000000000000000000" pitchFamily="2" charset="0"/>
            </a:endParaRPr>
          </a:p>
          <a:p>
            <a:pPr eaLnBrk="1" hangingPunct="1">
              <a:spcAft>
                <a:spcPts val="600"/>
              </a:spcAft>
              <a:defRPr/>
            </a:pPr>
            <a:r>
              <a:rPr lang="da-DK" sz="1600" dirty="0">
                <a:latin typeface="+mn-lt"/>
                <a:cs typeface="Roboto Light" panose="02000000000000000000" pitchFamily="2" charset="0"/>
              </a:rPr>
              <a:t>HJÆLPELINJER</a:t>
            </a:r>
            <a:endParaRPr lang="da-DK" sz="16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på fanen </a:t>
            </a:r>
            <a:r>
              <a:rPr lang="da-DK" altLang="da-DK" sz="900" b="1" noProof="1">
                <a:solidFill>
                  <a:schemeClr val="tx1"/>
                </a:solidFill>
                <a:latin typeface="+mn-lt"/>
                <a:cs typeface="Roboto Light" panose="02000000000000000000" pitchFamily="2" charset="0"/>
              </a:rPr>
              <a:t>Vis </a:t>
            </a:r>
            <a:r>
              <a:rPr lang="da-DK" altLang="da-DK" sz="900" b="0" noProof="1">
                <a:solidFill>
                  <a:schemeClr val="tx1"/>
                </a:solidFill>
                <a:latin typeface="+mn-lt"/>
                <a:cs typeface="Roboto Light" panose="02000000000000000000" pitchFamily="2" charset="0"/>
              </a:rPr>
              <a:t>og sæt hak ved </a:t>
            </a:r>
            <a:r>
              <a:rPr lang="da-DK" altLang="da-DK" sz="900" b="1" noProof="1">
                <a:solidFill>
                  <a:schemeClr val="tx1"/>
                </a:solidFill>
                <a:latin typeface="+mn-lt"/>
                <a:cs typeface="Roboto Light" panose="02000000000000000000" pitchFamily="2" charset="0"/>
              </a:rPr>
              <a:t>Hjælpelinjer</a:t>
            </a:r>
          </a:p>
          <a:p>
            <a:pPr eaLnBrk="1" hangingPunct="1">
              <a:spcAft>
                <a:spcPts val="600"/>
              </a:spcAft>
              <a:defRPr/>
            </a:pPr>
            <a:r>
              <a:rPr lang="da-DK" altLang="da-DK" sz="900" b="1" noProof="1">
                <a:solidFill>
                  <a:schemeClr val="tx1"/>
                </a:solidFill>
                <a:latin typeface="+mn-lt"/>
                <a:cs typeface="Roboto Light" panose="02000000000000000000" pitchFamily="2" charset="0"/>
              </a:rPr>
              <a:t>TIP: Alt + F9 </a:t>
            </a:r>
            <a:r>
              <a:rPr lang="da-DK" altLang="da-DK" sz="900" b="0" noProof="1">
                <a:solidFill>
                  <a:schemeClr val="tx1"/>
                </a:solidFill>
                <a:latin typeface="+mn-lt"/>
                <a:cs typeface="Roboto Light" panose="02000000000000000000" pitchFamily="2" charset="0"/>
              </a:rPr>
              <a:t>for hurtig visning af hjælpelinjer</a:t>
            </a: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Mac: </a:t>
            </a:r>
            <a:r>
              <a:rPr lang="da-DK" sz="900" b="0" i="0" dirty="0">
                <a:solidFill>
                  <a:srgbClr val="333333"/>
                </a:solidFill>
                <a:effectLst/>
                <a:latin typeface="Roboto Light"/>
              </a:rPr>
              <a:t>⌘ </a:t>
            </a:r>
            <a:r>
              <a:rPr lang="da-DK" altLang="da-DK" sz="900" b="0" noProof="1">
                <a:solidFill>
                  <a:schemeClr val="tx1"/>
                </a:solidFill>
                <a:latin typeface="+mn-lt"/>
                <a:cs typeface="Roboto Light" panose="02000000000000000000" pitchFamily="2" charset="0"/>
              </a:rPr>
              <a:t>+ option + ctrl + G</a:t>
            </a:r>
            <a:br>
              <a:rPr lang="da-DK" altLang="da-DK" sz="900" b="0" noProof="1">
                <a:solidFill>
                  <a:schemeClr val="tx1"/>
                </a:solidFill>
                <a:latin typeface="+mn-lt"/>
                <a:cs typeface="Roboto Light" panose="02000000000000000000" pitchFamily="2" charset="0"/>
              </a:rPr>
            </a:b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1600" b="0" noProof="1">
                <a:solidFill>
                  <a:schemeClr val="tx1"/>
                </a:solidFill>
                <a:latin typeface="+mn-lt"/>
                <a:cs typeface="Roboto Light" panose="02000000000000000000" pitchFamily="2" charset="0"/>
              </a:rPr>
              <a:t>COPY/PASTE INDHOLD</a:t>
            </a:r>
          </a:p>
          <a:p>
            <a:pPr eaLnBrk="1" hangingPunct="1">
              <a:spcAft>
                <a:spcPts val="600"/>
              </a:spcAft>
              <a:defRPr/>
            </a:pPr>
            <a:r>
              <a:rPr lang="da-DK" altLang="da-DK" sz="900" b="0" noProof="1">
                <a:solidFill>
                  <a:schemeClr val="tx1"/>
                </a:solidFill>
                <a:latin typeface="+mn-lt"/>
                <a:cs typeface="Roboto Light" panose="02000000000000000000" pitchFamily="2"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Roboto Light" panose="02000000000000000000" pitchFamily="2" charset="0"/>
              </a:rPr>
              <a:t>1. Best practice: </a:t>
            </a:r>
            <a:r>
              <a:rPr lang="da-DK" altLang="da-DK" sz="900" b="0" noProof="1">
                <a:solidFill>
                  <a:schemeClr val="tx1"/>
                </a:solidFill>
                <a:latin typeface="+mn-lt"/>
                <a:cs typeface="Roboto Light" panose="02000000000000000000" pitchFamily="2"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Roboto Light" panose="02000000000000000000" pitchFamily="2" charset="0"/>
              </a:rPr>
              <a:t>2. </a:t>
            </a:r>
            <a:r>
              <a:rPr lang="da-DK" altLang="da-DK" sz="900" b="0" noProof="1">
                <a:solidFill>
                  <a:schemeClr val="tx1"/>
                </a:solidFill>
                <a:latin typeface="+mn-lt"/>
                <a:cs typeface="Roboto Light" panose="02000000000000000000" pitchFamily="2"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888206" y="3506940"/>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606603" y="2944119"/>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893653"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679017" y="205594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682747" y="3622264"/>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888747" y="27488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894627"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838717" y="2144296"/>
            <a:ext cx="440195" cy="543366"/>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BB6910D7-2DB9-49FC-8053-6226446616F0}" type="datetime1">
              <a:rPr lang="da-DK" smtClean="0"/>
              <a:t>27-07-2023</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206940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696831F4-C13B-472E-8677-A0EFEC6A6C15}" type="datetime1">
              <a:rPr lang="da-DK" smtClean="0"/>
              <a:t>27-07-2023</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lys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lyst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536400" y="511200"/>
            <a:ext cx="24156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tx1"/>
                </a:solidFill>
              </a:defRPr>
            </a:lvl1pPr>
          </a:lstStyle>
          <a:p>
            <a:fld id="{EC973B1C-C3CD-43FD-B2A3-04A81CB00A0A}" type="datetime1">
              <a:rPr lang="da-DK" smtClean="0"/>
              <a:pPr/>
              <a:t>27-07-2023</a:t>
            </a:fld>
            <a:endParaRPr lang="da-DK" dirty="0"/>
          </a:p>
        </p:txBody>
      </p:sp>
    </p:spTree>
    <p:extLst>
      <p:ext uri="{BB962C8B-B14F-4D97-AF65-F5344CB8AC3E}">
        <p14:creationId xmlns:p14="http://schemas.microsoft.com/office/powerpoint/2010/main" val="251535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27-07-2023</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5968800"/>
            <a:ext cx="1464116"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9104731" y="3765884"/>
            <a:ext cx="3087269"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540000" y="540000"/>
            <a:ext cx="11113200" cy="1258638"/>
          </a:xfrm>
        </p:spPr>
        <p:txBody>
          <a:bodyPr/>
          <a:lstStyle>
            <a:lvl1pPr>
              <a:defRPr sz="540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539749" y="1806574"/>
            <a:ext cx="6688800" cy="3790951"/>
          </a:xfrm>
        </p:spPr>
        <p:txBody>
          <a:bodyPr>
            <a:noAutofit/>
          </a:bodyPr>
          <a:lstStyle>
            <a:lvl1pPr marL="0" indent="0">
              <a:spcAft>
                <a:spcPts val="600"/>
              </a:spcAft>
              <a:buFont typeface="Roboto Light" panose="02000000000000000000" pitchFamily="2" charset="0"/>
              <a:buChar char="​"/>
              <a:defRPr sz="2400" b="0">
                <a:solidFill>
                  <a:schemeClr val="bg1"/>
                </a:solidFill>
              </a:defRPr>
            </a:lvl1pPr>
            <a:lvl2pPr marL="0" indent="0">
              <a:spcBef>
                <a:spcPts val="0"/>
              </a:spcBef>
              <a:spcAft>
                <a:spcPts val="600"/>
              </a:spcAft>
              <a:buFont typeface="Roboto Light" panose="02000000000000000000" pitchFamily="2" charset="0"/>
              <a:buChar char="​"/>
              <a:defRPr sz="2400" b="0">
                <a:solidFill>
                  <a:schemeClr val="tx2"/>
                </a:solidFill>
              </a:defRPr>
            </a:lvl2pPr>
            <a:lvl3pPr marL="0" indent="0">
              <a:spcBef>
                <a:spcPts val="0"/>
              </a:spcBef>
              <a:spcAft>
                <a:spcPts val="600"/>
              </a:spcAft>
              <a:buFont typeface="Roboto Light" panose="02000000000000000000" pitchFamily="2" charset="0"/>
              <a:buChar char="​"/>
              <a:defRPr sz="2400" b="0">
                <a:solidFill>
                  <a:schemeClr val="bg1"/>
                </a:solidFill>
              </a:defRPr>
            </a:lvl3pPr>
            <a:lvl4pPr marL="0" indent="0">
              <a:spcBef>
                <a:spcPts val="0"/>
              </a:spcBef>
              <a:spcAft>
                <a:spcPts val="600"/>
              </a:spcAft>
              <a:buFont typeface="Roboto Light" panose="02000000000000000000" pitchFamily="2" charset="0"/>
              <a:buChar char="​"/>
              <a:defRPr sz="2400" b="0">
                <a:solidFill>
                  <a:schemeClr val="tx2"/>
                </a:solidFill>
              </a:defRPr>
            </a:lvl4pPr>
            <a:lvl5pPr marL="0" indent="0">
              <a:spcBef>
                <a:spcPts val="0"/>
              </a:spcBef>
              <a:spcAft>
                <a:spcPts val="600"/>
              </a:spcAft>
              <a:buFont typeface="Roboto Light" panose="02000000000000000000" pitchFamily="2" charset="0"/>
              <a:buChar char="​"/>
              <a:defRPr sz="2400" b="0">
                <a:solidFill>
                  <a:schemeClr val="bg1"/>
                </a:solidFill>
              </a:defRPr>
            </a:lvl5pPr>
            <a:lvl6pPr marL="0" indent="0">
              <a:spcBef>
                <a:spcPts val="0"/>
              </a:spcBef>
              <a:spcAft>
                <a:spcPts val="600"/>
              </a:spcAft>
              <a:buFont typeface="Roboto Light" panose="02000000000000000000" pitchFamily="2" charset="0"/>
              <a:buChar char="​"/>
              <a:defRPr sz="2400" b="0">
                <a:solidFill>
                  <a:schemeClr val="tx2"/>
                </a:solidFill>
              </a:defRPr>
            </a:lvl6pPr>
            <a:lvl7pPr marL="0" indent="0">
              <a:spcBef>
                <a:spcPts val="0"/>
              </a:spcBef>
              <a:spcAft>
                <a:spcPts val="600"/>
              </a:spcAft>
              <a:buFont typeface="Roboto Light" panose="02000000000000000000" pitchFamily="2" charset="0"/>
              <a:buChar char="​"/>
              <a:defRPr sz="2400" b="0">
                <a:solidFill>
                  <a:schemeClr val="bg1"/>
                </a:solidFill>
              </a:defRPr>
            </a:lvl7pPr>
            <a:lvl8pPr marL="0" indent="0">
              <a:spcBef>
                <a:spcPts val="0"/>
              </a:spcBef>
              <a:spcAft>
                <a:spcPts val="600"/>
              </a:spcAft>
              <a:buFont typeface="Roboto Light" panose="02000000000000000000" pitchFamily="2" charset="0"/>
              <a:buChar char="​"/>
              <a:defRPr sz="2400" b="0">
                <a:solidFill>
                  <a:schemeClr val="tx2"/>
                </a:solidFill>
              </a:defRPr>
            </a:lvl8pPr>
            <a:lvl9pPr marL="0" indent="0">
              <a:spcBef>
                <a:spcPts val="0"/>
              </a:spcBef>
              <a:spcAft>
                <a:spcPts val="600"/>
              </a:spcAft>
              <a:buFont typeface="Roboto Light" panose="02000000000000000000" pitchFamily="2" charset="0"/>
              <a:buChar char="​"/>
              <a:defRPr sz="24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219831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tidspunkt">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27-07-2023</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5968800"/>
            <a:ext cx="1464116"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9104731" y="3765884"/>
            <a:ext cx="3087269"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540000" y="540000"/>
            <a:ext cx="11113200" cy="1258638"/>
          </a:xfrm>
        </p:spPr>
        <p:txBody>
          <a:bodyPr/>
          <a:lstStyle>
            <a:lvl1pPr>
              <a:defRPr sz="540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1497600" y="1778758"/>
            <a:ext cx="6688800" cy="3818767"/>
          </a:xfrm>
        </p:spPr>
        <p:txBody>
          <a:bodyPr tIns="0">
            <a:noAutofit/>
          </a:bodyPr>
          <a:lstStyle>
            <a:lvl1pPr marL="0" indent="0">
              <a:lnSpc>
                <a:spcPts val="3000"/>
              </a:lnSpc>
              <a:spcAft>
                <a:spcPts val="0"/>
              </a:spcAft>
              <a:buFont typeface="Roboto Light" panose="02000000000000000000" pitchFamily="2" charset="0"/>
              <a:buChar char="​"/>
              <a:defRPr sz="2400" b="0">
                <a:solidFill>
                  <a:schemeClr val="bg1"/>
                </a:solidFill>
              </a:defRPr>
            </a:lvl1pPr>
            <a:lvl2pPr marL="0" indent="0">
              <a:lnSpc>
                <a:spcPts val="3000"/>
              </a:lnSpc>
              <a:spcBef>
                <a:spcPts val="0"/>
              </a:spcBef>
              <a:spcAft>
                <a:spcPts val="0"/>
              </a:spcAft>
              <a:buFont typeface="Roboto Light" panose="02000000000000000000" pitchFamily="2" charset="0"/>
              <a:buChar char="​"/>
              <a:defRPr sz="2400" b="0">
                <a:solidFill>
                  <a:schemeClr val="tx2"/>
                </a:solidFill>
              </a:defRPr>
            </a:lvl2pPr>
            <a:lvl3pPr marL="0" indent="0">
              <a:lnSpc>
                <a:spcPts val="3000"/>
              </a:lnSpc>
              <a:spcBef>
                <a:spcPts val="0"/>
              </a:spcBef>
              <a:spcAft>
                <a:spcPts val="0"/>
              </a:spcAft>
              <a:buFont typeface="Roboto Light" panose="02000000000000000000" pitchFamily="2" charset="0"/>
              <a:buChar char="​"/>
              <a:defRPr sz="2400" b="0">
                <a:solidFill>
                  <a:schemeClr val="bg1"/>
                </a:solidFill>
              </a:defRPr>
            </a:lvl3pPr>
            <a:lvl4pPr marL="0" indent="0">
              <a:lnSpc>
                <a:spcPts val="3000"/>
              </a:lnSpc>
              <a:spcBef>
                <a:spcPts val="0"/>
              </a:spcBef>
              <a:spcAft>
                <a:spcPts val="0"/>
              </a:spcAft>
              <a:buFont typeface="Roboto Light" panose="02000000000000000000" pitchFamily="2" charset="0"/>
              <a:buChar char="​"/>
              <a:defRPr sz="2400" b="0">
                <a:solidFill>
                  <a:schemeClr val="tx2"/>
                </a:solidFill>
              </a:defRPr>
            </a:lvl4pPr>
            <a:lvl5pPr marL="0" indent="0">
              <a:lnSpc>
                <a:spcPts val="3000"/>
              </a:lnSpc>
              <a:spcBef>
                <a:spcPts val="0"/>
              </a:spcBef>
              <a:spcAft>
                <a:spcPts val="0"/>
              </a:spcAft>
              <a:buFont typeface="Roboto Light" panose="02000000000000000000" pitchFamily="2" charset="0"/>
              <a:buChar char="​"/>
              <a:defRPr sz="2400" b="0">
                <a:solidFill>
                  <a:schemeClr val="bg1"/>
                </a:solidFill>
              </a:defRPr>
            </a:lvl5pPr>
            <a:lvl6pPr marL="0" indent="0">
              <a:lnSpc>
                <a:spcPts val="3000"/>
              </a:lnSpc>
              <a:spcBef>
                <a:spcPts val="0"/>
              </a:spcBef>
              <a:spcAft>
                <a:spcPts val="0"/>
              </a:spcAft>
              <a:buFont typeface="Roboto Light" panose="02000000000000000000" pitchFamily="2" charset="0"/>
              <a:buChar char="​"/>
              <a:defRPr sz="2400" b="0">
                <a:solidFill>
                  <a:schemeClr val="tx2"/>
                </a:solidFill>
              </a:defRPr>
            </a:lvl6pPr>
            <a:lvl7pPr marL="0" indent="0">
              <a:lnSpc>
                <a:spcPts val="3000"/>
              </a:lnSpc>
              <a:spcBef>
                <a:spcPts val="0"/>
              </a:spcBef>
              <a:spcAft>
                <a:spcPts val="0"/>
              </a:spcAft>
              <a:buFont typeface="Roboto Light" panose="02000000000000000000" pitchFamily="2" charset="0"/>
              <a:buChar char="​"/>
              <a:defRPr sz="2400" b="0">
                <a:solidFill>
                  <a:schemeClr val="bg1"/>
                </a:solidFill>
              </a:defRPr>
            </a:lvl7pPr>
            <a:lvl8pPr marL="0" indent="0">
              <a:lnSpc>
                <a:spcPts val="3000"/>
              </a:lnSpc>
              <a:spcBef>
                <a:spcPts val="0"/>
              </a:spcBef>
              <a:spcAft>
                <a:spcPts val="0"/>
              </a:spcAft>
              <a:buFont typeface="Roboto Light" panose="02000000000000000000" pitchFamily="2" charset="0"/>
              <a:buChar char="​"/>
              <a:defRPr sz="2400" b="0">
                <a:solidFill>
                  <a:schemeClr val="tx2"/>
                </a:solidFill>
              </a:defRPr>
            </a:lvl8pPr>
            <a:lvl9pPr marL="0" indent="0">
              <a:lnSpc>
                <a:spcPts val="3000"/>
              </a:lnSpc>
              <a:spcBef>
                <a:spcPts val="0"/>
              </a:spcBef>
              <a:spcAft>
                <a:spcPts val="0"/>
              </a:spcAft>
              <a:buFont typeface="Roboto Light" panose="02000000000000000000" pitchFamily="2" charset="0"/>
              <a:buChar char="​"/>
              <a:defRPr sz="24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
        <p:nvSpPr>
          <p:cNvPr id="15" name="Text Placeholder 2">
            <a:extLst>
              <a:ext uri="{FF2B5EF4-FFF2-40B4-BE49-F238E27FC236}">
                <a16:creationId xmlns:a16="http://schemas.microsoft.com/office/drawing/2014/main" id="{F0CC51DF-B5E1-424F-9784-E0C48EA4D9EE}"/>
              </a:ext>
            </a:extLst>
          </p:cNvPr>
          <p:cNvSpPr>
            <a:spLocks noGrp="1"/>
          </p:cNvSpPr>
          <p:nvPr>
            <p:ph type="body" sz="quarter" idx="18" hasCustomPrompt="1"/>
          </p:nvPr>
        </p:nvSpPr>
        <p:spPr bwMode="white">
          <a:xfrm>
            <a:off x="540000" y="1778758"/>
            <a:ext cx="957600" cy="3818767"/>
          </a:xfrm>
        </p:spPr>
        <p:txBody>
          <a:bodyPr tIns="0">
            <a:noAutofit/>
          </a:bodyPr>
          <a:lstStyle>
            <a:lvl1pPr marL="0" indent="0">
              <a:lnSpc>
                <a:spcPts val="3000"/>
              </a:lnSpc>
              <a:spcAft>
                <a:spcPts val="0"/>
              </a:spcAft>
              <a:buFont typeface="Roboto Light" panose="02000000000000000000" pitchFamily="2" charset="0"/>
              <a:buChar char="​"/>
              <a:defRPr sz="2400" b="0">
                <a:solidFill>
                  <a:schemeClr val="bg1"/>
                </a:solidFill>
              </a:defRPr>
            </a:lvl1pPr>
            <a:lvl2pPr marL="0" indent="0">
              <a:lnSpc>
                <a:spcPts val="3000"/>
              </a:lnSpc>
              <a:spcBef>
                <a:spcPts val="0"/>
              </a:spcBef>
              <a:spcAft>
                <a:spcPts val="0"/>
              </a:spcAft>
              <a:buFont typeface="Roboto Light" panose="02000000000000000000" pitchFamily="2" charset="0"/>
              <a:buChar char="​"/>
              <a:defRPr sz="2400" b="0">
                <a:solidFill>
                  <a:schemeClr val="tx2"/>
                </a:solidFill>
              </a:defRPr>
            </a:lvl2pPr>
            <a:lvl3pPr marL="0" indent="0">
              <a:lnSpc>
                <a:spcPts val="3000"/>
              </a:lnSpc>
              <a:spcBef>
                <a:spcPts val="0"/>
              </a:spcBef>
              <a:spcAft>
                <a:spcPts val="0"/>
              </a:spcAft>
              <a:buFont typeface="Roboto Light" panose="02000000000000000000" pitchFamily="2" charset="0"/>
              <a:buChar char="​"/>
              <a:defRPr sz="2400" b="0">
                <a:solidFill>
                  <a:schemeClr val="bg1"/>
                </a:solidFill>
              </a:defRPr>
            </a:lvl3pPr>
            <a:lvl4pPr marL="0" indent="0">
              <a:lnSpc>
                <a:spcPts val="3000"/>
              </a:lnSpc>
              <a:spcBef>
                <a:spcPts val="0"/>
              </a:spcBef>
              <a:spcAft>
                <a:spcPts val="0"/>
              </a:spcAft>
              <a:buFont typeface="Roboto Light" panose="02000000000000000000" pitchFamily="2" charset="0"/>
              <a:buChar char="​"/>
              <a:defRPr sz="2400" b="0">
                <a:solidFill>
                  <a:schemeClr val="tx2"/>
                </a:solidFill>
              </a:defRPr>
            </a:lvl4pPr>
            <a:lvl5pPr marL="0" indent="0">
              <a:lnSpc>
                <a:spcPts val="3000"/>
              </a:lnSpc>
              <a:spcBef>
                <a:spcPts val="0"/>
              </a:spcBef>
              <a:spcAft>
                <a:spcPts val="0"/>
              </a:spcAft>
              <a:buFont typeface="Roboto Light" panose="02000000000000000000" pitchFamily="2" charset="0"/>
              <a:buChar char="​"/>
              <a:defRPr sz="2400" b="0">
                <a:solidFill>
                  <a:schemeClr val="bg1"/>
                </a:solidFill>
              </a:defRPr>
            </a:lvl5pPr>
            <a:lvl6pPr marL="0" indent="0">
              <a:lnSpc>
                <a:spcPts val="3000"/>
              </a:lnSpc>
              <a:spcBef>
                <a:spcPts val="0"/>
              </a:spcBef>
              <a:spcAft>
                <a:spcPts val="0"/>
              </a:spcAft>
              <a:buFont typeface="Roboto Light" panose="02000000000000000000" pitchFamily="2" charset="0"/>
              <a:buChar char="​"/>
              <a:defRPr sz="2400" b="0">
                <a:solidFill>
                  <a:schemeClr val="tx2"/>
                </a:solidFill>
              </a:defRPr>
            </a:lvl6pPr>
            <a:lvl7pPr marL="0" indent="0">
              <a:lnSpc>
                <a:spcPts val="3000"/>
              </a:lnSpc>
              <a:spcBef>
                <a:spcPts val="0"/>
              </a:spcBef>
              <a:spcAft>
                <a:spcPts val="0"/>
              </a:spcAft>
              <a:buFont typeface="Roboto Light" panose="02000000000000000000" pitchFamily="2" charset="0"/>
              <a:buChar char="​"/>
              <a:defRPr sz="2400" b="0">
                <a:solidFill>
                  <a:schemeClr val="bg1"/>
                </a:solidFill>
              </a:defRPr>
            </a:lvl7pPr>
            <a:lvl8pPr marL="0" indent="0">
              <a:lnSpc>
                <a:spcPts val="3000"/>
              </a:lnSpc>
              <a:spcBef>
                <a:spcPts val="0"/>
              </a:spcBef>
              <a:spcAft>
                <a:spcPts val="0"/>
              </a:spcAft>
              <a:buFont typeface="Roboto Light" panose="02000000000000000000" pitchFamily="2" charset="0"/>
              <a:buChar char="​"/>
              <a:defRPr sz="2400" b="0">
                <a:solidFill>
                  <a:schemeClr val="tx2"/>
                </a:solidFill>
              </a:defRPr>
            </a:lvl8pPr>
            <a:lvl9pPr marL="0" indent="0">
              <a:lnSpc>
                <a:spcPts val="3000"/>
              </a:lnSpc>
              <a:spcBef>
                <a:spcPts val="0"/>
              </a:spcBef>
              <a:spcAft>
                <a:spcPts val="0"/>
              </a:spcAft>
              <a:buFont typeface="Roboto Light" panose="02000000000000000000" pitchFamily="2" charset="0"/>
              <a:buChar char="​"/>
              <a:defRPr sz="2400" b="0" cap="none" baseline="0">
                <a:solidFill>
                  <a:schemeClr val="bg1"/>
                </a:solidFill>
              </a:defRPr>
            </a:lvl9pPr>
          </a:lstStyle>
          <a:p>
            <a:pPr lvl="0"/>
            <a:r>
              <a:rPr lang="da-DK" noProof="0" dirty="0"/>
              <a:t>09.00</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310246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rgbClr val="BCB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55162448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rgbClr val="AEC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6736272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3789D5BB-271B-4F04-81C4-88122FF7B282}"/>
              </a:ext>
            </a:extLst>
          </p:cNvPr>
          <p:cNvGrpSpPr/>
          <p:nvPr userDrawn="1"/>
        </p:nvGrpSpPr>
        <p:grpSpPr>
          <a:xfrm>
            <a:off x="539999" y="540000"/>
            <a:ext cx="11113201" cy="5778000"/>
            <a:chOff x="539999" y="540000"/>
            <a:chExt cx="11113201" cy="5778000"/>
          </a:xfrm>
        </p:grpSpPr>
        <p:sp>
          <p:nvSpPr>
            <p:cNvPr id="9" name="Rectangle 8">
              <a:extLst>
                <a:ext uri="{FF2B5EF4-FFF2-40B4-BE49-F238E27FC236}">
                  <a16:creationId xmlns:a16="http://schemas.microsoft.com/office/drawing/2014/main" id="{026A477E-0CE4-4203-86E3-8E7B9FE4389F}"/>
                </a:ext>
              </a:extLst>
            </p:cNvPr>
            <p:cNvSpPr/>
            <p:nvPr userDrawn="1"/>
          </p:nvSpPr>
          <p:spPr>
            <a:xfrm>
              <a:off x="113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 name="Rectangle 9">
              <a:extLst>
                <a:ext uri="{FF2B5EF4-FFF2-40B4-BE49-F238E27FC236}">
                  <a16:creationId xmlns:a16="http://schemas.microsoft.com/office/drawing/2014/main" id="{752BBBE7-80E7-4865-AC13-4C8B6AC6C7C6}"/>
                </a:ext>
              </a:extLst>
            </p:cNvPr>
            <p:cNvSpPr/>
            <p:nvPr userDrawn="1"/>
          </p:nvSpPr>
          <p:spPr>
            <a:xfrm>
              <a:off x="540000" y="540000"/>
              <a:ext cx="111132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1" name="Rectangle 10">
              <a:extLst>
                <a:ext uri="{FF2B5EF4-FFF2-40B4-BE49-F238E27FC236}">
                  <a16:creationId xmlns:a16="http://schemas.microsoft.com/office/drawing/2014/main" id="{DCE58A8F-4FE0-4AE9-B925-635AFBE4CEC7}"/>
                </a:ext>
              </a:extLst>
            </p:cNvPr>
            <p:cNvSpPr/>
            <p:nvPr userDrawn="1"/>
          </p:nvSpPr>
          <p:spPr>
            <a:xfrm>
              <a:off x="540000" y="1800000"/>
              <a:ext cx="11113200" cy="4518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 name="Rectangle 11">
              <a:extLst>
                <a:ext uri="{FF2B5EF4-FFF2-40B4-BE49-F238E27FC236}">
                  <a16:creationId xmlns:a16="http://schemas.microsoft.com/office/drawing/2014/main" id="{6C11558C-29CC-4CDE-AE8C-2D3C410B12CE}"/>
                </a:ext>
              </a:extLst>
            </p:cNvPr>
            <p:cNvSpPr/>
            <p:nvPr userDrawn="1"/>
          </p:nvSpPr>
          <p:spPr>
            <a:xfrm>
              <a:off x="209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3" name="Rectangle 12">
              <a:extLst>
                <a:ext uri="{FF2B5EF4-FFF2-40B4-BE49-F238E27FC236}">
                  <a16:creationId xmlns:a16="http://schemas.microsoft.com/office/drawing/2014/main" id="{07DE3077-9DC0-4FF2-958C-3E9D94B8FE2A}"/>
                </a:ext>
              </a:extLst>
            </p:cNvPr>
            <p:cNvSpPr/>
            <p:nvPr userDrawn="1"/>
          </p:nvSpPr>
          <p:spPr>
            <a:xfrm>
              <a:off x="304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4" name="Rectangle 13">
              <a:extLst>
                <a:ext uri="{FF2B5EF4-FFF2-40B4-BE49-F238E27FC236}">
                  <a16:creationId xmlns:a16="http://schemas.microsoft.com/office/drawing/2014/main" id="{6333D1CF-9B35-4675-B2B6-CCDABAFA052C}"/>
                </a:ext>
              </a:extLst>
            </p:cNvPr>
            <p:cNvSpPr/>
            <p:nvPr userDrawn="1"/>
          </p:nvSpPr>
          <p:spPr>
            <a:xfrm>
              <a:off x="400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5" name="Rectangle 14">
              <a:extLst>
                <a:ext uri="{FF2B5EF4-FFF2-40B4-BE49-F238E27FC236}">
                  <a16:creationId xmlns:a16="http://schemas.microsoft.com/office/drawing/2014/main" id="{0ABA27A0-B44D-434F-96E0-DA12841C0388}"/>
                </a:ext>
              </a:extLst>
            </p:cNvPr>
            <p:cNvSpPr/>
            <p:nvPr userDrawn="1"/>
          </p:nvSpPr>
          <p:spPr>
            <a:xfrm>
              <a:off x="495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6" name="Rectangle 15">
              <a:extLst>
                <a:ext uri="{FF2B5EF4-FFF2-40B4-BE49-F238E27FC236}">
                  <a16:creationId xmlns:a16="http://schemas.microsoft.com/office/drawing/2014/main" id="{018C0CBC-940A-43DD-A501-B10758751F60}"/>
                </a:ext>
              </a:extLst>
            </p:cNvPr>
            <p:cNvSpPr/>
            <p:nvPr userDrawn="1"/>
          </p:nvSpPr>
          <p:spPr>
            <a:xfrm>
              <a:off x="591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7" name="Rectangle 16">
              <a:extLst>
                <a:ext uri="{FF2B5EF4-FFF2-40B4-BE49-F238E27FC236}">
                  <a16:creationId xmlns:a16="http://schemas.microsoft.com/office/drawing/2014/main" id="{5C1CC91B-F4AB-46C9-8FAF-3BE445C7FDD9}"/>
                </a:ext>
              </a:extLst>
            </p:cNvPr>
            <p:cNvSpPr/>
            <p:nvPr userDrawn="1"/>
          </p:nvSpPr>
          <p:spPr>
            <a:xfrm>
              <a:off x="687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8" name="Rectangle 17">
              <a:extLst>
                <a:ext uri="{FF2B5EF4-FFF2-40B4-BE49-F238E27FC236}">
                  <a16:creationId xmlns:a16="http://schemas.microsoft.com/office/drawing/2014/main" id="{A4C6F4AB-4FA9-4508-B3DD-D9AC2B49CF31}"/>
                </a:ext>
              </a:extLst>
            </p:cNvPr>
            <p:cNvSpPr/>
            <p:nvPr userDrawn="1"/>
          </p:nvSpPr>
          <p:spPr>
            <a:xfrm>
              <a:off x="782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9" name="Rectangle 18">
              <a:extLst>
                <a:ext uri="{FF2B5EF4-FFF2-40B4-BE49-F238E27FC236}">
                  <a16:creationId xmlns:a16="http://schemas.microsoft.com/office/drawing/2014/main" id="{B48AF96A-27CB-413A-962A-EE2730E49B32}"/>
                </a:ext>
              </a:extLst>
            </p:cNvPr>
            <p:cNvSpPr/>
            <p:nvPr userDrawn="1"/>
          </p:nvSpPr>
          <p:spPr>
            <a:xfrm>
              <a:off x="878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0" name="Rectangle 19">
              <a:extLst>
                <a:ext uri="{FF2B5EF4-FFF2-40B4-BE49-F238E27FC236}">
                  <a16:creationId xmlns:a16="http://schemas.microsoft.com/office/drawing/2014/main" id="{A4949150-BB4E-4D50-8699-0ABE599B1971}"/>
                </a:ext>
              </a:extLst>
            </p:cNvPr>
            <p:cNvSpPr/>
            <p:nvPr userDrawn="1"/>
          </p:nvSpPr>
          <p:spPr>
            <a:xfrm>
              <a:off x="973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1" name="Rectangle 20">
              <a:extLst>
                <a:ext uri="{FF2B5EF4-FFF2-40B4-BE49-F238E27FC236}">
                  <a16:creationId xmlns:a16="http://schemas.microsoft.com/office/drawing/2014/main" id="{38B3B244-DB59-4FE4-AFC9-61D5BD690B57}"/>
                </a:ext>
              </a:extLst>
            </p:cNvPr>
            <p:cNvSpPr/>
            <p:nvPr userDrawn="1"/>
          </p:nvSpPr>
          <p:spPr>
            <a:xfrm>
              <a:off x="1069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2" name="Rectangle 21">
              <a:extLst>
                <a:ext uri="{FF2B5EF4-FFF2-40B4-BE49-F238E27FC236}">
                  <a16:creationId xmlns:a16="http://schemas.microsoft.com/office/drawing/2014/main" id="{79B0E073-2BF0-485A-8F33-8D24C4FC64C3}"/>
                </a:ext>
              </a:extLst>
            </p:cNvPr>
            <p:cNvSpPr/>
            <p:nvPr userDrawn="1"/>
          </p:nvSpPr>
          <p:spPr>
            <a:xfrm>
              <a:off x="539999" y="5958000"/>
              <a:ext cx="11113200" cy="36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3" name="Rectangle 22">
              <a:extLst>
                <a:ext uri="{FF2B5EF4-FFF2-40B4-BE49-F238E27FC236}">
                  <a16:creationId xmlns:a16="http://schemas.microsoft.com/office/drawing/2014/main" id="{5EA5836C-BE95-4EB0-9F32-53F8835B3BFF}"/>
                </a:ext>
              </a:extLst>
            </p:cNvPr>
            <p:cNvSpPr/>
            <p:nvPr userDrawn="1"/>
          </p:nvSpPr>
          <p:spPr>
            <a:xfrm>
              <a:off x="539999" y="5598000"/>
              <a:ext cx="11113200" cy="72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000" noProof="0" dirty="0"/>
                <a:t>2</a:t>
              </a:r>
            </a:p>
            <a:p>
              <a:pPr algn="ctr"/>
              <a:endParaRPr lang="da-DK" sz="2000" noProof="0" dirty="0" err="1"/>
            </a:p>
          </p:txBody>
        </p:sp>
        <p:sp>
          <p:nvSpPr>
            <p:cNvPr id="24" name="Rectangle 23">
              <a:extLst>
                <a:ext uri="{FF2B5EF4-FFF2-40B4-BE49-F238E27FC236}">
                  <a16:creationId xmlns:a16="http://schemas.microsoft.com/office/drawing/2014/main" id="{3FA31DC3-AD21-445A-B0E9-130AE7AB975D}"/>
                </a:ext>
              </a:extLst>
            </p:cNvPr>
            <p:cNvSpPr/>
            <p:nvPr userDrawn="1"/>
          </p:nvSpPr>
          <p:spPr>
            <a:xfrm>
              <a:off x="539999" y="5598000"/>
              <a:ext cx="11113200" cy="18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000" noProof="0" dirty="0"/>
                <a:t>2</a:t>
              </a:r>
            </a:p>
            <a:p>
              <a:pPr algn="ctr"/>
              <a:endParaRPr lang="da-DK" sz="2000" noProof="0" dirty="0" err="1"/>
            </a:p>
          </p:txBody>
        </p:sp>
      </p:grpSp>
      <p:sp>
        <p:nvSpPr>
          <p:cNvPr id="3" name="Text Placeholder 2"/>
          <p:cNvSpPr>
            <a:spLocks noGrp="1"/>
          </p:cNvSpPr>
          <p:nvPr>
            <p:ph type="body" idx="1"/>
          </p:nvPr>
        </p:nvSpPr>
        <p:spPr>
          <a:xfrm>
            <a:off x="539999" y="1800000"/>
            <a:ext cx="11113200" cy="3797525"/>
          </a:xfrm>
          <a:prstGeom prst="rect">
            <a:avLst/>
          </a:prstGeom>
        </p:spPr>
        <p:txBody>
          <a:bodyPr vert="horz" lIns="0" tIns="0" rIns="0" bIns="0" rtlCol="0">
            <a:normAutofit/>
          </a:bodyPr>
          <a:lstStyle/>
          <a:p>
            <a:pPr lvl="0"/>
            <a:r>
              <a:rPr lang="da-DK" noProof="0" dirty="0"/>
              <a:t>Niveau 1                                                                                                                                                                                                              Enter &amp; TAB for næste tekst niveau                                                                                                                                                  SHIFT+TAB for at gå tilbage i niveauer</a:t>
            </a:r>
          </a:p>
          <a:p>
            <a:pPr lvl="1"/>
            <a:r>
              <a:rPr lang="da-DK" noProof="0" dirty="0"/>
              <a:t>Niveau 2</a:t>
            </a:r>
          </a:p>
          <a:p>
            <a:pPr lvl="2"/>
            <a:r>
              <a:rPr lang="da-DK" noProof="0" dirty="0"/>
              <a:t>Niveau 3</a:t>
            </a:r>
          </a:p>
          <a:p>
            <a:pPr lvl="3"/>
            <a:r>
              <a:rPr lang="da-DK" noProof="0" dirty="0"/>
              <a:t>Niveau 4, Overskrift</a:t>
            </a:r>
          </a:p>
          <a:p>
            <a:pPr lvl="4"/>
            <a:r>
              <a:rPr lang="da-DK" noProof="0" dirty="0"/>
              <a:t>Niveau 5, Brødtekst</a:t>
            </a:r>
          </a:p>
          <a:p>
            <a:pPr lvl="5"/>
            <a:r>
              <a:rPr lang="da-DK" noProof="0" dirty="0"/>
              <a:t>Niveau 6</a:t>
            </a:r>
          </a:p>
          <a:p>
            <a:pPr lvl="6"/>
            <a:r>
              <a:rPr lang="da-DK" noProof="0" dirty="0"/>
              <a:t>Niveau 7, lille overskrift</a:t>
            </a:r>
          </a:p>
          <a:p>
            <a:pPr lvl="7"/>
            <a:r>
              <a:rPr lang="da-DK" noProof="0" dirty="0"/>
              <a:t>Niveau 8, lille brødtekst</a:t>
            </a:r>
          </a:p>
          <a:p>
            <a:pPr lvl="8"/>
            <a:r>
              <a:rPr lang="da-DK" noProof="0" dirty="0"/>
              <a:t>Niveau 9, Infografik</a:t>
            </a:r>
          </a:p>
        </p:txBody>
      </p:sp>
      <p:sp>
        <p:nvSpPr>
          <p:cNvPr id="6" name="Slide Number Placeholder 5"/>
          <p:cNvSpPr>
            <a:spLocks noGrp="1"/>
          </p:cNvSpPr>
          <p:nvPr>
            <p:ph type="sldNum" sz="quarter" idx="4"/>
          </p:nvPr>
        </p:nvSpPr>
        <p:spPr>
          <a:xfrm>
            <a:off x="11055600" y="6048000"/>
            <a:ext cx="594000" cy="270000"/>
          </a:xfrm>
          <a:prstGeom prst="rect">
            <a:avLst/>
          </a:prstGeom>
        </p:spPr>
        <p:txBody>
          <a:bodyPr vert="horz" lIns="0" tIns="0" rIns="0" bIns="0" rtlCol="0" anchor="ctr" anchorCtr="0"/>
          <a:lstStyle>
            <a:lvl1pPr algn="r">
              <a:defRPr sz="800">
                <a:solidFill>
                  <a:schemeClr val="accent4"/>
                </a:solidFill>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40000" y="540000"/>
            <a:ext cx="8244000" cy="1258638"/>
          </a:xfrm>
          <a:prstGeom prst="rect">
            <a:avLst/>
          </a:prstGeom>
        </p:spPr>
        <p:txBody>
          <a:bodyPr vert="horz" lIns="0" tIns="0" rIns="0" bIns="0" rtlCol="0" anchor="t" anchorCtr="0">
            <a:noAutofit/>
          </a:bodyPr>
          <a:lstStyle/>
          <a:p>
            <a:r>
              <a:rPr lang="da-DK" dirty="0"/>
              <a:t>Klik for at indsætte titel</a:t>
            </a:r>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1134774" y="6048000"/>
            <a:ext cx="956825" cy="270000"/>
          </a:xfrm>
          <a:prstGeom prst="rect">
            <a:avLst/>
          </a:prstGeom>
        </p:spPr>
        <p:txBody>
          <a:bodyPr vert="horz" lIns="0" tIns="0" rIns="0" bIns="0" rtlCol="0" anchor="ctr" anchorCtr="0"/>
          <a:lstStyle>
            <a:lvl1pPr algn="l">
              <a:defRPr sz="800">
                <a:solidFill>
                  <a:schemeClr val="accent4"/>
                </a:solidFill>
              </a:defRPr>
            </a:lvl1pPr>
          </a:lstStyle>
          <a:p>
            <a:fld id="{20DD3A61-245B-4AB2-9297-A5FE2AB2F6D3}" type="datetime1">
              <a:rPr lang="da-DK" smtClean="0"/>
              <a:pPr/>
              <a:t>27-07-2023</a:t>
            </a:fld>
            <a:endParaRPr lang="da-DK" dirty="0"/>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2091600" y="6048000"/>
            <a:ext cx="7646400" cy="270000"/>
          </a:xfrm>
          <a:prstGeom prst="rect">
            <a:avLst/>
          </a:prstGeom>
        </p:spPr>
        <p:txBody>
          <a:bodyPr vert="horz" lIns="0" tIns="0" rIns="0" bIns="0" rtlCol="0" anchor="ctr" anchorCtr="0"/>
          <a:lstStyle>
            <a:lvl1pPr algn="l">
              <a:defRPr sz="800" cap="all" baseline="0">
                <a:solidFill>
                  <a:schemeClr val="accent4"/>
                </a:solidFill>
              </a:defRPr>
            </a:lvl1pPr>
          </a:lstStyle>
          <a:p>
            <a:endParaRPr lang="da-DK" dirty="0"/>
          </a:p>
        </p:txBody>
      </p:sp>
      <p:pic>
        <p:nvPicPr>
          <p:cNvPr id="25" name="Picture 24">
            <a:extLst>
              <a:ext uri="{FF2B5EF4-FFF2-40B4-BE49-F238E27FC236}">
                <a16:creationId xmlns:a16="http://schemas.microsoft.com/office/drawing/2014/main" id="{2396A500-52DC-4AE4-97AD-FEEA7A1FCFA3}"/>
              </a:ext>
            </a:extLst>
          </p:cNvPr>
          <p:cNvPicPr>
            <a:picLocks noChangeAspect="1"/>
          </p:cNvPicPr>
          <p:nvPr userDrawn="1"/>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p:blipFill>
        <p:spPr>
          <a:xfrm>
            <a:off x="540000" y="6046663"/>
            <a:ext cx="269682" cy="270000"/>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76" r:id="rId2"/>
    <p:sldLayoutId id="2147483777" r:id="rId3"/>
    <p:sldLayoutId id="2147483796" r:id="rId4"/>
    <p:sldLayoutId id="2147483737" r:id="rId5"/>
    <p:sldLayoutId id="2147483779" r:id="rId6"/>
    <p:sldLayoutId id="2147483731" r:id="rId7"/>
    <p:sldLayoutId id="2147483780" r:id="rId8"/>
    <p:sldLayoutId id="2147483781" r:id="rId9"/>
    <p:sldLayoutId id="2147483782" r:id="rId10"/>
    <p:sldLayoutId id="2147483797" r:id="rId11"/>
    <p:sldLayoutId id="2147483732" r:id="rId12"/>
    <p:sldLayoutId id="2147483783" r:id="rId13"/>
    <p:sldLayoutId id="2147483755" r:id="rId14"/>
    <p:sldLayoutId id="2147483784" r:id="rId15"/>
    <p:sldLayoutId id="2147483773" r:id="rId16"/>
    <p:sldLayoutId id="2147483785" r:id="rId17"/>
    <p:sldLayoutId id="2147483786" r:id="rId18"/>
    <p:sldLayoutId id="2147483795" r:id="rId19"/>
    <p:sldLayoutId id="2147483788" r:id="rId20"/>
    <p:sldLayoutId id="2147483790" r:id="rId21"/>
    <p:sldLayoutId id="2147483793" r:id="rId22"/>
    <p:sldLayoutId id="2147483794" r:id="rId23"/>
    <p:sldLayoutId id="2147483789" r:id="rId24"/>
    <p:sldLayoutId id="2147483791" r:id="rId25"/>
    <p:sldLayoutId id="2147483767" r:id="rId26"/>
    <p:sldLayoutId id="2147483792" r:id="rId27"/>
    <p:sldLayoutId id="2147483743" r:id="rId28"/>
    <p:sldLayoutId id="2147483744" r:id="rId29"/>
    <p:sldLayoutId id="2147483769" r:id="rId30"/>
    <p:sldLayoutId id="2147483753" r:id="rId31"/>
  </p:sldLayoutIdLst>
  <p:hf hdr="0"/>
  <p:txStyles>
    <p:titleStyle>
      <a:lvl1pPr algn="l" defTabSz="914400" rtl="0" eaLnBrk="1" latinLnBrk="0" hangingPunct="1">
        <a:lnSpc>
          <a:spcPct val="83000"/>
        </a:lnSpc>
        <a:spcBef>
          <a:spcPct val="0"/>
        </a:spcBef>
        <a:buNone/>
        <a:defRPr sz="3600" b="1" kern="1200" cap="all" baseline="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8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36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900"/>
        </a:spcAft>
        <a:buFont typeface="Roboto Light" panose="02000000000000000000" pitchFamily="2" charset="0"/>
        <a:buChar char="​"/>
        <a:defRPr sz="1800" b="1" kern="1200">
          <a:solidFill>
            <a:schemeClr val="tx1"/>
          </a:solidFill>
          <a:latin typeface="+mj-lt"/>
          <a:ea typeface="+mn-ea"/>
          <a:cs typeface="+mn-cs"/>
        </a:defRPr>
      </a:lvl4pPr>
      <a:lvl5pPr marL="0" indent="0" algn="l" defTabSz="914400" rtl="0" eaLnBrk="1" latinLnBrk="0" hangingPunct="1">
        <a:lnSpc>
          <a:spcPct val="90000"/>
        </a:lnSpc>
        <a:spcBef>
          <a:spcPts val="0"/>
        </a:spcBef>
        <a:spcAft>
          <a:spcPts val="900"/>
        </a:spcAft>
        <a:buFont typeface="Roboto Light" panose="02000000000000000000" pitchFamily="2" charset="0"/>
        <a:buChar char="​"/>
        <a:tabLst/>
        <a:defRPr sz="1800" kern="1200">
          <a:solidFill>
            <a:schemeClr val="tx1"/>
          </a:solidFill>
          <a:latin typeface="+mj-lt"/>
          <a:ea typeface="+mn-ea"/>
          <a:cs typeface="+mn-cs"/>
        </a:defRPr>
      </a:lvl5pPr>
      <a:lvl6pPr marL="18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2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900"/>
        </a:spcAft>
        <a:buFont typeface="Roboto Light" panose="02000000000000000000" pitchFamily="2" charset="0"/>
        <a:buChar char="​"/>
        <a:defRPr sz="1200" b="1" kern="1200" baseline="0">
          <a:solidFill>
            <a:schemeClr val="tx1"/>
          </a:solidFill>
          <a:latin typeface="+mn-lt"/>
          <a:ea typeface="+mn-ea"/>
          <a:cs typeface="+mn-cs"/>
        </a:defRPr>
      </a:lvl7pPr>
      <a:lvl8pPr marL="0" indent="0" algn="l" defTabSz="914400" rtl="0" eaLnBrk="1" latinLnBrk="0" hangingPunct="1">
        <a:lnSpc>
          <a:spcPct val="90000"/>
        </a:lnSpc>
        <a:spcBef>
          <a:spcPts val="0"/>
        </a:spcBef>
        <a:spcAft>
          <a:spcPts val="900"/>
        </a:spcAft>
        <a:buFont typeface="Roboto Light" panose="02000000000000000000" pitchFamily="2" charset="0"/>
        <a:buChar char="​"/>
        <a:defRPr sz="12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Roboto Light" panose="02000000000000000000" pitchFamily="2" charset="0"/>
        <a:buChar char="​"/>
        <a:defRPr sz="7200" kern="1200" cap="all"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4" userDrawn="1">
          <p15:clr>
            <a:srgbClr val="A4A3A4"/>
          </p15:clr>
        </p15:guide>
        <p15:guide id="2" pos="941" userDrawn="1">
          <p15:clr>
            <a:srgbClr val="A4A3A4"/>
          </p15:clr>
        </p15:guide>
        <p15:guide id="3" orient="horz" pos="340" userDrawn="1">
          <p15:clr>
            <a:srgbClr val="F26B43"/>
          </p15:clr>
        </p15:guide>
        <p15:guide id="4" orient="horz" pos="3979" userDrawn="1">
          <p15:clr>
            <a:srgbClr val="A4A3A4"/>
          </p15:clr>
        </p15:guide>
        <p15:guide id="5" pos="340" userDrawn="1">
          <p15:clr>
            <a:srgbClr val="F26B43"/>
          </p15:clr>
        </p15:guide>
        <p15:guide id="6" pos="7340" userDrawn="1">
          <p15:clr>
            <a:srgbClr val="F26B43"/>
          </p15:clr>
        </p15:guide>
        <p15:guide id="7" orient="horz" pos="1133" userDrawn="1">
          <p15:clr>
            <a:srgbClr val="F26B43"/>
          </p15:clr>
        </p15:guide>
        <p15:guide id="8" pos="1317" userDrawn="1">
          <p15:clr>
            <a:srgbClr val="A4A3A4"/>
          </p15:clr>
        </p15:guide>
        <p15:guide id="9" pos="1543" userDrawn="1">
          <p15:clr>
            <a:srgbClr val="A4A3A4"/>
          </p15:clr>
        </p15:guide>
        <p15:guide id="10" pos="1919" userDrawn="1">
          <p15:clr>
            <a:srgbClr val="A4A3A4"/>
          </p15:clr>
        </p15:guide>
        <p15:guide id="11" pos="2146" userDrawn="1">
          <p15:clr>
            <a:srgbClr val="A4A3A4"/>
          </p15:clr>
        </p15:guide>
        <p15:guide id="12" pos="2521" userDrawn="1">
          <p15:clr>
            <a:srgbClr val="A4A3A4"/>
          </p15:clr>
        </p15:guide>
        <p15:guide id="13" pos="2748" userDrawn="1">
          <p15:clr>
            <a:srgbClr val="A4A3A4"/>
          </p15:clr>
        </p15:guide>
        <p15:guide id="14" pos="3123" userDrawn="1">
          <p15:clr>
            <a:srgbClr val="A4A3A4"/>
          </p15:clr>
        </p15:guide>
        <p15:guide id="15" pos="3350" userDrawn="1">
          <p15:clr>
            <a:srgbClr val="A4A3A4"/>
          </p15:clr>
        </p15:guide>
        <p15:guide id="16" pos="3725" userDrawn="1">
          <p15:clr>
            <a:srgbClr val="A4A3A4"/>
          </p15:clr>
        </p15:guide>
        <p15:guide id="17" pos="3952" userDrawn="1">
          <p15:clr>
            <a:srgbClr val="A4A3A4"/>
          </p15:clr>
        </p15:guide>
        <p15:guide id="18" pos="4328" userDrawn="1">
          <p15:clr>
            <a:srgbClr val="A4A3A4"/>
          </p15:clr>
        </p15:guide>
        <p15:guide id="19" pos="4554" userDrawn="1">
          <p15:clr>
            <a:srgbClr val="A4A3A4"/>
          </p15:clr>
        </p15:guide>
        <p15:guide id="20" pos="4930" userDrawn="1">
          <p15:clr>
            <a:srgbClr val="A4A3A4"/>
          </p15:clr>
        </p15:guide>
        <p15:guide id="21" pos="5157" userDrawn="1">
          <p15:clr>
            <a:srgbClr val="A4A3A4"/>
          </p15:clr>
        </p15:guide>
        <p15:guide id="22" pos="5532" userDrawn="1">
          <p15:clr>
            <a:srgbClr val="A4A3A4"/>
          </p15:clr>
        </p15:guide>
        <p15:guide id="23" pos="5759" userDrawn="1">
          <p15:clr>
            <a:srgbClr val="A4A3A4"/>
          </p15:clr>
        </p15:guide>
        <p15:guide id="24" pos="6134" userDrawn="1">
          <p15:clr>
            <a:srgbClr val="A4A3A4"/>
          </p15:clr>
        </p15:guide>
        <p15:guide id="25" pos="6361" userDrawn="1">
          <p15:clr>
            <a:srgbClr val="A4A3A4"/>
          </p15:clr>
        </p15:guide>
        <p15:guide id="26" pos="6736" userDrawn="1">
          <p15:clr>
            <a:srgbClr val="A4A3A4"/>
          </p15:clr>
        </p15:guide>
        <p15:guide id="27" pos="6963" userDrawn="1">
          <p15:clr>
            <a:srgbClr val="A4A3A4"/>
          </p15:clr>
        </p15:guide>
        <p15:guide id="28" orient="horz" pos="3753" userDrawn="1">
          <p15:clr>
            <a:srgbClr val="A4A3A4"/>
          </p15:clr>
        </p15:guide>
        <p15:guide id="29" orient="horz" pos="3526" userDrawn="1">
          <p15:clr>
            <a:srgbClr val="F26B43"/>
          </p15:clr>
        </p15:guide>
        <p15:guide id="30" orient="horz" pos="363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4.png"/><Relationship Id="rId18" Type="http://schemas.microsoft.com/office/2007/relationships/hdphoto" Target="../media/hdphoto8.wdp"/><Relationship Id="rId3" Type="http://schemas.openxmlformats.org/officeDocument/2006/relationships/image" Target="../media/image38.png"/><Relationship Id="rId7" Type="http://schemas.openxmlformats.org/officeDocument/2006/relationships/image" Target="../media/image41.png"/><Relationship Id="rId12" Type="http://schemas.microsoft.com/office/2007/relationships/hdphoto" Target="../media/hdphoto5.wdp"/><Relationship Id="rId17" Type="http://schemas.openxmlformats.org/officeDocument/2006/relationships/image" Target="../media/image46.png"/><Relationship Id="rId2" Type="http://schemas.openxmlformats.org/officeDocument/2006/relationships/notesSlide" Target="../notesSlides/notesSlide16.xml"/><Relationship Id="rId16" Type="http://schemas.microsoft.com/office/2007/relationships/hdphoto" Target="../media/hdphoto7.wdp"/><Relationship Id="rId20" Type="http://schemas.openxmlformats.org/officeDocument/2006/relationships/image" Target="../media/image48.svg"/><Relationship Id="rId1" Type="http://schemas.openxmlformats.org/officeDocument/2006/relationships/slideLayout" Target="../slideLayouts/slideLayout5.xml"/><Relationship Id="rId6" Type="http://schemas.microsoft.com/office/2007/relationships/hdphoto" Target="../media/hdphoto2.wdp"/><Relationship Id="rId11" Type="http://schemas.openxmlformats.org/officeDocument/2006/relationships/image" Target="../media/image43.png"/><Relationship Id="rId5" Type="http://schemas.openxmlformats.org/officeDocument/2006/relationships/image" Target="../media/image40.png"/><Relationship Id="rId15" Type="http://schemas.openxmlformats.org/officeDocument/2006/relationships/image" Target="../media/image45.png"/><Relationship Id="rId10" Type="http://schemas.microsoft.com/office/2007/relationships/hdphoto" Target="../media/hdphoto4.wdp"/><Relationship Id="rId19" Type="http://schemas.openxmlformats.org/officeDocument/2006/relationships/image" Target="../media/image47.png"/><Relationship Id="rId4" Type="http://schemas.openxmlformats.org/officeDocument/2006/relationships/image" Target="../media/image39.png"/><Relationship Id="rId9" Type="http://schemas.openxmlformats.org/officeDocument/2006/relationships/image" Target="../media/image42.png"/><Relationship Id="rId1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1.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064DDD-E908-4131-8A93-52EAECEE6789}"/>
              </a:ext>
            </a:extLst>
          </p:cNvPr>
          <p:cNvSpPr>
            <a:spLocks noGrp="1"/>
          </p:cNvSpPr>
          <p:nvPr>
            <p:ph type="ftr" sz="quarter" idx="16"/>
          </p:nvPr>
        </p:nvSpPr>
        <p:spPr>
          <a:xfrm>
            <a:off x="0" y="6858000"/>
            <a:ext cx="0" cy="0"/>
          </a:xfrm>
        </p:spPr>
        <p:txBody>
          <a:bodyPr/>
          <a:lstStyle/>
          <a:p>
            <a:endParaRPr lang="da-DK" dirty="0"/>
          </a:p>
        </p:txBody>
      </p:sp>
      <p:sp>
        <p:nvSpPr>
          <p:cNvPr id="3" name="Slide Number Placeholder 2">
            <a:extLst>
              <a:ext uri="{FF2B5EF4-FFF2-40B4-BE49-F238E27FC236}">
                <a16:creationId xmlns:a16="http://schemas.microsoft.com/office/drawing/2014/main" id="{1BCEEFE2-C02B-4A73-AB1B-7ADEDC563C46}"/>
              </a:ext>
            </a:extLst>
          </p:cNvPr>
          <p:cNvSpPr>
            <a:spLocks noGrp="1"/>
          </p:cNvSpPr>
          <p:nvPr>
            <p:ph type="sldNum" sz="quarter" idx="17"/>
          </p:nvPr>
        </p:nvSpPr>
        <p:spPr>
          <a:xfrm>
            <a:off x="0" y="6858000"/>
            <a:ext cx="0" cy="0"/>
          </a:xfrm>
        </p:spPr>
        <p:txBody>
          <a:bodyPr/>
          <a:lstStyle/>
          <a:p>
            <a:fld id="{24C8C45C-947F-4981-8B3F-4F32E973C901}" type="slidenum">
              <a:rPr lang="da-DK" smtClean="0"/>
              <a:pPr/>
              <a:t>1</a:t>
            </a:fld>
            <a:endParaRPr lang="da-DK" dirty="0"/>
          </a:p>
        </p:txBody>
      </p:sp>
      <p:sp>
        <p:nvSpPr>
          <p:cNvPr id="15" name="Title 14">
            <a:extLst>
              <a:ext uri="{FF2B5EF4-FFF2-40B4-BE49-F238E27FC236}">
                <a16:creationId xmlns:a16="http://schemas.microsoft.com/office/drawing/2014/main" id="{89E127FC-44EB-4CF9-8D45-3419C3DA17B5}"/>
              </a:ext>
            </a:extLst>
          </p:cNvPr>
          <p:cNvSpPr>
            <a:spLocks noGrp="1"/>
          </p:cNvSpPr>
          <p:nvPr>
            <p:ph type="ctrTitle"/>
          </p:nvPr>
        </p:nvSpPr>
        <p:spPr/>
        <p:txBody>
          <a:bodyPr/>
          <a:lstStyle/>
          <a:p>
            <a:r>
              <a:rPr lang="da-DK" dirty="0"/>
              <a:t>Kost og Atrieflimren</a:t>
            </a:r>
          </a:p>
        </p:txBody>
      </p:sp>
      <p:sp>
        <p:nvSpPr>
          <p:cNvPr id="6" name="Date Placeholder 5">
            <a:extLst>
              <a:ext uri="{FF2B5EF4-FFF2-40B4-BE49-F238E27FC236}">
                <a16:creationId xmlns:a16="http://schemas.microsoft.com/office/drawing/2014/main" id="{F0BC0674-282D-4BF5-89C2-594BE1726B96}"/>
              </a:ext>
            </a:extLst>
          </p:cNvPr>
          <p:cNvSpPr>
            <a:spLocks noGrp="1"/>
          </p:cNvSpPr>
          <p:nvPr>
            <p:ph type="dt" sz="half" idx="10"/>
          </p:nvPr>
        </p:nvSpPr>
        <p:spPr>
          <a:xfrm>
            <a:off x="539749" y="5961513"/>
            <a:ext cx="1551600" cy="396000"/>
          </a:xfrm>
        </p:spPr>
        <p:txBody>
          <a:bodyPr/>
          <a:lstStyle/>
          <a:p>
            <a:fld id="{D7D1AB5E-B61A-4C37-9A62-076892CF167C}" type="datetime1">
              <a:rPr lang="da-DK" smtClean="0"/>
              <a:pPr/>
              <a:t>27-07-2023</a:t>
            </a:fld>
            <a:endParaRPr lang="da-DK" dirty="0"/>
          </a:p>
        </p:txBody>
      </p:sp>
    </p:spTree>
    <p:extLst>
      <p:ext uri="{BB962C8B-B14F-4D97-AF65-F5344CB8AC3E}">
        <p14:creationId xmlns:p14="http://schemas.microsoft.com/office/powerpoint/2010/main" val="58779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C64F143-0C3E-431B-8043-82F68410E254}"/>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2849BD60-A5F1-4D1F-B54B-491DF5CE7E69}"/>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B8C904D0-6004-4060-8DE2-65B5253B6223}"/>
              </a:ext>
            </a:extLst>
          </p:cNvPr>
          <p:cNvSpPr>
            <a:spLocks noGrp="1"/>
          </p:cNvSpPr>
          <p:nvPr>
            <p:ph type="sldNum" sz="quarter" idx="17"/>
          </p:nvPr>
        </p:nvSpPr>
        <p:spPr/>
        <p:txBody>
          <a:bodyPr/>
          <a:lstStyle/>
          <a:p>
            <a:fld id="{24C8C45C-947F-4981-8B3F-4F32E973C901}" type="slidenum">
              <a:rPr lang="da-DK" smtClean="0"/>
              <a:pPr/>
              <a:t>10</a:t>
            </a:fld>
            <a:endParaRPr lang="da-DK" dirty="0"/>
          </a:p>
        </p:txBody>
      </p:sp>
      <p:sp>
        <p:nvSpPr>
          <p:cNvPr id="5" name="Titel 4">
            <a:extLst>
              <a:ext uri="{FF2B5EF4-FFF2-40B4-BE49-F238E27FC236}">
                <a16:creationId xmlns:a16="http://schemas.microsoft.com/office/drawing/2014/main" id="{4520E5DD-AA3C-4A62-A3B1-E9509FCD4185}"/>
              </a:ext>
            </a:extLst>
          </p:cNvPr>
          <p:cNvSpPr>
            <a:spLocks noGrp="1"/>
          </p:cNvSpPr>
          <p:nvPr>
            <p:ph type="title"/>
          </p:nvPr>
        </p:nvSpPr>
        <p:spPr/>
        <p:txBody>
          <a:bodyPr/>
          <a:lstStyle/>
          <a:p>
            <a:r>
              <a:rPr lang="da-DK" dirty="0"/>
              <a:t>Fisk</a:t>
            </a:r>
          </a:p>
        </p:txBody>
      </p:sp>
      <p:sp>
        <p:nvSpPr>
          <p:cNvPr id="6" name="Pladsholder til tekst 5">
            <a:extLst>
              <a:ext uri="{FF2B5EF4-FFF2-40B4-BE49-F238E27FC236}">
                <a16:creationId xmlns:a16="http://schemas.microsoft.com/office/drawing/2014/main" id="{DE53E6BD-97B4-4E08-9308-A488B07EDF14}"/>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dirty="0"/>
              <a:t>Anbefalingerne for fisk er 350 g om ugen</a:t>
            </a:r>
          </a:p>
          <a:p>
            <a:pPr>
              <a:buNone/>
            </a:pPr>
            <a:br>
              <a:rPr lang="da-DK" dirty="0"/>
            </a:br>
            <a:endParaRPr lang="da-DK" dirty="0"/>
          </a:p>
          <a:p>
            <a:pPr marL="342900" indent="-342900">
              <a:buFont typeface="Courier New" panose="02070309020205020404" pitchFamily="49" charset="0"/>
              <a:buChar char="o"/>
            </a:pPr>
            <a:r>
              <a:rPr lang="da-DK" dirty="0"/>
              <a:t>Hvorfor skal vi spise fisk? </a:t>
            </a:r>
          </a:p>
          <a:p>
            <a:pPr>
              <a:buNone/>
            </a:pPr>
            <a:br>
              <a:rPr lang="da-DK" dirty="0"/>
            </a:br>
            <a:endParaRPr lang="da-DK" dirty="0"/>
          </a:p>
          <a:p>
            <a:pPr marL="342900" indent="-342900">
              <a:buFont typeface="Courier New" panose="02070309020205020404" pitchFamily="49" charset="0"/>
              <a:buChar char="o"/>
            </a:pPr>
            <a:r>
              <a:rPr lang="da-DK" dirty="0"/>
              <a:t>Hvordan?</a:t>
            </a:r>
          </a:p>
        </p:txBody>
      </p:sp>
      <p:pic>
        <p:nvPicPr>
          <p:cNvPr id="6146" name="Picture 2" descr="roasted sea bream fish with lemon slices  fish dish stock pictures, royalty-free photos &amp; images">
            <a:extLst>
              <a:ext uri="{FF2B5EF4-FFF2-40B4-BE49-F238E27FC236}">
                <a16:creationId xmlns:a16="http://schemas.microsoft.com/office/drawing/2014/main" id="{F01B6CDE-6379-4B9A-B6D1-E8854FDAF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540292" y="1139050"/>
            <a:ext cx="6862739" cy="457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422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85DF7BE-C4E1-400D-85F6-73FF62637390}"/>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FCF0524F-0527-429C-9804-FC5BAD18A2EA}"/>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7926BB6D-B888-49D2-A509-E37C1F894B4E}"/>
              </a:ext>
            </a:extLst>
          </p:cNvPr>
          <p:cNvSpPr>
            <a:spLocks noGrp="1"/>
          </p:cNvSpPr>
          <p:nvPr>
            <p:ph type="sldNum" sz="quarter" idx="17"/>
          </p:nvPr>
        </p:nvSpPr>
        <p:spPr/>
        <p:txBody>
          <a:bodyPr/>
          <a:lstStyle/>
          <a:p>
            <a:fld id="{24C8C45C-947F-4981-8B3F-4F32E973C901}" type="slidenum">
              <a:rPr lang="da-DK" smtClean="0"/>
              <a:pPr/>
              <a:t>11</a:t>
            </a:fld>
            <a:endParaRPr lang="da-DK" dirty="0"/>
          </a:p>
        </p:txBody>
      </p:sp>
      <p:sp>
        <p:nvSpPr>
          <p:cNvPr id="5" name="Titel 4">
            <a:extLst>
              <a:ext uri="{FF2B5EF4-FFF2-40B4-BE49-F238E27FC236}">
                <a16:creationId xmlns:a16="http://schemas.microsoft.com/office/drawing/2014/main" id="{3BB7A147-252E-4604-94F9-56DAC0FB85DD}"/>
              </a:ext>
            </a:extLst>
          </p:cNvPr>
          <p:cNvSpPr>
            <a:spLocks noGrp="1"/>
          </p:cNvSpPr>
          <p:nvPr>
            <p:ph type="title"/>
          </p:nvPr>
        </p:nvSpPr>
        <p:spPr/>
        <p:txBody>
          <a:bodyPr/>
          <a:lstStyle/>
          <a:p>
            <a:r>
              <a:rPr lang="da-DK" dirty="0"/>
              <a:t>Drikkevarer</a:t>
            </a:r>
          </a:p>
        </p:txBody>
      </p:sp>
      <p:sp>
        <p:nvSpPr>
          <p:cNvPr id="6" name="Pladsholder til tekst 5">
            <a:extLst>
              <a:ext uri="{FF2B5EF4-FFF2-40B4-BE49-F238E27FC236}">
                <a16:creationId xmlns:a16="http://schemas.microsoft.com/office/drawing/2014/main" id="{F417E180-F50E-44E4-B457-1393ADDAE22B}"/>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dirty="0"/>
              <a:t>De officielle anbefalinger</a:t>
            </a:r>
          </a:p>
          <a:p>
            <a:pPr lvl="5">
              <a:buNone/>
            </a:pPr>
            <a:r>
              <a:rPr lang="da-DK" sz="2400" i="1" dirty="0">
                <a:latin typeface="+mn-lt"/>
              </a:rPr>
              <a:t>	</a:t>
            </a:r>
            <a:r>
              <a:rPr lang="da-DK" sz="2400" i="1" dirty="0">
                <a:solidFill>
                  <a:schemeClr val="bg1"/>
                </a:solidFill>
                <a:latin typeface="+mn-lt"/>
              </a:rPr>
              <a:t>Sluk tørsten i vand</a:t>
            </a:r>
            <a:endParaRPr lang="da-DK" dirty="0"/>
          </a:p>
          <a:p>
            <a:endParaRPr lang="da-DK" dirty="0"/>
          </a:p>
          <a:p>
            <a:pPr marL="342900" indent="-342900">
              <a:buFont typeface="Courier New" panose="02070309020205020404" pitchFamily="49" charset="0"/>
              <a:buChar char="o"/>
            </a:pPr>
            <a:r>
              <a:rPr lang="da-DK" dirty="0"/>
              <a:t>Hvad er hjertesunde drikkevarer?</a:t>
            </a:r>
          </a:p>
          <a:p>
            <a:pPr>
              <a:buNone/>
            </a:pPr>
            <a:r>
              <a:rPr lang="da-DK" dirty="0"/>
              <a:t>	Juice</a:t>
            </a:r>
          </a:p>
          <a:p>
            <a:pPr>
              <a:buNone/>
            </a:pPr>
            <a:r>
              <a:rPr lang="da-DK" dirty="0"/>
              <a:t>	Kaffe og te</a:t>
            </a:r>
          </a:p>
          <a:p>
            <a:pPr>
              <a:buNone/>
            </a:pPr>
            <a:r>
              <a:rPr lang="da-DK" dirty="0"/>
              <a:t>	Sodavand og saft </a:t>
            </a:r>
          </a:p>
          <a:p>
            <a:pPr>
              <a:buNone/>
            </a:pPr>
            <a:r>
              <a:rPr lang="da-DK" dirty="0"/>
              <a:t>	Mælk</a:t>
            </a:r>
          </a:p>
          <a:p>
            <a:pPr>
              <a:buNone/>
            </a:pPr>
            <a:r>
              <a:rPr lang="da-DK" dirty="0"/>
              <a:t>	Kakao</a:t>
            </a:r>
          </a:p>
          <a:p>
            <a:pPr>
              <a:buNone/>
            </a:pPr>
            <a:r>
              <a:rPr lang="da-DK" dirty="0"/>
              <a:t>	Alkohol</a:t>
            </a:r>
          </a:p>
          <a:p>
            <a:endParaRPr lang="da-DK" dirty="0"/>
          </a:p>
          <a:p>
            <a:endParaRPr lang="da-DK" dirty="0"/>
          </a:p>
        </p:txBody>
      </p:sp>
      <p:pic>
        <p:nvPicPr>
          <p:cNvPr id="6146" name="Picture 2" descr="Variation of Infused Water with Fresh Fruits  water and beverages stock pictures, royalty-free photos &amp; images">
            <a:extLst>
              <a:ext uri="{FF2B5EF4-FFF2-40B4-BE49-F238E27FC236}">
                <a16:creationId xmlns:a16="http://schemas.microsoft.com/office/drawing/2014/main" id="{26F37EAB-EC42-4DF6-B827-EBFF9AC8E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374" y="1485900"/>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B510DBC-BDE5-49C3-84A3-D831CFA38291}"/>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20AD81F5-2627-445D-BA90-6D3351076854}"/>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CF4EEAAC-45CE-4530-8048-CE70C3891D99}"/>
              </a:ext>
            </a:extLst>
          </p:cNvPr>
          <p:cNvSpPr>
            <a:spLocks noGrp="1"/>
          </p:cNvSpPr>
          <p:nvPr>
            <p:ph type="sldNum" sz="quarter" idx="17"/>
          </p:nvPr>
        </p:nvSpPr>
        <p:spPr/>
        <p:txBody>
          <a:bodyPr/>
          <a:lstStyle/>
          <a:p>
            <a:fld id="{24C8C45C-947F-4981-8B3F-4F32E973C901}" type="slidenum">
              <a:rPr lang="da-DK" smtClean="0"/>
              <a:pPr/>
              <a:t>12</a:t>
            </a:fld>
            <a:endParaRPr lang="da-DK" dirty="0"/>
          </a:p>
        </p:txBody>
      </p:sp>
      <p:sp>
        <p:nvSpPr>
          <p:cNvPr id="5" name="Titel 4">
            <a:extLst>
              <a:ext uri="{FF2B5EF4-FFF2-40B4-BE49-F238E27FC236}">
                <a16:creationId xmlns:a16="http://schemas.microsoft.com/office/drawing/2014/main" id="{19E3DD21-ABB7-468F-A507-5737847FE1FC}"/>
              </a:ext>
            </a:extLst>
          </p:cNvPr>
          <p:cNvSpPr>
            <a:spLocks noGrp="1"/>
          </p:cNvSpPr>
          <p:nvPr>
            <p:ph type="title"/>
          </p:nvPr>
        </p:nvSpPr>
        <p:spPr/>
        <p:txBody>
          <a:bodyPr/>
          <a:lstStyle/>
          <a:p>
            <a:r>
              <a:rPr lang="da-DK" dirty="0"/>
              <a:t>Alkohol</a:t>
            </a:r>
          </a:p>
        </p:txBody>
      </p:sp>
      <p:sp>
        <p:nvSpPr>
          <p:cNvPr id="6" name="Pladsholder til tekst 5">
            <a:extLst>
              <a:ext uri="{FF2B5EF4-FFF2-40B4-BE49-F238E27FC236}">
                <a16:creationId xmlns:a16="http://schemas.microsoft.com/office/drawing/2014/main" id="{50F01F85-1C0A-48D5-8CB4-69599A0058DB}"/>
              </a:ext>
            </a:extLst>
          </p:cNvPr>
          <p:cNvSpPr>
            <a:spLocks noGrp="1"/>
          </p:cNvSpPr>
          <p:nvPr>
            <p:ph type="body" sz="quarter" idx="13"/>
          </p:nvPr>
        </p:nvSpPr>
        <p:spPr>
          <a:xfrm>
            <a:off x="539748" y="1806574"/>
            <a:ext cx="7397752" cy="3790951"/>
          </a:xfrm>
        </p:spPr>
        <p:txBody>
          <a:bodyPr/>
          <a:lstStyle/>
          <a:p>
            <a:pPr marL="342900" indent="-342900">
              <a:buFont typeface="Courier New" panose="02070309020205020404" pitchFamily="49" charset="0"/>
              <a:buChar char="o"/>
            </a:pPr>
            <a:r>
              <a:rPr lang="da-DK" dirty="0"/>
              <a:t>Selv små mængder alkohol kan øge </a:t>
            </a:r>
            <a:br>
              <a:rPr lang="da-DK" dirty="0"/>
            </a:br>
            <a:r>
              <a:rPr lang="da-DK" dirty="0"/>
              <a:t>risikoen for atrieflimren</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Helt ned til </a:t>
            </a:r>
            <a:r>
              <a:rPr lang="da-DK" b="1" dirty="0">
                <a:solidFill>
                  <a:schemeClr val="accent1"/>
                </a:solidFill>
              </a:rPr>
              <a:t>8</a:t>
            </a:r>
            <a:r>
              <a:rPr lang="da-DK" dirty="0"/>
              <a:t> genstande om ugen</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Risikoen øges med antallet – drik max </a:t>
            </a:r>
            <a:r>
              <a:rPr lang="da-DK" b="1" dirty="0">
                <a:solidFill>
                  <a:srgbClr val="FF0000"/>
                </a:solidFill>
              </a:rPr>
              <a:t>3</a:t>
            </a:r>
            <a:r>
              <a:rPr lang="da-DK" dirty="0"/>
              <a:t> per gang</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Alkohol og </a:t>
            </a:r>
            <a:r>
              <a:rPr lang="da-DK"/>
              <a:t>blodfortyndende medicin</a:t>
            </a:r>
            <a:endParaRPr lang="da-DK" dirty="0"/>
          </a:p>
        </p:txBody>
      </p:sp>
      <p:pic>
        <p:nvPicPr>
          <p:cNvPr id="5122" name="Picture 2" descr="Couple toasting wine glasses  wine cheers stock pictures, royalty-free photos &amp; images">
            <a:extLst>
              <a:ext uri="{FF2B5EF4-FFF2-40B4-BE49-F238E27FC236}">
                <a16:creationId xmlns:a16="http://schemas.microsoft.com/office/drawing/2014/main" id="{DA7CCF20-D4C6-4801-8B1B-609081605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132" y="0"/>
            <a:ext cx="4541530" cy="694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606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DF9CB0A-51E0-4580-92F1-13A9AE56698B}"/>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2B572FDA-AFF4-4304-86CB-2F5B5CCC44D3}"/>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8117A946-1FED-4F00-B63D-D185A86153DF}"/>
              </a:ext>
            </a:extLst>
          </p:cNvPr>
          <p:cNvSpPr>
            <a:spLocks noGrp="1"/>
          </p:cNvSpPr>
          <p:nvPr>
            <p:ph type="sldNum" sz="quarter" idx="17"/>
          </p:nvPr>
        </p:nvSpPr>
        <p:spPr/>
        <p:txBody>
          <a:bodyPr/>
          <a:lstStyle/>
          <a:p>
            <a:fld id="{24C8C45C-947F-4981-8B3F-4F32E973C901}" type="slidenum">
              <a:rPr lang="da-DK" smtClean="0"/>
              <a:pPr/>
              <a:t>13</a:t>
            </a:fld>
            <a:endParaRPr lang="da-DK" dirty="0"/>
          </a:p>
        </p:txBody>
      </p:sp>
      <p:sp>
        <p:nvSpPr>
          <p:cNvPr id="5" name="Titel 4">
            <a:extLst>
              <a:ext uri="{FF2B5EF4-FFF2-40B4-BE49-F238E27FC236}">
                <a16:creationId xmlns:a16="http://schemas.microsoft.com/office/drawing/2014/main" id="{BCFD1D1B-3763-42CB-8DB1-BB134BC54DEF}"/>
              </a:ext>
            </a:extLst>
          </p:cNvPr>
          <p:cNvSpPr>
            <a:spLocks noGrp="1"/>
          </p:cNvSpPr>
          <p:nvPr>
            <p:ph type="title"/>
          </p:nvPr>
        </p:nvSpPr>
        <p:spPr>
          <a:xfrm>
            <a:off x="540000" y="495933"/>
            <a:ext cx="11113200" cy="1258638"/>
          </a:xfrm>
        </p:spPr>
        <p:txBody>
          <a:bodyPr/>
          <a:lstStyle/>
          <a:p>
            <a:r>
              <a:rPr lang="da-DK" dirty="0"/>
              <a:t>Den søde tand</a:t>
            </a:r>
          </a:p>
        </p:txBody>
      </p:sp>
      <p:sp>
        <p:nvSpPr>
          <p:cNvPr id="6" name="Pladsholder til tekst 5">
            <a:extLst>
              <a:ext uri="{FF2B5EF4-FFF2-40B4-BE49-F238E27FC236}">
                <a16:creationId xmlns:a16="http://schemas.microsoft.com/office/drawing/2014/main" id="{39F5E5A0-B4D1-4603-9EF3-7EDD0E159548}"/>
              </a:ext>
            </a:extLst>
          </p:cNvPr>
          <p:cNvSpPr>
            <a:spLocks noGrp="1"/>
          </p:cNvSpPr>
          <p:nvPr>
            <p:ph type="body" sz="quarter" idx="13"/>
          </p:nvPr>
        </p:nvSpPr>
        <p:spPr>
          <a:xfrm>
            <a:off x="540000" y="1754571"/>
            <a:ext cx="6688800" cy="3790951"/>
          </a:xfrm>
        </p:spPr>
        <p:txBody>
          <a:bodyPr/>
          <a:lstStyle/>
          <a:p>
            <a:pPr marL="342900" indent="-342900">
              <a:buFont typeface="Courier New" panose="02070309020205020404" pitchFamily="49" charset="0"/>
              <a:buChar char="o"/>
            </a:pPr>
            <a:r>
              <a:rPr lang="da-DK" dirty="0"/>
              <a:t>For mange kalorier = overvægt </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Slik = Tomme kalorier </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Hvordan hjælper vi os selv bedst? </a:t>
            </a:r>
          </a:p>
          <a:p>
            <a:pPr marL="342900" lvl="4" indent="-342900">
              <a:buFont typeface="Courier New" panose="02070309020205020404" pitchFamily="49" charset="0"/>
              <a:buChar char="o"/>
            </a:pPr>
            <a:r>
              <a:rPr lang="da-DK" dirty="0"/>
              <a:t>	Gør det besværligt at vælge slik</a:t>
            </a:r>
          </a:p>
          <a:p>
            <a:pPr lvl="6">
              <a:buNone/>
            </a:pPr>
            <a:r>
              <a:rPr lang="da-DK" dirty="0"/>
              <a:t>	Gør det oplagt og nemt at vælge grønt </a:t>
            </a:r>
          </a:p>
          <a:p>
            <a:pPr marL="342900" lvl="4" indent="-342900">
              <a:buFont typeface="Courier New" panose="02070309020205020404" pitchFamily="49" charset="0"/>
              <a:buChar char="o"/>
            </a:pPr>
            <a:r>
              <a:rPr lang="da-DK" dirty="0"/>
              <a:t>	</a:t>
            </a:r>
            <a:r>
              <a:rPr lang="da-DK" dirty="0" err="1"/>
              <a:t>Downsize</a:t>
            </a:r>
            <a:r>
              <a:rPr lang="da-DK" dirty="0"/>
              <a:t> – mindre poser / mindre stykker</a:t>
            </a:r>
          </a:p>
          <a:p>
            <a:pPr marL="342900" indent="-342900">
              <a:buFont typeface="Courier New" panose="02070309020205020404" pitchFamily="49" charset="0"/>
              <a:buChar char="o"/>
            </a:pPr>
            <a:endParaRPr lang="da-DK" dirty="0"/>
          </a:p>
          <a:p>
            <a:endParaRPr lang="da-DK" dirty="0"/>
          </a:p>
        </p:txBody>
      </p:sp>
      <p:pic>
        <p:nvPicPr>
          <p:cNvPr id="4098" name="Picture 2" descr="colorful gummibears sweets licorice background  sweets stock pictures, royalty-free photos &amp; images">
            <a:extLst>
              <a:ext uri="{FF2B5EF4-FFF2-40B4-BE49-F238E27FC236}">
                <a16:creationId xmlns:a16="http://schemas.microsoft.com/office/drawing/2014/main" id="{A4ECC02B-9B25-4B6E-A9C7-57FCF92D0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855191" y="1163936"/>
            <a:ext cx="6839584" cy="454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051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E7C9692-0D19-4B0B-8479-17F7EB28E1D2}"/>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9CF9A930-5DF4-4683-916C-15F9DEECF583}"/>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376FF1C-F080-41B1-BD78-44EE441316B6}"/>
              </a:ext>
            </a:extLst>
          </p:cNvPr>
          <p:cNvSpPr>
            <a:spLocks noGrp="1"/>
          </p:cNvSpPr>
          <p:nvPr>
            <p:ph type="sldNum" sz="quarter" idx="17"/>
          </p:nvPr>
        </p:nvSpPr>
        <p:spPr/>
        <p:txBody>
          <a:bodyPr/>
          <a:lstStyle/>
          <a:p>
            <a:fld id="{24C8C45C-947F-4981-8B3F-4F32E973C901}" type="slidenum">
              <a:rPr lang="da-DK" smtClean="0"/>
              <a:pPr/>
              <a:t>14</a:t>
            </a:fld>
            <a:endParaRPr lang="da-DK" dirty="0"/>
          </a:p>
        </p:txBody>
      </p:sp>
      <p:sp>
        <p:nvSpPr>
          <p:cNvPr id="5" name="Titel 4">
            <a:extLst>
              <a:ext uri="{FF2B5EF4-FFF2-40B4-BE49-F238E27FC236}">
                <a16:creationId xmlns:a16="http://schemas.microsoft.com/office/drawing/2014/main" id="{363831EE-4C42-4837-A304-303D1C7D740D}"/>
              </a:ext>
            </a:extLst>
          </p:cNvPr>
          <p:cNvSpPr>
            <a:spLocks noGrp="1"/>
          </p:cNvSpPr>
          <p:nvPr>
            <p:ph type="title"/>
          </p:nvPr>
        </p:nvSpPr>
        <p:spPr>
          <a:xfrm>
            <a:off x="639152" y="514350"/>
            <a:ext cx="11113200" cy="1258638"/>
          </a:xfrm>
        </p:spPr>
        <p:txBody>
          <a:bodyPr/>
          <a:lstStyle/>
          <a:p>
            <a:r>
              <a:rPr lang="da-DK" dirty="0"/>
              <a:t>Atrieflimren og </a:t>
            </a:r>
            <a:br>
              <a:rPr lang="da-DK" dirty="0"/>
            </a:br>
            <a:r>
              <a:rPr lang="da-DK" dirty="0"/>
              <a:t>motion</a:t>
            </a:r>
          </a:p>
        </p:txBody>
      </p:sp>
      <p:pic>
        <p:nvPicPr>
          <p:cNvPr id="3074" name="Picture 2" descr="Smiling senior couple jogging in the park  exercise together stock pictures, royalty-free photos &amp; images">
            <a:extLst>
              <a:ext uri="{FF2B5EF4-FFF2-40B4-BE49-F238E27FC236}">
                <a16:creationId xmlns:a16="http://schemas.microsoft.com/office/drawing/2014/main" id="{E6C38373-0157-4489-AD2A-4B4D06D3E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982" y="-1"/>
            <a:ext cx="4605510" cy="690826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5">
            <a:extLst>
              <a:ext uri="{FF2B5EF4-FFF2-40B4-BE49-F238E27FC236}">
                <a16:creationId xmlns:a16="http://schemas.microsoft.com/office/drawing/2014/main" id="{DD79BA55-23E8-4D06-8FD7-2A477FF5BB14}"/>
              </a:ext>
            </a:extLst>
          </p:cNvPr>
          <p:cNvSpPr>
            <a:spLocks noGrp="1"/>
          </p:cNvSpPr>
          <p:nvPr>
            <p:ph type="body" sz="quarter" idx="13"/>
          </p:nvPr>
        </p:nvSpPr>
        <p:spPr>
          <a:xfrm>
            <a:off x="539750" y="1968499"/>
            <a:ext cx="6688138" cy="3629025"/>
          </a:xfrm>
        </p:spPr>
        <p:txBody>
          <a:bodyPr/>
          <a:lstStyle/>
          <a:p>
            <a:pPr marL="342900" indent="-342900">
              <a:buFont typeface="Courier New" panose="02070309020205020404" pitchFamily="49" charset="0"/>
              <a:buChar char="o"/>
            </a:pPr>
            <a:r>
              <a:rPr lang="da-DK" b="1" dirty="0"/>
              <a:t>De officielle anbefalinger </a:t>
            </a:r>
            <a:br>
              <a:rPr lang="da-DK" dirty="0"/>
            </a:br>
            <a:r>
              <a:rPr lang="da-DK" dirty="0"/>
              <a:t>	</a:t>
            </a:r>
            <a:r>
              <a:rPr lang="da-DK" sz="2000" i="1" dirty="0">
                <a:latin typeface="+mn-lt"/>
              </a:rPr>
              <a:t>Mindst 30 min. om dagen </a:t>
            </a:r>
          </a:p>
          <a:p>
            <a:pPr lvl="2">
              <a:buNone/>
            </a:pPr>
            <a:r>
              <a:rPr lang="da-DK" sz="2000" i="1" dirty="0"/>
              <a:t>	Muskelstyrkende træning x 2 per uge</a:t>
            </a:r>
            <a:endParaRPr lang="da-DK" sz="2000" i="1" dirty="0">
              <a:latin typeface="+mn-lt"/>
            </a:endParaRPr>
          </a:p>
          <a:p>
            <a:endParaRPr lang="da-DK" dirty="0"/>
          </a:p>
          <a:p>
            <a:pPr marL="342900" indent="-342900">
              <a:buFont typeface="Courier New" panose="02070309020205020404" pitchFamily="49" charset="0"/>
              <a:buChar char="o"/>
            </a:pPr>
            <a:r>
              <a:rPr lang="da-DK" b="1" dirty="0"/>
              <a:t>Hvorfor skal vi være fysisk aktive?</a:t>
            </a:r>
            <a:br>
              <a:rPr lang="da-DK" b="1" dirty="0"/>
            </a:br>
            <a:endParaRPr lang="da-DK" b="1" dirty="0"/>
          </a:p>
          <a:p>
            <a:pPr marL="342900" indent="-342900">
              <a:buFont typeface="Courier New" panose="02070309020205020404" pitchFamily="49" charset="0"/>
              <a:buChar char="o"/>
            </a:pPr>
            <a:r>
              <a:rPr lang="da-DK" b="1" dirty="0"/>
              <a:t>Hvordan? </a:t>
            </a:r>
          </a:p>
          <a:p>
            <a:pPr lvl="2"/>
            <a:r>
              <a:rPr lang="da-DK" dirty="0"/>
              <a:t>	</a:t>
            </a:r>
            <a:r>
              <a:rPr lang="da-DK" sz="2000" i="1" dirty="0"/>
              <a:t>Tag trappen i stedet for elevatoren</a:t>
            </a:r>
          </a:p>
          <a:p>
            <a:pPr lvl="2"/>
            <a:r>
              <a:rPr lang="da-DK" sz="2000" dirty="0"/>
              <a:t>	</a:t>
            </a:r>
            <a:r>
              <a:rPr lang="da-DK" sz="2000" i="1" dirty="0"/>
              <a:t>Tag cyklen i stedet for bilen</a:t>
            </a:r>
          </a:p>
          <a:p>
            <a:pPr lvl="2"/>
            <a:r>
              <a:rPr lang="da-DK" sz="2000" dirty="0"/>
              <a:t>	</a:t>
            </a:r>
            <a:r>
              <a:rPr lang="da-DK" sz="2000" i="1" dirty="0"/>
              <a:t>Gåtur, cykeltur, havearbejde, løbetur, </a:t>
            </a:r>
            <a:br>
              <a:rPr lang="da-DK" sz="2000" i="1" dirty="0"/>
            </a:br>
            <a:r>
              <a:rPr lang="da-DK" sz="2000" i="1" dirty="0"/>
              <a:t>	en sportsgren du kan lide</a:t>
            </a:r>
          </a:p>
          <a:p>
            <a:pPr lvl="2"/>
            <a:r>
              <a:rPr lang="da-DK" sz="2000" dirty="0"/>
              <a:t>	</a:t>
            </a:r>
            <a:r>
              <a:rPr lang="da-DK" sz="2000" i="1" dirty="0"/>
              <a:t>Flere idéer?</a:t>
            </a:r>
          </a:p>
          <a:p>
            <a:pPr lvl="2"/>
            <a:endParaRPr lang="da-DK" i="1" dirty="0">
              <a:latin typeface="+mj-lt"/>
            </a:endParaRPr>
          </a:p>
          <a:p>
            <a:pPr lvl="2"/>
            <a:endParaRPr lang="da-DK" i="1" dirty="0">
              <a:latin typeface="+mj-lt"/>
            </a:endParaRPr>
          </a:p>
          <a:p>
            <a:pPr lvl="2"/>
            <a:endParaRPr lang="da-DK" i="1" dirty="0">
              <a:latin typeface="+mj-lt"/>
            </a:endParaRPr>
          </a:p>
          <a:p>
            <a:pPr lvl="2"/>
            <a:endParaRPr lang="da-DK" dirty="0"/>
          </a:p>
        </p:txBody>
      </p:sp>
    </p:spTree>
    <p:extLst>
      <p:ext uri="{BB962C8B-B14F-4D97-AF65-F5344CB8AC3E}">
        <p14:creationId xmlns:p14="http://schemas.microsoft.com/office/powerpoint/2010/main" val="3971960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87EC90B-C3DD-47CA-85E7-F59AE5226F60}"/>
              </a:ext>
            </a:extLst>
          </p:cNvPr>
          <p:cNvSpPr/>
          <p:nvPr/>
        </p:nvSpPr>
        <p:spPr>
          <a:xfrm>
            <a:off x="6877878" y="0"/>
            <a:ext cx="4774122" cy="6858000"/>
          </a:xfrm>
          <a:prstGeom prst="rect">
            <a:avLst/>
          </a:prstGeom>
          <a:solidFill>
            <a:srgbClr val="A5CEC0"/>
          </a:solidFill>
          <a:ln>
            <a:solidFill>
              <a:srgbClr val="A5CEC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2" name="Pladsholder til dato 1">
            <a:extLst>
              <a:ext uri="{FF2B5EF4-FFF2-40B4-BE49-F238E27FC236}">
                <a16:creationId xmlns:a16="http://schemas.microsoft.com/office/drawing/2014/main" id="{CADC1F42-8B2C-41F4-AFC9-177C6BE237DD}"/>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BEA2DE68-E265-46DF-9E69-5A97AB4A97B2}"/>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4131E7C9-E70F-4E58-9532-E7E5B1A07623}"/>
              </a:ext>
            </a:extLst>
          </p:cNvPr>
          <p:cNvSpPr>
            <a:spLocks noGrp="1"/>
          </p:cNvSpPr>
          <p:nvPr>
            <p:ph type="sldNum" sz="quarter" idx="17"/>
          </p:nvPr>
        </p:nvSpPr>
        <p:spPr/>
        <p:txBody>
          <a:bodyPr/>
          <a:lstStyle/>
          <a:p>
            <a:fld id="{24C8C45C-947F-4981-8B3F-4F32E973C901}" type="slidenum">
              <a:rPr lang="da-DK" smtClean="0"/>
              <a:pPr/>
              <a:t>15</a:t>
            </a:fld>
            <a:endParaRPr lang="da-DK" dirty="0"/>
          </a:p>
        </p:txBody>
      </p:sp>
      <p:sp>
        <p:nvSpPr>
          <p:cNvPr id="5" name="Titel 4">
            <a:extLst>
              <a:ext uri="{FF2B5EF4-FFF2-40B4-BE49-F238E27FC236}">
                <a16:creationId xmlns:a16="http://schemas.microsoft.com/office/drawing/2014/main" id="{CDEA0588-C739-40C7-BB44-06A3C9C5BFE5}"/>
              </a:ext>
            </a:extLst>
          </p:cNvPr>
          <p:cNvSpPr>
            <a:spLocks noGrp="1"/>
          </p:cNvSpPr>
          <p:nvPr>
            <p:ph type="title"/>
          </p:nvPr>
        </p:nvSpPr>
        <p:spPr/>
        <p:txBody>
          <a:bodyPr/>
          <a:lstStyle/>
          <a:p>
            <a:r>
              <a:rPr lang="da-DK" dirty="0"/>
              <a:t>Sunde madvaner</a:t>
            </a:r>
          </a:p>
        </p:txBody>
      </p:sp>
      <p:sp>
        <p:nvSpPr>
          <p:cNvPr id="6" name="Pladsholder til tekst 5">
            <a:extLst>
              <a:ext uri="{FF2B5EF4-FFF2-40B4-BE49-F238E27FC236}">
                <a16:creationId xmlns:a16="http://schemas.microsoft.com/office/drawing/2014/main" id="{B335D118-A257-42F3-A311-E0FBFA170395}"/>
              </a:ext>
            </a:extLst>
          </p:cNvPr>
          <p:cNvSpPr>
            <a:spLocks noGrp="1"/>
          </p:cNvSpPr>
          <p:nvPr>
            <p:ph type="body" sz="quarter" idx="13"/>
          </p:nvPr>
        </p:nvSpPr>
        <p:spPr>
          <a:xfrm>
            <a:off x="539749" y="1806574"/>
            <a:ext cx="6688800" cy="4209913"/>
          </a:xfrm>
        </p:spPr>
        <p:txBody>
          <a:bodyPr/>
          <a:lstStyle/>
          <a:p>
            <a:pPr marL="342900" indent="-342900">
              <a:buFont typeface="Courier New" panose="02070309020205020404" pitchFamily="49" charset="0"/>
              <a:buChar char="o"/>
            </a:pPr>
            <a:r>
              <a:rPr lang="da-DK" b="1" dirty="0"/>
              <a:t>Portionsstørrelse</a:t>
            </a:r>
            <a:r>
              <a:rPr lang="da-DK" dirty="0"/>
              <a:t> </a:t>
            </a:r>
          </a:p>
          <a:p>
            <a:pPr>
              <a:buNone/>
            </a:pPr>
            <a:r>
              <a:rPr lang="da-DK" dirty="0"/>
              <a:t>	</a:t>
            </a:r>
            <a:r>
              <a:rPr lang="da-DK" dirty="0" err="1"/>
              <a:t>Downsize</a:t>
            </a:r>
            <a:r>
              <a:rPr lang="da-DK" dirty="0"/>
              <a:t> og spis af mindre tallerkner</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Madens </a:t>
            </a:r>
            <a:r>
              <a:rPr lang="da-DK" b="1" dirty="0"/>
              <a:t>placering</a:t>
            </a:r>
            <a:r>
              <a:rPr lang="da-DK" dirty="0"/>
              <a:t> har betydning for din spisning </a:t>
            </a:r>
          </a:p>
          <a:p>
            <a:pPr>
              <a:buNone/>
            </a:pPr>
            <a:r>
              <a:rPr lang="da-DK" dirty="0"/>
              <a:t>	Sæt det sunde valg indenfor en armlængde</a:t>
            </a:r>
          </a:p>
          <a:p>
            <a:pPr>
              <a:buNone/>
            </a:pPr>
            <a:r>
              <a:rPr lang="da-DK" dirty="0"/>
              <a:t>	Gør det nemt at vælge den sunde løsning</a:t>
            </a:r>
          </a:p>
          <a:p>
            <a:pPr>
              <a:buNone/>
            </a:pPr>
            <a:endParaRPr lang="da-DK" dirty="0"/>
          </a:p>
          <a:p>
            <a:pPr marL="342900" indent="-342900">
              <a:buFont typeface="Courier New" panose="02070309020205020404" pitchFamily="49" charset="0"/>
              <a:buChar char="o"/>
            </a:pPr>
            <a:r>
              <a:rPr lang="da-DK" dirty="0"/>
              <a:t>Sunde indkøbsvaner </a:t>
            </a:r>
          </a:p>
          <a:p>
            <a:pPr>
              <a:buNone/>
            </a:pPr>
            <a:r>
              <a:rPr lang="da-DK" dirty="0"/>
              <a:t>	Køb småt – du spiser mindre fra små poser</a:t>
            </a:r>
          </a:p>
          <a:p>
            <a:pPr>
              <a:buNone/>
            </a:pPr>
            <a:r>
              <a:rPr lang="da-DK" dirty="0"/>
              <a:t>	Jo mere slik du har -  jo mere spiser du</a:t>
            </a:r>
          </a:p>
          <a:p>
            <a:pPr>
              <a:buNone/>
            </a:pPr>
            <a:r>
              <a:rPr lang="da-DK" dirty="0"/>
              <a:t>	</a:t>
            </a:r>
          </a:p>
          <a:p>
            <a:pPr>
              <a:buNone/>
            </a:pPr>
            <a:endParaRPr lang="da-DK" dirty="0"/>
          </a:p>
          <a:p>
            <a:pPr>
              <a:buNone/>
            </a:pPr>
            <a:r>
              <a:rPr lang="da-DK" dirty="0"/>
              <a:t>	</a:t>
            </a:r>
          </a:p>
        </p:txBody>
      </p:sp>
      <p:pic>
        <p:nvPicPr>
          <p:cNvPr id="3074" name="Picture 2" descr="Building together and healthy meal  portion size food stock illustrations">
            <a:extLst>
              <a:ext uri="{FF2B5EF4-FFF2-40B4-BE49-F238E27FC236}">
                <a16:creationId xmlns:a16="http://schemas.microsoft.com/office/drawing/2014/main" id="{30573F3E-8CBA-4E2C-97E8-B308D4C7BC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521"/>
          <a:stretch/>
        </p:blipFill>
        <p:spPr bwMode="auto">
          <a:xfrm>
            <a:off x="6884248" y="1643856"/>
            <a:ext cx="4767752" cy="357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271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DBCF18B-2FCA-4434-B60B-8D0F7CDD5B52}"/>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DF167AC1-0400-45DA-85E7-D8685A3C863F}"/>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5889F1B4-049A-435E-94AD-8241145F65BB}"/>
              </a:ext>
            </a:extLst>
          </p:cNvPr>
          <p:cNvSpPr>
            <a:spLocks noGrp="1"/>
          </p:cNvSpPr>
          <p:nvPr>
            <p:ph type="sldNum" sz="quarter" idx="17"/>
          </p:nvPr>
        </p:nvSpPr>
        <p:spPr/>
        <p:txBody>
          <a:bodyPr/>
          <a:lstStyle/>
          <a:p>
            <a:fld id="{24C8C45C-947F-4981-8B3F-4F32E973C901}" type="slidenum">
              <a:rPr lang="da-DK" smtClean="0"/>
              <a:pPr/>
              <a:t>16</a:t>
            </a:fld>
            <a:endParaRPr lang="da-DK" dirty="0"/>
          </a:p>
        </p:txBody>
      </p:sp>
      <p:sp>
        <p:nvSpPr>
          <p:cNvPr id="5" name="Titel 4">
            <a:extLst>
              <a:ext uri="{FF2B5EF4-FFF2-40B4-BE49-F238E27FC236}">
                <a16:creationId xmlns:a16="http://schemas.microsoft.com/office/drawing/2014/main" id="{8750E400-26BC-45E8-AC14-6060E32AAEBD}"/>
              </a:ext>
            </a:extLst>
          </p:cNvPr>
          <p:cNvSpPr>
            <a:spLocks noGrp="1"/>
          </p:cNvSpPr>
          <p:nvPr>
            <p:ph type="title"/>
          </p:nvPr>
        </p:nvSpPr>
        <p:spPr>
          <a:xfrm>
            <a:off x="539400" y="545878"/>
            <a:ext cx="11113200" cy="1258638"/>
          </a:xfrm>
        </p:spPr>
        <p:txBody>
          <a:bodyPr/>
          <a:lstStyle/>
          <a:p>
            <a:r>
              <a:rPr lang="da-DK" dirty="0"/>
              <a:t>Hvilken model passer til dig?</a:t>
            </a:r>
          </a:p>
        </p:txBody>
      </p:sp>
      <p:sp>
        <p:nvSpPr>
          <p:cNvPr id="6" name="Pladsholder til tekst 5">
            <a:extLst>
              <a:ext uri="{FF2B5EF4-FFF2-40B4-BE49-F238E27FC236}">
                <a16:creationId xmlns:a16="http://schemas.microsoft.com/office/drawing/2014/main" id="{860D0F0F-2AF4-4868-AFB8-5A333AFB2F86}"/>
              </a:ext>
            </a:extLst>
          </p:cNvPr>
          <p:cNvSpPr>
            <a:spLocks noGrp="1"/>
          </p:cNvSpPr>
          <p:nvPr>
            <p:ph type="body" sz="quarter" idx="13"/>
          </p:nvPr>
        </p:nvSpPr>
        <p:spPr>
          <a:xfrm>
            <a:off x="734884" y="1953885"/>
            <a:ext cx="6688800" cy="3790951"/>
          </a:xfrm>
        </p:spPr>
        <p:txBody>
          <a:bodyPr/>
          <a:lstStyle/>
          <a:p>
            <a:pPr marL="342900" indent="-342900">
              <a:buFont typeface="Courier New" panose="02070309020205020404" pitchFamily="49" charset="0"/>
              <a:buChar char="o"/>
            </a:pPr>
            <a:r>
              <a:rPr lang="da-DK" dirty="0"/>
              <a:t>Tallerken model</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The </a:t>
            </a:r>
            <a:r>
              <a:rPr lang="da-DK" dirty="0" err="1"/>
              <a:t>Delboeuf</a:t>
            </a:r>
            <a:r>
              <a:rPr lang="da-DK" dirty="0"/>
              <a:t> illusion</a:t>
            </a:r>
          </a:p>
        </p:txBody>
      </p:sp>
      <p:pic>
        <p:nvPicPr>
          <p:cNvPr id="2050" name="Picture 2" descr="Spis på den rigtige tallerken - Hjerteforeningen">
            <a:extLst>
              <a:ext uri="{FF2B5EF4-FFF2-40B4-BE49-F238E27FC236}">
                <a16:creationId xmlns:a16="http://schemas.microsoft.com/office/drawing/2014/main" id="{998424A0-29AC-4DF2-88BB-03E64610B1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51"/>
          <a:stretch/>
        </p:blipFill>
        <p:spPr bwMode="auto">
          <a:xfrm>
            <a:off x="4905862" y="1959493"/>
            <a:ext cx="3096422" cy="29393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felt 6">
            <a:extLst>
              <a:ext uri="{FF2B5EF4-FFF2-40B4-BE49-F238E27FC236}">
                <a16:creationId xmlns:a16="http://schemas.microsoft.com/office/drawing/2014/main" id="{3A794BD2-9CB0-4C9C-9B10-810DAB9580D6}"/>
              </a:ext>
            </a:extLst>
          </p:cNvPr>
          <p:cNvSpPr txBox="1"/>
          <p:nvPr/>
        </p:nvSpPr>
        <p:spPr>
          <a:xfrm>
            <a:off x="5192707" y="4923555"/>
            <a:ext cx="2183290" cy="369332"/>
          </a:xfrm>
          <a:prstGeom prst="rect">
            <a:avLst/>
          </a:prstGeom>
          <a:noFill/>
        </p:spPr>
        <p:txBody>
          <a:bodyPr wrap="none" lIns="0" tIns="0" rIns="0" bIns="0" rtlCol="0">
            <a:spAutoFit/>
          </a:bodyPr>
          <a:lstStyle/>
          <a:p>
            <a:pPr algn="l"/>
            <a:r>
              <a:rPr lang="da-DK" sz="2400" dirty="0">
                <a:solidFill>
                  <a:schemeClr val="bg1"/>
                </a:solidFill>
                <a:latin typeface="+mj-lt"/>
              </a:rPr>
              <a:t>Y-Tallerken model</a:t>
            </a:r>
          </a:p>
        </p:txBody>
      </p:sp>
      <p:pic>
        <p:nvPicPr>
          <p:cNvPr id="2052" name="Picture 4" descr="Spis på den rigtige tallerken - Hjerteforeningen">
            <a:extLst>
              <a:ext uri="{FF2B5EF4-FFF2-40B4-BE49-F238E27FC236}">
                <a16:creationId xmlns:a16="http://schemas.microsoft.com/office/drawing/2014/main" id="{312A7F34-7C71-452E-930B-E634382054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53"/>
          <a:stretch/>
        </p:blipFill>
        <p:spPr bwMode="auto">
          <a:xfrm>
            <a:off x="8230972" y="1976292"/>
            <a:ext cx="2883112" cy="2939327"/>
          </a:xfrm>
          <a:prstGeom prst="rect">
            <a:avLst/>
          </a:prstGeom>
          <a:noFill/>
          <a:extLst>
            <a:ext uri="{909E8E84-426E-40DD-AFC4-6F175D3DCCD1}">
              <a14:hiddenFill xmlns:a14="http://schemas.microsoft.com/office/drawing/2010/main">
                <a:solidFill>
                  <a:srgbClr val="FFFFFF"/>
                </a:solidFill>
              </a14:hiddenFill>
            </a:ext>
          </a:extLst>
        </p:spPr>
      </p:pic>
      <p:sp>
        <p:nvSpPr>
          <p:cNvPr id="10" name="Tekstfelt 9">
            <a:extLst>
              <a:ext uri="{FF2B5EF4-FFF2-40B4-BE49-F238E27FC236}">
                <a16:creationId xmlns:a16="http://schemas.microsoft.com/office/drawing/2014/main" id="{E415E076-AB80-4647-BFF3-0E13817D59D1}"/>
              </a:ext>
            </a:extLst>
          </p:cNvPr>
          <p:cNvSpPr txBox="1"/>
          <p:nvPr/>
        </p:nvSpPr>
        <p:spPr>
          <a:xfrm>
            <a:off x="8580883" y="4948090"/>
            <a:ext cx="2181687" cy="369332"/>
          </a:xfrm>
          <a:prstGeom prst="rect">
            <a:avLst/>
          </a:prstGeom>
          <a:noFill/>
        </p:spPr>
        <p:txBody>
          <a:bodyPr wrap="none" lIns="0" tIns="0" rIns="0" bIns="0" rtlCol="0">
            <a:spAutoFit/>
          </a:bodyPr>
          <a:lstStyle/>
          <a:p>
            <a:pPr algn="l"/>
            <a:r>
              <a:rPr lang="da-DK" sz="2400" dirty="0">
                <a:solidFill>
                  <a:schemeClr val="bg1"/>
                </a:solidFill>
                <a:latin typeface="+mj-lt"/>
              </a:rPr>
              <a:t>T-Tallerken model</a:t>
            </a:r>
          </a:p>
        </p:txBody>
      </p:sp>
      <p:pic>
        <p:nvPicPr>
          <p:cNvPr id="11" name="Picture 6" descr="Fresh and organic vegetables in shopping basket. Grocery shopping food concept.  vegetables illustration stock illustrations">
            <a:extLst>
              <a:ext uri="{FF2B5EF4-FFF2-40B4-BE49-F238E27FC236}">
                <a16:creationId xmlns:a16="http://schemas.microsoft.com/office/drawing/2014/main" id="{3ADC539E-536A-4F44-8B4A-6EAFCFA5178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804" b="99183" l="9804" r="89706">
                        <a14:foregroundMark x1="29575" y1="90686" x2="33170" y2="99346"/>
                        <a14:foregroundMark x1="33170" y1="99346" x2="69935" y2="95261"/>
                        <a14:foregroundMark x1="69935" y1="95261" x2="70588" y2="85294"/>
                        <a14:foregroundMark x1="70588" y1="85294" x2="70588" y2="85294"/>
                        <a14:foregroundMark x1="30229" y1="74673" x2="31209" y2="79248"/>
                        <a14:foregroundMark x1="32516" y1="97712" x2="64706" y2="99183"/>
                        <a14:foregroundMark x1="64706" y1="99183" x2="71242" y2="94935"/>
                      </a14:backgroundRemoval>
                    </a14:imgEffect>
                  </a14:imgLayer>
                </a14:imgProps>
              </a:ext>
              <a:ext uri="{28A0092B-C50C-407E-A947-70E740481C1C}">
                <a14:useLocalDpi xmlns:a14="http://schemas.microsoft.com/office/drawing/2010/main" val="0"/>
              </a:ext>
            </a:extLst>
          </a:blip>
          <a:srcRect/>
          <a:stretch>
            <a:fillRect/>
          </a:stretch>
        </p:blipFill>
        <p:spPr bwMode="auto">
          <a:xfrm rot="21217196">
            <a:off x="5080593" y="3098132"/>
            <a:ext cx="1444293" cy="14442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resh and organic vegetables in shopping basket. Grocery shopping food concept.  vegetables illustration stock illustrations">
            <a:extLst>
              <a:ext uri="{FF2B5EF4-FFF2-40B4-BE49-F238E27FC236}">
                <a16:creationId xmlns:a16="http://schemas.microsoft.com/office/drawing/2014/main" id="{4EE4DC89-425C-429C-9DBA-7B77E61C90E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804" b="99183" l="9804" r="89706">
                        <a14:foregroundMark x1="29575" y1="90686" x2="33170" y2="99346"/>
                        <a14:foregroundMark x1="33170" y1="99346" x2="69935" y2="95261"/>
                        <a14:foregroundMark x1="69935" y1="95261" x2="70588" y2="85294"/>
                        <a14:foregroundMark x1="70588" y1="85294" x2="70588" y2="85294"/>
                        <a14:foregroundMark x1="30229" y1="74673" x2="31209" y2="79248"/>
                        <a14:foregroundMark x1="32516" y1="97712" x2="64706" y2="99183"/>
                        <a14:foregroundMark x1="64706" y1="99183" x2="71242" y2="94935"/>
                      </a14:backgroundRemoval>
                    </a14:imgEffect>
                  </a14:imgLayer>
                </a14:imgProps>
              </a:ext>
              <a:ext uri="{28A0092B-C50C-407E-A947-70E740481C1C}">
                <a14:useLocalDpi xmlns:a14="http://schemas.microsoft.com/office/drawing/2010/main" val="0"/>
              </a:ext>
            </a:extLst>
          </a:blip>
          <a:srcRect/>
          <a:stretch>
            <a:fillRect/>
          </a:stretch>
        </p:blipFill>
        <p:spPr bwMode="auto">
          <a:xfrm rot="21217196">
            <a:off x="8191613" y="3004281"/>
            <a:ext cx="1352758" cy="13527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egetable  vegetables illustration stock illustrations">
            <a:extLst>
              <a:ext uri="{FF2B5EF4-FFF2-40B4-BE49-F238E27FC236}">
                <a16:creationId xmlns:a16="http://schemas.microsoft.com/office/drawing/2014/main" id="{9883009B-F169-43B6-B2D5-38BBFB6D6B0E}"/>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501" b="13507" l="15512" r="32419"/>
                    </a14:imgEffect>
                  </a14:imgLayer>
                </a14:imgProps>
              </a:ext>
              <a:ext uri="{28A0092B-C50C-407E-A947-70E740481C1C}">
                <a14:useLocalDpi xmlns:a14="http://schemas.microsoft.com/office/drawing/2010/main" val="0"/>
              </a:ext>
            </a:extLst>
          </a:blip>
          <a:srcRect l="13399" r="65468" b="84992"/>
          <a:stretch/>
        </p:blipFill>
        <p:spPr bwMode="auto">
          <a:xfrm>
            <a:off x="7017414" y="3599825"/>
            <a:ext cx="965847" cy="6847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Vegetable  vegetables illustration stock illustrations">
            <a:extLst>
              <a:ext uri="{FF2B5EF4-FFF2-40B4-BE49-F238E27FC236}">
                <a16:creationId xmlns:a16="http://schemas.microsoft.com/office/drawing/2014/main" id="{E73F387A-F3B1-473E-827A-D17F983C4EA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501" b="13507" l="15512" r="32419"/>
                    </a14:imgEffect>
                  </a14:imgLayer>
                </a14:imgProps>
              </a:ext>
              <a:ext uri="{28A0092B-C50C-407E-A947-70E740481C1C}">
                <a14:useLocalDpi xmlns:a14="http://schemas.microsoft.com/office/drawing/2010/main" val="0"/>
              </a:ext>
            </a:extLst>
          </a:blip>
          <a:srcRect l="13399" r="65468" b="84992"/>
          <a:stretch/>
        </p:blipFill>
        <p:spPr bwMode="auto">
          <a:xfrm>
            <a:off x="10327808" y="2825382"/>
            <a:ext cx="885570" cy="6278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paghetti. Vector color illustration isolated on white background.  pasta illustration stock illustrations">
            <a:extLst>
              <a:ext uri="{FF2B5EF4-FFF2-40B4-BE49-F238E27FC236}">
                <a16:creationId xmlns:a16="http://schemas.microsoft.com/office/drawing/2014/main" id="{7AE6DBD8-C5D4-4A73-BA79-AE5B431B0F2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99102" y="2628778"/>
            <a:ext cx="873425" cy="8734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paghetti. Vector color illustration isolated on white background.  pasta illustration stock illustrations">
            <a:extLst>
              <a:ext uri="{FF2B5EF4-FFF2-40B4-BE49-F238E27FC236}">
                <a16:creationId xmlns:a16="http://schemas.microsoft.com/office/drawing/2014/main" id="{4BD269D9-DC95-4479-A6CB-2082B5AEAAC5}"/>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24884" y="1880681"/>
            <a:ext cx="873425" cy="8734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hole grain sliced bread isolated on white vector  whole wheat bread stock illustrations">
            <a:extLst>
              <a:ext uri="{FF2B5EF4-FFF2-40B4-BE49-F238E27FC236}">
                <a16:creationId xmlns:a16="http://schemas.microsoft.com/office/drawing/2014/main" id="{6F44BC9F-615D-4A99-8EA5-812F51E30C89}"/>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4673" b="91402" l="2778" r="97386">
                        <a14:foregroundMark x1="6046" y1="64673" x2="6046" y2="64673"/>
                        <a14:foregroundMark x1="2778" y1="61121" x2="2778" y2="61121"/>
                        <a14:foregroundMark x1="70425" y1="9907" x2="70425" y2="9907"/>
                        <a14:foregroundMark x1="73366" y1="4673" x2="73366" y2="4673"/>
                        <a14:foregroundMark x1="93137" y1="68411" x2="93137" y2="68411"/>
                        <a14:foregroundMark x1="97549" y1="69159" x2="97549" y2="69159"/>
                        <a14:foregroundMark x1="62908" y1="91402" x2="62908" y2="91402"/>
                      </a14:backgroundRemoval>
                    </a14:imgEffect>
                  </a14:imgLayer>
                </a14:imgProps>
              </a:ext>
              <a:ext uri="{28A0092B-C50C-407E-A947-70E740481C1C}">
                <a14:useLocalDpi xmlns:a14="http://schemas.microsoft.com/office/drawing/2010/main" val="0"/>
              </a:ext>
            </a:extLst>
          </a:blip>
          <a:srcRect/>
          <a:stretch>
            <a:fillRect/>
          </a:stretch>
        </p:blipFill>
        <p:spPr bwMode="auto">
          <a:xfrm>
            <a:off x="9789806" y="2942988"/>
            <a:ext cx="638385" cy="5580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Whole grain sliced bread isolated on white vector  whole wheat bread stock illustrations">
            <a:extLst>
              <a:ext uri="{FF2B5EF4-FFF2-40B4-BE49-F238E27FC236}">
                <a16:creationId xmlns:a16="http://schemas.microsoft.com/office/drawing/2014/main" id="{968C0B97-124F-44F1-AEFB-7A3BCA655D4B}"/>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4673" b="91402" l="2778" r="97386">
                        <a14:foregroundMark x1="6046" y1="64673" x2="6046" y2="64673"/>
                        <a14:foregroundMark x1="2778" y1="61121" x2="2778" y2="61121"/>
                        <a14:foregroundMark x1="70425" y1="9907" x2="70425" y2="9907"/>
                        <a14:foregroundMark x1="73366" y1="4673" x2="73366" y2="4673"/>
                        <a14:foregroundMark x1="93137" y1="68411" x2="93137" y2="68411"/>
                        <a14:foregroundMark x1="97549" y1="69159" x2="97549" y2="69159"/>
                        <a14:foregroundMark x1="62908" y1="91402" x2="62908" y2="91402"/>
                      </a14:backgroundRemoval>
                    </a14:imgEffect>
                  </a14:imgLayer>
                </a14:imgProps>
              </a:ext>
              <a:ext uri="{28A0092B-C50C-407E-A947-70E740481C1C}">
                <a14:useLocalDpi xmlns:a14="http://schemas.microsoft.com/office/drawing/2010/main" val="0"/>
              </a:ext>
            </a:extLst>
          </a:blip>
          <a:srcRect/>
          <a:stretch>
            <a:fillRect/>
          </a:stretch>
        </p:blipFill>
        <p:spPr bwMode="auto">
          <a:xfrm>
            <a:off x="6478061" y="4157425"/>
            <a:ext cx="672263" cy="58768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ealthy nutrition, proteins fats carbohydrates balanced diet, cooking, culinary and  whole wheat bread stock illustrations">
            <a:extLst>
              <a:ext uri="{FF2B5EF4-FFF2-40B4-BE49-F238E27FC236}">
                <a16:creationId xmlns:a16="http://schemas.microsoft.com/office/drawing/2014/main" id="{FDFECC45-28DA-4864-AE57-464AA2A63C05}"/>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8039" b="85294" l="51144" r="88072">
                        <a14:foregroundMark x1="88235" y1="73922" x2="88235" y2="73922"/>
                        <a14:foregroundMark x1="64052" y1="83529" x2="64052" y2="83529"/>
                        <a14:foregroundMark x1="59150" y1="85294" x2="59150" y2="85294"/>
                      </a14:backgroundRemoval>
                    </a14:imgEffect>
                  </a14:imgLayer>
                </a14:imgProps>
              </a:ext>
              <a:ext uri="{28A0092B-C50C-407E-A947-70E740481C1C}">
                <a14:useLocalDpi xmlns:a14="http://schemas.microsoft.com/office/drawing/2010/main" val="0"/>
              </a:ext>
            </a:extLst>
          </a:blip>
          <a:srcRect l="46882" t="55435" r="7345" b="13358"/>
          <a:stretch/>
        </p:blipFill>
        <p:spPr bwMode="auto">
          <a:xfrm>
            <a:off x="4921265" y="2754106"/>
            <a:ext cx="1220450" cy="6934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ealthy nutrition, proteins fats carbohydrates balanced diet, cooking, culinary and  whole wheat bread stock illustrations">
            <a:extLst>
              <a:ext uri="{FF2B5EF4-FFF2-40B4-BE49-F238E27FC236}">
                <a16:creationId xmlns:a16="http://schemas.microsoft.com/office/drawing/2014/main" id="{A39A3F7C-1C5C-4BB0-9A2C-040A421A3181}"/>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8039" b="85294" l="51144" r="88072">
                        <a14:foregroundMark x1="88235" y1="73922" x2="88235" y2="73922"/>
                        <a14:foregroundMark x1="64052" y1="83529" x2="64052" y2="83529"/>
                        <a14:foregroundMark x1="59150" y1="85294" x2="59150" y2="85294"/>
                      </a14:backgroundRemoval>
                    </a14:imgEffect>
                  </a14:imgLayer>
                </a14:imgProps>
              </a:ext>
              <a:ext uri="{28A0092B-C50C-407E-A947-70E740481C1C}">
                <a14:useLocalDpi xmlns:a14="http://schemas.microsoft.com/office/drawing/2010/main" val="0"/>
              </a:ext>
            </a:extLst>
          </a:blip>
          <a:srcRect l="46882" t="55435" r="7345" b="13358"/>
          <a:stretch/>
        </p:blipFill>
        <p:spPr bwMode="auto">
          <a:xfrm rot="20617928">
            <a:off x="9746995" y="3636792"/>
            <a:ext cx="1258878" cy="71523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ainbow trout. Fish collection. Watercolor images.  salmon stock illustrations">
            <a:extLst>
              <a:ext uri="{FF2B5EF4-FFF2-40B4-BE49-F238E27FC236}">
                <a16:creationId xmlns:a16="http://schemas.microsoft.com/office/drawing/2014/main" id="{C4978963-6600-4917-887D-24A660A85CD8}"/>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9804" b="89216" l="7516" r="92974">
                        <a14:foregroundMark x1="92484" y1="35621" x2="92484" y2="35621"/>
                        <a14:foregroundMark x1="93137" y1="71895" x2="93137" y2="71895"/>
                        <a14:foregroundMark x1="7516" y1="53922" x2="7516" y2="53922"/>
                      </a14:backgroundRemoval>
                    </a14:imgEffect>
                  </a14:imgLayer>
                </a14:imgProps>
              </a:ext>
              <a:ext uri="{28A0092B-C50C-407E-A947-70E740481C1C}">
                <a14:useLocalDpi xmlns:a14="http://schemas.microsoft.com/office/drawing/2010/main" val="0"/>
              </a:ext>
            </a:extLst>
          </a:blip>
          <a:srcRect/>
          <a:stretch>
            <a:fillRect/>
          </a:stretch>
        </p:blipFill>
        <p:spPr bwMode="auto">
          <a:xfrm rot="19768338">
            <a:off x="6453980" y="1971034"/>
            <a:ext cx="1386812" cy="6934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Rainbow trout. Fish collection. Watercolor images.  salmon stock illustrations">
            <a:extLst>
              <a:ext uri="{FF2B5EF4-FFF2-40B4-BE49-F238E27FC236}">
                <a16:creationId xmlns:a16="http://schemas.microsoft.com/office/drawing/2014/main" id="{322C1B8C-77D3-4E77-BE56-F57CF261C153}"/>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9804" b="89216" l="7516" r="92974">
                        <a14:foregroundMark x1="92484" y1="35621" x2="92484" y2="35621"/>
                        <a14:foregroundMark x1="93137" y1="71895" x2="93137" y2="71895"/>
                        <a14:foregroundMark x1="7516" y1="53922" x2="7516" y2="53922"/>
                      </a14:backgroundRemoval>
                    </a14:imgEffect>
                  </a14:imgLayer>
                </a14:imgProps>
              </a:ext>
              <a:ext uri="{28A0092B-C50C-407E-A947-70E740481C1C}">
                <a14:useLocalDpi xmlns:a14="http://schemas.microsoft.com/office/drawing/2010/main" val="0"/>
              </a:ext>
            </a:extLst>
          </a:blip>
          <a:srcRect/>
          <a:stretch>
            <a:fillRect/>
          </a:stretch>
        </p:blipFill>
        <p:spPr bwMode="auto">
          <a:xfrm>
            <a:off x="8704948" y="2950805"/>
            <a:ext cx="1084858" cy="54242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eats and Meat Substitutes Icons A vector illustration of meat and meat substitutes. No gradients were used when creating this illustration. poultry stock illustrations">
            <a:extLst>
              <a:ext uri="{FF2B5EF4-FFF2-40B4-BE49-F238E27FC236}">
                <a16:creationId xmlns:a16="http://schemas.microsoft.com/office/drawing/2014/main" id="{ECAC89D2-3FA9-4A40-AE22-A402F46665CE}"/>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1508" b="29146" l="2778" r="54412">
                        <a14:foregroundMark x1="54412" y1="16918" x2="54412" y2="16918"/>
                        <a14:foregroundMark x1="38889" y1="1675" x2="38889" y2="1675"/>
                        <a14:foregroundMark x1="6373" y1="19765" x2="6373" y2="19765"/>
                        <a14:foregroundMark x1="2778" y1="20771" x2="2778" y2="20771"/>
                      </a14:backgroundRemoval>
                    </a14:imgEffect>
                  </a14:imgLayer>
                </a14:imgProps>
              </a:ext>
              <a:ext uri="{28A0092B-C50C-407E-A947-70E740481C1C}">
                <a14:useLocalDpi xmlns:a14="http://schemas.microsoft.com/office/drawing/2010/main" val="0"/>
              </a:ext>
            </a:extLst>
          </a:blip>
          <a:srcRect l="-99" t="394" r="41118" b="67528"/>
          <a:stretch/>
        </p:blipFill>
        <p:spPr bwMode="auto">
          <a:xfrm>
            <a:off x="5196550" y="2079589"/>
            <a:ext cx="897857" cy="4763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Meats and Meat Substitutes Icons A vector illustration of meat and meat substitutes. No gradients were used when creating this illustration. poultry stock illustrations">
            <a:extLst>
              <a:ext uri="{FF2B5EF4-FFF2-40B4-BE49-F238E27FC236}">
                <a16:creationId xmlns:a16="http://schemas.microsoft.com/office/drawing/2014/main" id="{8BD1E16D-F904-4B2D-ABBA-F019A756A890}"/>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1508" b="29146" l="2778" r="54412">
                        <a14:foregroundMark x1="54412" y1="16918" x2="54412" y2="16918"/>
                        <a14:foregroundMark x1="38889" y1="1675" x2="38889" y2="1675"/>
                        <a14:foregroundMark x1="6373" y1="19765" x2="6373" y2="19765"/>
                        <a14:foregroundMark x1="2778" y1="20771" x2="2778" y2="20771"/>
                      </a14:backgroundRemoval>
                    </a14:imgEffect>
                  </a14:imgLayer>
                </a14:imgProps>
              </a:ext>
              <a:ext uri="{28A0092B-C50C-407E-A947-70E740481C1C}">
                <a14:useLocalDpi xmlns:a14="http://schemas.microsoft.com/office/drawing/2010/main" val="0"/>
              </a:ext>
            </a:extLst>
          </a:blip>
          <a:srcRect l="-99" t="394" r="41118" b="67528"/>
          <a:stretch/>
        </p:blipFill>
        <p:spPr bwMode="auto">
          <a:xfrm>
            <a:off x="8717487" y="2067600"/>
            <a:ext cx="897857" cy="47634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2B437755-83AF-4B81-A9F7-E43E5582DFE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0800000">
            <a:off x="252984" y="3418512"/>
            <a:ext cx="3891305" cy="2326324"/>
          </a:xfrm>
          <a:prstGeom prst="rect">
            <a:avLst/>
          </a:prstGeom>
        </p:spPr>
      </p:pic>
    </p:spTree>
    <p:extLst>
      <p:ext uri="{BB962C8B-B14F-4D97-AF65-F5344CB8AC3E}">
        <p14:creationId xmlns:p14="http://schemas.microsoft.com/office/powerpoint/2010/main" val="664130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E9FD36D-CB51-417D-8079-742E13EABCDD}"/>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672B19E1-C058-4467-8431-5F77872152D5}"/>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78980BC-9448-4987-9302-DDDA4BC05597}"/>
              </a:ext>
            </a:extLst>
          </p:cNvPr>
          <p:cNvSpPr>
            <a:spLocks noGrp="1"/>
          </p:cNvSpPr>
          <p:nvPr>
            <p:ph type="sldNum" sz="quarter" idx="17"/>
          </p:nvPr>
        </p:nvSpPr>
        <p:spPr/>
        <p:txBody>
          <a:bodyPr/>
          <a:lstStyle/>
          <a:p>
            <a:fld id="{24C8C45C-947F-4981-8B3F-4F32E973C901}" type="slidenum">
              <a:rPr lang="da-DK" smtClean="0"/>
              <a:pPr/>
              <a:t>17</a:t>
            </a:fld>
            <a:endParaRPr lang="da-DK" dirty="0"/>
          </a:p>
        </p:txBody>
      </p:sp>
      <p:sp>
        <p:nvSpPr>
          <p:cNvPr id="5" name="Titel 4">
            <a:extLst>
              <a:ext uri="{FF2B5EF4-FFF2-40B4-BE49-F238E27FC236}">
                <a16:creationId xmlns:a16="http://schemas.microsoft.com/office/drawing/2014/main" id="{71C2922A-5843-41BE-9D17-3E9628A9FF9B}"/>
              </a:ext>
            </a:extLst>
          </p:cNvPr>
          <p:cNvSpPr>
            <a:spLocks noGrp="1"/>
          </p:cNvSpPr>
          <p:nvPr>
            <p:ph type="title"/>
          </p:nvPr>
        </p:nvSpPr>
        <p:spPr/>
        <p:txBody>
          <a:bodyPr/>
          <a:lstStyle/>
          <a:p>
            <a:r>
              <a:rPr lang="da-DK" dirty="0"/>
              <a:t>Kosttilskud</a:t>
            </a:r>
          </a:p>
        </p:txBody>
      </p:sp>
      <p:sp>
        <p:nvSpPr>
          <p:cNvPr id="6" name="Pladsholder til tekst 5">
            <a:extLst>
              <a:ext uri="{FF2B5EF4-FFF2-40B4-BE49-F238E27FC236}">
                <a16:creationId xmlns:a16="http://schemas.microsoft.com/office/drawing/2014/main" id="{B6685D46-E5C4-49D1-AD7F-D2923E45694A}"/>
              </a:ext>
            </a:extLst>
          </p:cNvPr>
          <p:cNvSpPr>
            <a:spLocks noGrp="1"/>
          </p:cNvSpPr>
          <p:nvPr>
            <p:ph type="body" sz="quarter" idx="13"/>
          </p:nvPr>
        </p:nvSpPr>
        <p:spPr>
          <a:xfrm>
            <a:off x="538800" y="1798638"/>
            <a:ext cx="10252577" cy="2969963"/>
          </a:xfrm>
        </p:spPr>
        <p:txBody>
          <a:bodyPr/>
          <a:lstStyle/>
          <a:p>
            <a:r>
              <a:rPr lang="da-DK" sz="3200" i="1" dirty="0"/>
              <a:t>”7 ud af 10 hjertepatienter tager kosttilskud eller naturlægemiddel”</a:t>
            </a:r>
            <a:br>
              <a:rPr lang="da-DK" sz="3200" i="1" dirty="0"/>
            </a:br>
            <a:endParaRPr lang="da-DK" i="1" dirty="0"/>
          </a:p>
          <a:p>
            <a:pPr marL="342900" indent="-342900">
              <a:buFont typeface="Courier New" panose="02070309020205020404" pitchFamily="49" charset="0"/>
              <a:buChar char="o"/>
            </a:pPr>
            <a:r>
              <a:rPr lang="da-DK" dirty="0"/>
              <a:t>Forskningen på området er sparsomt</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Der findes ikke dokumenteret effekt af kosttilskud ved atrieflimren</a:t>
            </a:r>
            <a:br>
              <a:rPr lang="da-DK" dirty="0"/>
            </a:br>
            <a:endParaRPr lang="da-DK" dirty="0"/>
          </a:p>
          <a:p>
            <a:pPr marL="342900" indent="-342900">
              <a:buFont typeface="Courier New" panose="02070309020205020404" pitchFamily="49" charset="0"/>
              <a:buChar char="o"/>
            </a:pPr>
            <a:r>
              <a:rPr lang="da-DK" dirty="0"/>
              <a:t>Kosttilskud kan ændre på virkningen af din hjertemedicin </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Snak med din læge om kosttilskud</a:t>
            </a:r>
            <a:br>
              <a:rPr lang="da-DK" dirty="0"/>
            </a:br>
            <a:r>
              <a:rPr lang="da-DK" dirty="0"/>
              <a:t> </a:t>
            </a:r>
          </a:p>
          <a:p>
            <a:pPr marL="342900" indent="-342900">
              <a:buFont typeface="Courier New" panose="02070309020205020404" pitchFamily="49" charset="0"/>
              <a:buChar char="o"/>
            </a:pPr>
            <a:endParaRPr lang="da-DK" dirty="0"/>
          </a:p>
        </p:txBody>
      </p:sp>
      <p:pic>
        <p:nvPicPr>
          <p:cNvPr id="1028" name="Picture 4" descr="Medical: Pills and bottle, aerial view  supplement stock pictures, royalty-free photos &amp; images">
            <a:extLst>
              <a:ext uri="{FF2B5EF4-FFF2-40B4-BE49-F238E27FC236}">
                <a16:creationId xmlns:a16="http://schemas.microsoft.com/office/drawing/2014/main" id="{90290AB7-DD38-4531-AB73-B2B5FC2010B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backgroundMark x1="70098" y1="19118" x2="73284" y2="46078"/>
                        <a14:backgroundMark x1="67647" y1="47712" x2="73775" y2="44771"/>
                        <a14:backgroundMark x1="67647" y1="40359" x2="69853" y2="48856"/>
                        <a14:backgroundMark x1="69853" y1="48856" x2="70098" y2="48856"/>
                        <a14:backgroundMark x1="69118" y1="43301" x2="68137" y2="50163"/>
                        <a14:backgroundMark x1="62500" y1="48856" x2="70588" y2="46078"/>
                      </a14:backgroundRemoval>
                    </a14:imgEffect>
                  </a14:imgLayer>
                </a14:imgProps>
              </a:ext>
              <a:ext uri="{28A0092B-C50C-407E-A947-70E740481C1C}">
                <a14:useLocalDpi xmlns:a14="http://schemas.microsoft.com/office/drawing/2010/main" val="0"/>
              </a:ext>
            </a:extLst>
          </a:blip>
          <a:srcRect/>
          <a:stretch>
            <a:fillRect/>
          </a:stretch>
        </p:blipFill>
        <p:spPr bwMode="auto">
          <a:xfrm rot="2828424">
            <a:off x="6938504" y="919303"/>
            <a:ext cx="5132397" cy="769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991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E9FD36D-CB51-417D-8079-742E13EABCDD}"/>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672B19E1-C058-4467-8431-5F77872152D5}"/>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78980BC-9448-4987-9302-DDDA4BC05597}"/>
              </a:ext>
            </a:extLst>
          </p:cNvPr>
          <p:cNvSpPr>
            <a:spLocks noGrp="1"/>
          </p:cNvSpPr>
          <p:nvPr>
            <p:ph type="sldNum" sz="quarter" idx="17"/>
          </p:nvPr>
        </p:nvSpPr>
        <p:spPr/>
        <p:txBody>
          <a:bodyPr/>
          <a:lstStyle/>
          <a:p>
            <a:fld id="{24C8C45C-947F-4981-8B3F-4F32E973C901}" type="slidenum">
              <a:rPr lang="da-DK" smtClean="0"/>
              <a:pPr/>
              <a:t>18</a:t>
            </a:fld>
            <a:endParaRPr lang="da-DK" dirty="0"/>
          </a:p>
        </p:txBody>
      </p:sp>
      <p:sp>
        <p:nvSpPr>
          <p:cNvPr id="5" name="Titel 4">
            <a:extLst>
              <a:ext uri="{FF2B5EF4-FFF2-40B4-BE49-F238E27FC236}">
                <a16:creationId xmlns:a16="http://schemas.microsoft.com/office/drawing/2014/main" id="{71C2922A-5843-41BE-9D17-3E9628A9FF9B}"/>
              </a:ext>
            </a:extLst>
          </p:cNvPr>
          <p:cNvSpPr>
            <a:spLocks noGrp="1"/>
          </p:cNvSpPr>
          <p:nvPr>
            <p:ph type="title"/>
          </p:nvPr>
        </p:nvSpPr>
        <p:spPr>
          <a:xfrm>
            <a:off x="540000" y="450158"/>
            <a:ext cx="11113200" cy="1258638"/>
          </a:xfrm>
        </p:spPr>
        <p:txBody>
          <a:bodyPr/>
          <a:lstStyle/>
          <a:p>
            <a:r>
              <a:rPr lang="da-DK" dirty="0"/>
              <a:t>Kosttilskud</a:t>
            </a:r>
          </a:p>
        </p:txBody>
      </p:sp>
      <p:sp>
        <p:nvSpPr>
          <p:cNvPr id="7" name="Tekstfelt 6">
            <a:extLst>
              <a:ext uri="{FF2B5EF4-FFF2-40B4-BE49-F238E27FC236}">
                <a16:creationId xmlns:a16="http://schemas.microsoft.com/office/drawing/2014/main" id="{AC22BECE-502D-4621-AC1E-A4C5E49E8887}"/>
              </a:ext>
            </a:extLst>
          </p:cNvPr>
          <p:cNvSpPr txBox="1"/>
          <p:nvPr/>
        </p:nvSpPr>
        <p:spPr>
          <a:xfrm>
            <a:off x="10123018" y="3539123"/>
            <a:ext cx="1484586" cy="553998"/>
          </a:xfrm>
          <a:prstGeom prst="rect">
            <a:avLst/>
          </a:prstGeom>
          <a:noFill/>
        </p:spPr>
        <p:txBody>
          <a:bodyPr wrap="square" lIns="0" tIns="0" rIns="0" bIns="0" rtlCol="0">
            <a:spAutoFit/>
          </a:bodyPr>
          <a:lstStyle/>
          <a:p>
            <a:pPr algn="l"/>
            <a:r>
              <a:rPr lang="da-DK" sz="3600" b="1" dirty="0">
                <a:solidFill>
                  <a:schemeClr val="bg2"/>
                </a:solidFill>
              </a:rPr>
              <a:t>Q10?</a:t>
            </a:r>
          </a:p>
        </p:txBody>
      </p:sp>
      <p:sp>
        <p:nvSpPr>
          <p:cNvPr id="8" name="Tekstfelt 7">
            <a:extLst>
              <a:ext uri="{FF2B5EF4-FFF2-40B4-BE49-F238E27FC236}">
                <a16:creationId xmlns:a16="http://schemas.microsoft.com/office/drawing/2014/main" id="{57361053-164F-4A2C-B6BC-28770480B93E}"/>
              </a:ext>
            </a:extLst>
          </p:cNvPr>
          <p:cNvSpPr txBox="1"/>
          <p:nvPr/>
        </p:nvSpPr>
        <p:spPr>
          <a:xfrm>
            <a:off x="9890004" y="2269133"/>
            <a:ext cx="1950613" cy="553998"/>
          </a:xfrm>
          <a:prstGeom prst="rect">
            <a:avLst/>
          </a:prstGeom>
          <a:noFill/>
        </p:spPr>
        <p:txBody>
          <a:bodyPr wrap="square" lIns="0" tIns="0" rIns="0" bIns="0" rtlCol="0">
            <a:spAutoFit/>
          </a:bodyPr>
          <a:lstStyle/>
          <a:p>
            <a:pPr algn="l"/>
            <a:r>
              <a:rPr lang="da-DK" sz="3600" b="1" dirty="0">
                <a:solidFill>
                  <a:srgbClr val="92D050"/>
                </a:solidFill>
              </a:rPr>
              <a:t>Grøn Te?</a:t>
            </a:r>
          </a:p>
        </p:txBody>
      </p:sp>
      <p:sp>
        <p:nvSpPr>
          <p:cNvPr id="9" name="Tekstfelt 8">
            <a:extLst>
              <a:ext uri="{FF2B5EF4-FFF2-40B4-BE49-F238E27FC236}">
                <a16:creationId xmlns:a16="http://schemas.microsoft.com/office/drawing/2014/main" id="{CBBC9B7F-016F-4318-A0AE-77BF568BC06E}"/>
              </a:ext>
            </a:extLst>
          </p:cNvPr>
          <p:cNvSpPr txBox="1"/>
          <p:nvPr/>
        </p:nvSpPr>
        <p:spPr>
          <a:xfrm>
            <a:off x="9888704" y="4802242"/>
            <a:ext cx="1999890" cy="553998"/>
          </a:xfrm>
          <a:prstGeom prst="rect">
            <a:avLst/>
          </a:prstGeom>
          <a:noFill/>
        </p:spPr>
        <p:txBody>
          <a:bodyPr wrap="square" lIns="0" tIns="0" rIns="0" bIns="0" rtlCol="0">
            <a:spAutoFit/>
          </a:bodyPr>
          <a:lstStyle/>
          <a:p>
            <a:pPr algn="l"/>
            <a:r>
              <a:rPr lang="da-DK" sz="3600" b="1" dirty="0">
                <a:solidFill>
                  <a:schemeClr val="accent1"/>
                </a:solidFill>
              </a:rPr>
              <a:t>Ginseng?</a:t>
            </a:r>
          </a:p>
        </p:txBody>
      </p:sp>
      <p:sp>
        <p:nvSpPr>
          <p:cNvPr id="10" name="Tekstfelt 9">
            <a:extLst>
              <a:ext uri="{FF2B5EF4-FFF2-40B4-BE49-F238E27FC236}">
                <a16:creationId xmlns:a16="http://schemas.microsoft.com/office/drawing/2014/main" id="{8BDAD566-C5F1-4869-9F9C-D318FD5AA1E4}"/>
              </a:ext>
            </a:extLst>
          </p:cNvPr>
          <p:cNvSpPr txBox="1"/>
          <p:nvPr/>
        </p:nvSpPr>
        <p:spPr>
          <a:xfrm>
            <a:off x="540000" y="2107563"/>
            <a:ext cx="2049645" cy="553998"/>
          </a:xfrm>
          <a:prstGeom prst="rect">
            <a:avLst/>
          </a:prstGeom>
          <a:noFill/>
        </p:spPr>
        <p:txBody>
          <a:bodyPr wrap="square" lIns="0" tIns="0" rIns="0" bIns="0" rtlCol="0">
            <a:spAutoFit/>
          </a:bodyPr>
          <a:lstStyle/>
          <a:p>
            <a:pPr algn="l"/>
            <a:r>
              <a:rPr lang="da-DK" sz="3600" b="1" dirty="0">
                <a:solidFill>
                  <a:srgbClr val="E87722"/>
                </a:solidFill>
              </a:rPr>
              <a:t>Fiskeolie?</a:t>
            </a:r>
          </a:p>
        </p:txBody>
      </p:sp>
      <p:sp>
        <p:nvSpPr>
          <p:cNvPr id="11" name="Tekstfelt 10">
            <a:extLst>
              <a:ext uri="{FF2B5EF4-FFF2-40B4-BE49-F238E27FC236}">
                <a16:creationId xmlns:a16="http://schemas.microsoft.com/office/drawing/2014/main" id="{CD42CDD1-31E7-4E86-BC18-8D58CABDB54F}"/>
              </a:ext>
            </a:extLst>
          </p:cNvPr>
          <p:cNvSpPr txBox="1"/>
          <p:nvPr/>
        </p:nvSpPr>
        <p:spPr>
          <a:xfrm>
            <a:off x="540000" y="3428830"/>
            <a:ext cx="1768643" cy="553998"/>
          </a:xfrm>
          <a:prstGeom prst="rect">
            <a:avLst/>
          </a:prstGeom>
          <a:noFill/>
        </p:spPr>
        <p:txBody>
          <a:bodyPr wrap="square" lIns="0" tIns="0" rIns="0" bIns="0" rtlCol="0">
            <a:spAutoFit/>
          </a:bodyPr>
          <a:lstStyle/>
          <a:p>
            <a:pPr algn="l"/>
            <a:r>
              <a:rPr lang="da-DK" sz="3600" b="1" dirty="0">
                <a:solidFill>
                  <a:schemeClr val="accent3"/>
                </a:solidFill>
              </a:rPr>
              <a:t>Ingefær?</a:t>
            </a:r>
          </a:p>
        </p:txBody>
      </p:sp>
      <p:sp>
        <p:nvSpPr>
          <p:cNvPr id="12" name="Tekstfelt 11">
            <a:extLst>
              <a:ext uri="{FF2B5EF4-FFF2-40B4-BE49-F238E27FC236}">
                <a16:creationId xmlns:a16="http://schemas.microsoft.com/office/drawing/2014/main" id="{25E983E3-9519-421D-97F7-8805973260B7}"/>
              </a:ext>
            </a:extLst>
          </p:cNvPr>
          <p:cNvSpPr txBox="1"/>
          <p:nvPr/>
        </p:nvSpPr>
        <p:spPr>
          <a:xfrm>
            <a:off x="540000" y="4708296"/>
            <a:ext cx="1768642" cy="553998"/>
          </a:xfrm>
          <a:prstGeom prst="rect">
            <a:avLst/>
          </a:prstGeom>
          <a:noFill/>
        </p:spPr>
        <p:txBody>
          <a:bodyPr wrap="square" lIns="0" tIns="0" rIns="0" bIns="0" rtlCol="0">
            <a:spAutoFit/>
          </a:bodyPr>
          <a:lstStyle/>
          <a:p>
            <a:pPr algn="l"/>
            <a:r>
              <a:rPr lang="da-DK" sz="3600" b="1" dirty="0">
                <a:solidFill>
                  <a:schemeClr val="bg1"/>
                </a:solidFill>
              </a:rPr>
              <a:t>Hvidløg</a:t>
            </a:r>
            <a:r>
              <a:rPr lang="da-DK" sz="3600" b="1" dirty="0">
                <a:solidFill>
                  <a:schemeClr val="bg2"/>
                </a:solidFill>
              </a:rPr>
              <a:t>?</a:t>
            </a:r>
          </a:p>
        </p:txBody>
      </p:sp>
      <p:sp>
        <p:nvSpPr>
          <p:cNvPr id="13" name="Tekstfelt 12">
            <a:extLst>
              <a:ext uri="{FF2B5EF4-FFF2-40B4-BE49-F238E27FC236}">
                <a16:creationId xmlns:a16="http://schemas.microsoft.com/office/drawing/2014/main" id="{3E1D4B1E-DD2D-4F9F-84C9-8FACB584EC68}"/>
              </a:ext>
            </a:extLst>
          </p:cNvPr>
          <p:cNvSpPr txBox="1"/>
          <p:nvPr/>
        </p:nvSpPr>
        <p:spPr>
          <a:xfrm>
            <a:off x="6162364" y="1174676"/>
            <a:ext cx="3385680" cy="553998"/>
          </a:xfrm>
          <a:prstGeom prst="rect">
            <a:avLst/>
          </a:prstGeom>
          <a:noFill/>
        </p:spPr>
        <p:txBody>
          <a:bodyPr wrap="square" lIns="0" tIns="0" rIns="0" bIns="0" rtlCol="0">
            <a:spAutoFit/>
          </a:bodyPr>
          <a:lstStyle/>
          <a:p>
            <a:pPr algn="l"/>
            <a:r>
              <a:rPr lang="da-DK" sz="3600" b="1" dirty="0" err="1">
                <a:solidFill>
                  <a:schemeClr val="tx2"/>
                </a:solidFill>
              </a:rPr>
              <a:t>Ginkgo</a:t>
            </a:r>
            <a:r>
              <a:rPr lang="da-DK" sz="3600" b="1" dirty="0">
                <a:solidFill>
                  <a:schemeClr val="tx2"/>
                </a:solidFill>
              </a:rPr>
              <a:t> </a:t>
            </a:r>
            <a:r>
              <a:rPr lang="da-DK" sz="3600" b="1" dirty="0" err="1">
                <a:solidFill>
                  <a:schemeClr val="tx2"/>
                </a:solidFill>
              </a:rPr>
              <a:t>Biloba</a:t>
            </a:r>
            <a:r>
              <a:rPr lang="da-DK" sz="3600" b="1" dirty="0">
                <a:solidFill>
                  <a:schemeClr val="tx2"/>
                </a:solidFill>
              </a:rPr>
              <a:t>?</a:t>
            </a:r>
          </a:p>
        </p:txBody>
      </p:sp>
      <p:pic>
        <p:nvPicPr>
          <p:cNvPr id="1026" name="Picture 2" descr="Herbal medicine pills and mortar over bright  background stock photo">
            <a:extLst>
              <a:ext uri="{FF2B5EF4-FFF2-40B4-BE49-F238E27FC236}">
                <a16:creationId xmlns:a16="http://schemas.microsoft.com/office/drawing/2014/main" id="{A95467D3-AE16-45E1-A086-5F78AE59AB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94" b="6626"/>
          <a:stretch/>
        </p:blipFill>
        <p:spPr bwMode="auto">
          <a:xfrm>
            <a:off x="2629065" y="1940148"/>
            <a:ext cx="6973290" cy="408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85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CC47248-13AB-4D83-B5F7-90957EBA943A}"/>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D0E17174-9448-49A7-BDDB-53369643861B}"/>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CF77AF2A-9E6B-4E1C-A412-E7738CA5373D}"/>
              </a:ext>
            </a:extLst>
          </p:cNvPr>
          <p:cNvSpPr>
            <a:spLocks noGrp="1"/>
          </p:cNvSpPr>
          <p:nvPr>
            <p:ph type="sldNum" sz="quarter" idx="17"/>
          </p:nvPr>
        </p:nvSpPr>
        <p:spPr/>
        <p:txBody>
          <a:bodyPr/>
          <a:lstStyle/>
          <a:p>
            <a:fld id="{24C8C45C-947F-4981-8B3F-4F32E973C901}" type="slidenum">
              <a:rPr lang="da-DK" smtClean="0"/>
              <a:pPr/>
              <a:t>19</a:t>
            </a:fld>
            <a:endParaRPr lang="da-DK" dirty="0"/>
          </a:p>
        </p:txBody>
      </p:sp>
      <p:sp>
        <p:nvSpPr>
          <p:cNvPr id="5" name="Titel 4">
            <a:extLst>
              <a:ext uri="{FF2B5EF4-FFF2-40B4-BE49-F238E27FC236}">
                <a16:creationId xmlns:a16="http://schemas.microsoft.com/office/drawing/2014/main" id="{5E142C73-E952-4DD9-B29F-624E86CED062}"/>
              </a:ext>
            </a:extLst>
          </p:cNvPr>
          <p:cNvSpPr>
            <a:spLocks noGrp="1"/>
          </p:cNvSpPr>
          <p:nvPr>
            <p:ph type="title"/>
          </p:nvPr>
        </p:nvSpPr>
        <p:spPr/>
        <p:txBody>
          <a:bodyPr/>
          <a:lstStyle/>
          <a:p>
            <a:r>
              <a:rPr lang="da-DK" dirty="0"/>
              <a:t>Myter</a:t>
            </a:r>
          </a:p>
        </p:txBody>
      </p:sp>
      <p:sp>
        <p:nvSpPr>
          <p:cNvPr id="6" name="Pladsholder til tekst 5">
            <a:extLst>
              <a:ext uri="{FF2B5EF4-FFF2-40B4-BE49-F238E27FC236}">
                <a16:creationId xmlns:a16="http://schemas.microsoft.com/office/drawing/2014/main" id="{3D440308-525E-422C-89B8-BC0706AA99B7}"/>
              </a:ext>
            </a:extLst>
          </p:cNvPr>
          <p:cNvSpPr>
            <a:spLocks noGrp="1"/>
          </p:cNvSpPr>
          <p:nvPr>
            <p:ph type="body" sz="quarter" idx="13"/>
          </p:nvPr>
        </p:nvSpPr>
        <p:spPr>
          <a:xfrm>
            <a:off x="540000" y="1824177"/>
            <a:ext cx="6688800" cy="3258887"/>
          </a:xfrm>
        </p:spPr>
        <p:txBody>
          <a:bodyPr/>
          <a:lstStyle/>
          <a:p>
            <a:pPr marL="342900" indent="-342900">
              <a:lnSpc>
                <a:spcPct val="150000"/>
              </a:lnSpc>
              <a:buFont typeface="Courier New" panose="02070309020205020404" pitchFamily="49" charset="0"/>
              <a:buChar char="o"/>
            </a:pPr>
            <a:r>
              <a:rPr lang="da-DK" dirty="0" err="1"/>
              <a:t>Marevan</a:t>
            </a:r>
            <a:r>
              <a:rPr lang="da-DK" dirty="0"/>
              <a:t> og grønne grøntsager</a:t>
            </a:r>
          </a:p>
          <a:p>
            <a:pPr marL="342900" indent="-342900">
              <a:lnSpc>
                <a:spcPct val="150000"/>
              </a:lnSpc>
              <a:buFont typeface="Courier New" panose="02070309020205020404" pitchFamily="49" charset="0"/>
              <a:buChar char="o"/>
            </a:pPr>
            <a:endParaRPr lang="da-DK" dirty="0"/>
          </a:p>
          <a:p>
            <a:pPr marL="342900" indent="-342900">
              <a:lnSpc>
                <a:spcPct val="150000"/>
              </a:lnSpc>
              <a:buFont typeface="Courier New" panose="02070309020205020404" pitchFamily="49" charset="0"/>
              <a:buChar char="o"/>
            </a:pPr>
            <a:r>
              <a:rPr lang="da-DK" dirty="0"/>
              <a:t>Giver kaffe flimmeranfald?</a:t>
            </a:r>
            <a:br>
              <a:rPr lang="da-DK" dirty="0"/>
            </a:br>
            <a:endParaRPr lang="da-DK" dirty="0"/>
          </a:p>
          <a:p>
            <a:pPr marL="342900" indent="-342900">
              <a:lnSpc>
                <a:spcPct val="150000"/>
              </a:lnSpc>
              <a:buFont typeface="Courier New" panose="02070309020205020404" pitchFamily="49" charset="0"/>
              <a:buChar char="o"/>
            </a:pPr>
            <a:r>
              <a:rPr lang="da-DK" dirty="0"/>
              <a:t>Hjælper fiskeolie mod atrieflimren? </a:t>
            </a:r>
          </a:p>
        </p:txBody>
      </p:sp>
      <p:pic>
        <p:nvPicPr>
          <p:cNvPr id="6146" name="Picture 2" descr="Wooden cube block shape with sign question mark symbol on wood table  myth icon stock pictures, royalty-free photos &amp; images">
            <a:extLst>
              <a:ext uri="{FF2B5EF4-FFF2-40B4-BE49-F238E27FC236}">
                <a16:creationId xmlns:a16="http://schemas.microsoft.com/office/drawing/2014/main" id="{E977352B-472B-4806-8F08-A44001F6C0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193" r="4382"/>
          <a:stretch/>
        </p:blipFill>
        <p:spPr bwMode="auto">
          <a:xfrm>
            <a:off x="6975787" y="0"/>
            <a:ext cx="426141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01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9923256-A81E-4AF1-AD7B-2FB30AD25E4B}"/>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55E06E4E-DA35-4CDC-8857-43B64B2418CC}"/>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BF74996-DF76-4AA4-B6DE-8E86B38EABCB}"/>
              </a:ext>
            </a:extLst>
          </p:cNvPr>
          <p:cNvSpPr>
            <a:spLocks noGrp="1"/>
          </p:cNvSpPr>
          <p:nvPr>
            <p:ph type="sldNum" sz="quarter" idx="17"/>
          </p:nvPr>
        </p:nvSpPr>
        <p:spPr/>
        <p:txBody>
          <a:bodyPr/>
          <a:lstStyle/>
          <a:p>
            <a:fld id="{24C8C45C-947F-4981-8B3F-4F32E973C901}" type="slidenum">
              <a:rPr lang="da-DK" smtClean="0"/>
              <a:pPr/>
              <a:t>2</a:t>
            </a:fld>
            <a:endParaRPr lang="da-DK" dirty="0"/>
          </a:p>
        </p:txBody>
      </p:sp>
      <p:sp>
        <p:nvSpPr>
          <p:cNvPr id="5" name="Titel 4">
            <a:extLst>
              <a:ext uri="{FF2B5EF4-FFF2-40B4-BE49-F238E27FC236}">
                <a16:creationId xmlns:a16="http://schemas.microsoft.com/office/drawing/2014/main" id="{282CB08E-D1FD-46B9-AFAB-4A54E22B2C88}"/>
              </a:ext>
            </a:extLst>
          </p:cNvPr>
          <p:cNvSpPr>
            <a:spLocks noGrp="1"/>
          </p:cNvSpPr>
          <p:nvPr>
            <p:ph type="title"/>
          </p:nvPr>
        </p:nvSpPr>
        <p:spPr/>
        <p:txBody>
          <a:bodyPr/>
          <a:lstStyle/>
          <a:p>
            <a:r>
              <a:rPr lang="da-DK" dirty="0"/>
              <a:t>Forekomst </a:t>
            </a:r>
          </a:p>
        </p:txBody>
      </p:sp>
      <p:sp>
        <p:nvSpPr>
          <p:cNvPr id="6" name="Pladsholder til tekst 5">
            <a:extLst>
              <a:ext uri="{FF2B5EF4-FFF2-40B4-BE49-F238E27FC236}">
                <a16:creationId xmlns:a16="http://schemas.microsoft.com/office/drawing/2014/main" id="{B36BC2C5-60D4-4D4F-84BF-A4C21D3B193B}"/>
              </a:ext>
            </a:extLst>
          </p:cNvPr>
          <p:cNvSpPr>
            <a:spLocks noGrp="1"/>
          </p:cNvSpPr>
          <p:nvPr>
            <p:ph type="body" sz="quarter" idx="13"/>
          </p:nvPr>
        </p:nvSpPr>
        <p:spPr>
          <a:xfrm>
            <a:off x="540000" y="2205831"/>
            <a:ext cx="6688800" cy="2446338"/>
          </a:xfrm>
        </p:spPr>
        <p:txBody>
          <a:bodyPr/>
          <a:lstStyle/>
          <a:p>
            <a:pPr marL="342900" indent="-342900">
              <a:buFont typeface="Courier New" panose="02070309020205020404" pitchFamily="49" charset="0"/>
              <a:buChar char="o"/>
            </a:pPr>
            <a:r>
              <a:rPr lang="da-DK" b="0" i="0" dirty="0">
                <a:effectLst/>
                <a:latin typeface="+mj-lt"/>
              </a:rPr>
              <a:t>Omkring </a:t>
            </a:r>
            <a:r>
              <a:rPr lang="da-DK" b="0" i="0" dirty="0">
                <a:solidFill>
                  <a:schemeClr val="accent1"/>
                </a:solidFill>
                <a:effectLst/>
                <a:latin typeface="+mj-lt"/>
              </a:rPr>
              <a:t>524.000</a:t>
            </a:r>
            <a:r>
              <a:rPr lang="da-DK" b="0" i="0" dirty="0">
                <a:effectLst/>
                <a:latin typeface="+mj-lt"/>
              </a:rPr>
              <a:t> danskere lever med </a:t>
            </a:r>
            <a:br>
              <a:rPr lang="da-DK" b="0" i="0" dirty="0">
                <a:effectLst/>
                <a:latin typeface="+mj-lt"/>
              </a:rPr>
            </a:br>
            <a:r>
              <a:rPr lang="da-DK" b="0" i="0" dirty="0">
                <a:effectLst/>
                <a:latin typeface="+mj-lt"/>
              </a:rPr>
              <a:t>en hjerte-kar-sygdom.</a:t>
            </a:r>
          </a:p>
          <a:p>
            <a:pPr>
              <a:buNone/>
            </a:pPr>
            <a:endParaRPr lang="da-DK" b="0" i="0" dirty="0">
              <a:solidFill>
                <a:schemeClr val="accent1"/>
              </a:solidFill>
              <a:effectLst/>
              <a:latin typeface="+mj-lt"/>
            </a:endParaRPr>
          </a:p>
          <a:p>
            <a:pPr marL="342900" indent="-342900">
              <a:buFont typeface="Courier New" panose="02070309020205020404" pitchFamily="49" charset="0"/>
              <a:buChar char="o"/>
            </a:pPr>
            <a:r>
              <a:rPr lang="da-DK" b="0" i="0" dirty="0">
                <a:solidFill>
                  <a:schemeClr val="accent1"/>
                </a:solidFill>
                <a:effectLst/>
                <a:latin typeface="+mj-lt"/>
              </a:rPr>
              <a:t>130.000</a:t>
            </a:r>
            <a:r>
              <a:rPr lang="da-DK" b="0" i="0" dirty="0">
                <a:effectLst/>
                <a:latin typeface="+mj-lt"/>
              </a:rPr>
              <a:t> mennesker har </a:t>
            </a:r>
            <a:r>
              <a:rPr lang="da-DK" dirty="0">
                <a:latin typeface="+mj-lt"/>
              </a:rPr>
              <a:t>atrieflimren</a:t>
            </a:r>
            <a:endParaRPr lang="da-DK" b="0" i="0" dirty="0">
              <a:effectLst/>
              <a:latin typeface="+mj-lt"/>
            </a:endParaRPr>
          </a:p>
          <a:p>
            <a:pPr marL="342900" indent="-342900">
              <a:buFont typeface="Courier New" panose="02070309020205020404" pitchFamily="49" charset="0"/>
              <a:buChar char="o"/>
            </a:pPr>
            <a:endParaRPr lang="da-DK" dirty="0">
              <a:latin typeface="+mj-lt"/>
            </a:endParaRPr>
          </a:p>
          <a:p>
            <a:pPr marL="342900" indent="-342900">
              <a:buFont typeface="Courier New" panose="02070309020205020404" pitchFamily="49" charset="0"/>
              <a:buChar char="o"/>
            </a:pPr>
            <a:r>
              <a:rPr lang="da-DK" dirty="0">
                <a:latin typeface="+mj-lt"/>
              </a:rPr>
              <a:t>Mere end 20</a:t>
            </a:r>
            <a:r>
              <a:rPr lang="da-DK" b="0" i="0" dirty="0">
                <a:effectLst/>
                <a:latin typeface="+mj-lt"/>
              </a:rPr>
              <a:t>.000 nye tilfælde </a:t>
            </a:r>
            <a:r>
              <a:rPr lang="da-DK" b="0" i="0" dirty="0">
                <a:solidFill>
                  <a:schemeClr val="accent1"/>
                </a:solidFill>
                <a:effectLst/>
                <a:latin typeface="+mj-lt"/>
              </a:rPr>
              <a:t>om året</a:t>
            </a:r>
            <a:endParaRPr lang="da-DK" dirty="0">
              <a:solidFill>
                <a:schemeClr val="accent1"/>
              </a:solidFill>
              <a:latin typeface="+mj-lt"/>
            </a:endParaRPr>
          </a:p>
        </p:txBody>
      </p:sp>
      <p:sp>
        <p:nvSpPr>
          <p:cNvPr id="7" name="Rektangel 6">
            <a:extLst>
              <a:ext uri="{FF2B5EF4-FFF2-40B4-BE49-F238E27FC236}">
                <a16:creationId xmlns:a16="http://schemas.microsoft.com/office/drawing/2014/main" id="{4C19070D-DCCF-4564-BAD7-59AE15005692}"/>
              </a:ext>
            </a:extLst>
          </p:cNvPr>
          <p:cNvSpPr/>
          <p:nvPr/>
        </p:nvSpPr>
        <p:spPr>
          <a:xfrm>
            <a:off x="6518025" y="0"/>
            <a:ext cx="440715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1026" name="Picture 2" descr="Heart Research Or Diagnotic Concept. Big Heart With Cardiogram. Flat style. Vector illustration  heart health stock illustrations">
            <a:extLst>
              <a:ext uri="{FF2B5EF4-FFF2-40B4-BE49-F238E27FC236}">
                <a16:creationId xmlns:a16="http://schemas.microsoft.com/office/drawing/2014/main" id="{E6487668-0B55-4D1D-896D-495EAC530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025" y="1225425"/>
            <a:ext cx="4407150" cy="440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925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C5878F2-E028-4F21-93D3-7D40AB578FF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87CA6479-2FDB-4A35-B136-46B9B1E2F683}"/>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0AA024DE-7B68-4416-B9B4-027F752B418D}"/>
              </a:ext>
            </a:extLst>
          </p:cNvPr>
          <p:cNvSpPr>
            <a:spLocks noGrp="1"/>
          </p:cNvSpPr>
          <p:nvPr>
            <p:ph type="sldNum" sz="quarter" idx="17"/>
          </p:nvPr>
        </p:nvSpPr>
        <p:spPr/>
        <p:txBody>
          <a:bodyPr/>
          <a:lstStyle/>
          <a:p>
            <a:fld id="{24C8C45C-947F-4981-8B3F-4F32E973C901}" type="slidenum">
              <a:rPr lang="da-DK" smtClean="0"/>
              <a:pPr/>
              <a:t>20</a:t>
            </a:fld>
            <a:endParaRPr lang="da-DK" dirty="0"/>
          </a:p>
        </p:txBody>
      </p:sp>
      <p:sp>
        <p:nvSpPr>
          <p:cNvPr id="5" name="Titel 4">
            <a:extLst>
              <a:ext uri="{FF2B5EF4-FFF2-40B4-BE49-F238E27FC236}">
                <a16:creationId xmlns:a16="http://schemas.microsoft.com/office/drawing/2014/main" id="{F3326E6D-0A16-4095-9AA5-B0C002781A55}"/>
              </a:ext>
            </a:extLst>
          </p:cNvPr>
          <p:cNvSpPr>
            <a:spLocks noGrp="1"/>
          </p:cNvSpPr>
          <p:nvPr>
            <p:ph type="title"/>
          </p:nvPr>
        </p:nvSpPr>
        <p:spPr/>
        <p:txBody>
          <a:bodyPr/>
          <a:lstStyle/>
          <a:p>
            <a:r>
              <a:rPr lang="da-DK" dirty="0"/>
              <a:t>Mental sundhed</a:t>
            </a:r>
          </a:p>
        </p:txBody>
      </p:sp>
      <p:sp>
        <p:nvSpPr>
          <p:cNvPr id="6" name="Pladsholder til tekst 5">
            <a:extLst>
              <a:ext uri="{FF2B5EF4-FFF2-40B4-BE49-F238E27FC236}">
                <a16:creationId xmlns:a16="http://schemas.microsoft.com/office/drawing/2014/main" id="{CC56F22B-FD9A-4773-A0C8-EEC83AE459A2}"/>
              </a:ext>
            </a:extLst>
          </p:cNvPr>
          <p:cNvSpPr>
            <a:spLocks noGrp="1"/>
          </p:cNvSpPr>
          <p:nvPr>
            <p:ph type="body" sz="quarter" idx="13"/>
          </p:nvPr>
        </p:nvSpPr>
        <p:spPr>
          <a:xfrm>
            <a:off x="539749" y="1771850"/>
            <a:ext cx="6688800" cy="3790951"/>
          </a:xfrm>
        </p:spPr>
        <p:txBody>
          <a:bodyPr/>
          <a:lstStyle/>
          <a:p>
            <a:pPr marL="342900" indent="-342900">
              <a:lnSpc>
                <a:spcPct val="150000"/>
              </a:lnSpc>
              <a:buFont typeface="Courier New" panose="02070309020205020404" pitchFamily="49" charset="0"/>
              <a:buChar char="o"/>
            </a:pPr>
            <a:r>
              <a:rPr lang="da-DK" dirty="0"/>
              <a:t>Den mentale sundheds indvirkning på kosten</a:t>
            </a:r>
            <a:br>
              <a:rPr lang="da-DK" dirty="0"/>
            </a:br>
            <a:endParaRPr lang="da-DK" dirty="0"/>
          </a:p>
          <a:p>
            <a:pPr marL="342900" indent="-342900">
              <a:lnSpc>
                <a:spcPct val="150000"/>
              </a:lnSpc>
              <a:buFont typeface="Courier New" panose="02070309020205020404" pitchFamily="49" charset="0"/>
              <a:buChar char="o"/>
            </a:pPr>
            <a:r>
              <a:rPr lang="da-DK" dirty="0"/>
              <a:t>Sund mad fremmer humøret </a:t>
            </a:r>
          </a:p>
          <a:p>
            <a:pPr marL="342900" indent="-342900">
              <a:lnSpc>
                <a:spcPct val="150000"/>
              </a:lnSpc>
              <a:buFont typeface="Courier New" panose="02070309020205020404" pitchFamily="49" charset="0"/>
              <a:buChar char="o"/>
            </a:pPr>
            <a:endParaRPr lang="da-DK" dirty="0"/>
          </a:p>
          <a:p>
            <a:pPr marL="342900" indent="-342900">
              <a:lnSpc>
                <a:spcPct val="150000"/>
              </a:lnSpc>
              <a:buFont typeface="Courier New" panose="02070309020205020404" pitchFamily="49" charset="0"/>
              <a:buChar char="o"/>
            </a:pPr>
            <a:r>
              <a:rPr lang="da-DK" dirty="0"/>
              <a:t>Det er aldrig for sent</a:t>
            </a:r>
          </a:p>
          <a:p>
            <a:pPr marL="342900" indent="-342900">
              <a:lnSpc>
                <a:spcPct val="200000"/>
              </a:lnSpc>
              <a:buFont typeface="Courier New" panose="02070309020205020404" pitchFamily="49" charset="0"/>
              <a:buChar char="o"/>
            </a:pPr>
            <a:endParaRPr lang="da-DK" dirty="0"/>
          </a:p>
        </p:txBody>
      </p:sp>
      <p:pic>
        <p:nvPicPr>
          <p:cNvPr id="7170" name="Picture 2" descr="Mental health or psychological therapy concept with watering flowering human head  mental health stock illustrations">
            <a:extLst>
              <a:ext uri="{FF2B5EF4-FFF2-40B4-BE49-F238E27FC236}">
                <a16:creationId xmlns:a16="http://schemas.microsoft.com/office/drawing/2014/main" id="{7FE02FFC-5024-4B2F-9D6E-46F6DCDB07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23" r="5753"/>
          <a:stretch/>
        </p:blipFill>
        <p:spPr bwMode="auto">
          <a:xfrm>
            <a:off x="6555036" y="-1"/>
            <a:ext cx="488047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16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5647D62-9041-45AC-9B43-56CC25396920}"/>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AF5FF3F6-165C-4D63-9B6E-1C6E3A8FE23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893EB888-7888-47D7-829C-AB3F927B918A}"/>
              </a:ext>
            </a:extLst>
          </p:cNvPr>
          <p:cNvSpPr>
            <a:spLocks noGrp="1"/>
          </p:cNvSpPr>
          <p:nvPr>
            <p:ph type="sldNum" sz="quarter" idx="17"/>
          </p:nvPr>
        </p:nvSpPr>
        <p:spPr/>
        <p:txBody>
          <a:bodyPr/>
          <a:lstStyle/>
          <a:p>
            <a:fld id="{24C8C45C-947F-4981-8B3F-4F32E973C901}" type="slidenum">
              <a:rPr lang="da-DK" smtClean="0"/>
              <a:pPr/>
              <a:t>21</a:t>
            </a:fld>
            <a:endParaRPr lang="da-DK" dirty="0"/>
          </a:p>
        </p:txBody>
      </p:sp>
      <p:sp>
        <p:nvSpPr>
          <p:cNvPr id="5" name="Titel 4">
            <a:extLst>
              <a:ext uri="{FF2B5EF4-FFF2-40B4-BE49-F238E27FC236}">
                <a16:creationId xmlns:a16="http://schemas.microsoft.com/office/drawing/2014/main" id="{9A670621-BEC9-48E4-9400-0048DE50E2F5}"/>
              </a:ext>
            </a:extLst>
          </p:cNvPr>
          <p:cNvSpPr>
            <a:spLocks noGrp="1"/>
          </p:cNvSpPr>
          <p:nvPr>
            <p:ph type="title"/>
          </p:nvPr>
        </p:nvSpPr>
        <p:spPr/>
        <p:txBody>
          <a:bodyPr/>
          <a:lstStyle/>
          <a:p>
            <a:endParaRPr lang="da-DK" dirty="0"/>
          </a:p>
        </p:txBody>
      </p:sp>
      <p:sp>
        <p:nvSpPr>
          <p:cNvPr id="6" name="Pladsholder til tekst 5">
            <a:extLst>
              <a:ext uri="{FF2B5EF4-FFF2-40B4-BE49-F238E27FC236}">
                <a16:creationId xmlns:a16="http://schemas.microsoft.com/office/drawing/2014/main" id="{F90FD9D9-A855-4720-9D1D-4FF751D7604F}"/>
              </a:ext>
            </a:extLst>
          </p:cNvPr>
          <p:cNvSpPr>
            <a:spLocks noGrp="1"/>
          </p:cNvSpPr>
          <p:nvPr>
            <p:ph type="body" sz="quarter" idx="13"/>
          </p:nvPr>
        </p:nvSpPr>
        <p:spPr>
          <a:xfrm>
            <a:off x="1768943" y="3245261"/>
            <a:ext cx="6688800" cy="1767647"/>
          </a:xfrm>
        </p:spPr>
        <p:txBody>
          <a:bodyPr/>
          <a:lstStyle/>
          <a:p>
            <a:r>
              <a:rPr lang="da-DK" dirty="0"/>
              <a:t>Få ny inspiration og hjertesunde opskrifter</a:t>
            </a:r>
          </a:p>
          <a:p>
            <a:r>
              <a:rPr lang="da-DK" dirty="0"/>
              <a:t>på Hjerteforeningen.dk</a:t>
            </a:r>
          </a:p>
        </p:txBody>
      </p:sp>
      <p:pic>
        <p:nvPicPr>
          <p:cNvPr id="10" name="Picture 4">
            <a:extLst>
              <a:ext uri="{FF2B5EF4-FFF2-40B4-BE49-F238E27FC236}">
                <a16:creationId xmlns:a16="http://schemas.microsoft.com/office/drawing/2014/main" id="{832F5181-373D-422B-960F-7F2F200462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125" r="-1" b="5419"/>
          <a:stretch/>
        </p:blipFill>
        <p:spPr bwMode="auto">
          <a:xfrm>
            <a:off x="3815923" y="6229"/>
            <a:ext cx="4991816" cy="2384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AD8F42ED-2630-463E-B387-633321C9BF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083" r="3" b="12146"/>
          <a:stretch/>
        </p:blipFill>
        <p:spPr bwMode="auto">
          <a:xfrm>
            <a:off x="8905288" y="2332409"/>
            <a:ext cx="3384262" cy="21683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4EA72DD-5A9E-4A15-B606-7B2D7E6347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5288" y="4416503"/>
            <a:ext cx="3286712" cy="25250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140FFAB-2CBB-4AD0-AAF3-7A1F239CB2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7739" y="-26957"/>
            <a:ext cx="3384261" cy="24173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BC3DE1D-EB5C-4A49-9C1D-8C61D967A7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71"/>
            <a:ext cx="4064314" cy="24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83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1"/>
                                        </p:tgtEl>
                                        <p:attrNameLst>
                                          <p:attrName>style.visibility</p:attrName>
                                        </p:attrNameLst>
                                      </p:cBhvr>
                                      <p:to>
                                        <p:strVal val="visible"/>
                                      </p:to>
                                    </p:set>
                                    <p:animEffect transition="in" filter="fade">
                                      <p:cBhvr>
                                        <p:cTn id="10"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44237A9-7D4E-408F-A93A-5962856F3DF6}"/>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D1E53AC6-66B8-4DB3-BE06-9C4C1412E19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AF3D3A18-5E8A-4A6E-B9D2-453302F9549B}"/>
              </a:ext>
            </a:extLst>
          </p:cNvPr>
          <p:cNvSpPr>
            <a:spLocks noGrp="1"/>
          </p:cNvSpPr>
          <p:nvPr>
            <p:ph type="sldNum" sz="quarter" idx="17"/>
          </p:nvPr>
        </p:nvSpPr>
        <p:spPr/>
        <p:txBody>
          <a:bodyPr/>
          <a:lstStyle/>
          <a:p>
            <a:fld id="{24C8C45C-947F-4981-8B3F-4F32E973C901}" type="slidenum">
              <a:rPr lang="da-DK" smtClean="0"/>
              <a:pPr/>
              <a:t>22</a:t>
            </a:fld>
            <a:endParaRPr lang="da-DK" dirty="0"/>
          </a:p>
        </p:txBody>
      </p:sp>
      <p:sp>
        <p:nvSpPr>
          <p:cNvPr id="5" name="Titel 4">
            <a:extLst>
              <a:ext uri="{FF2B5EF4-FFF2-40B4-BE49-F238E27FC236}">
                <a16:creationId xmlns:a16="http://schemas.microsoft.com/office/drawing/2014/main" id="{F553D3C5-C1EC-4D18-B69B-02C844D4AFCE}"/>
              </a:ext>
            </a:extLst>
          </p:cNvPr>
          <p:cNvSpPr>
            <a:spLocks noGrp="1"/>
          </p:cNvSpPr>
          <p:nvPr>
            <p:ph type="title"/>
          </p:nvPr>
        </p:nvSpPr>
        <p:spPr/>
        <p:txBody>
          <a:bodyPr/>
          <a:lstStyle/>
          <a:p>
            <a:r>
              <a:rPr lang="da-DK"/>
              <a:t>Opsummering</a:t>
            </a:r>
            <a:endParaRPr lang="da-DK" dirty="0"/>
          </a:p>
        </p:txBody>
      </p:sp>
      <p:sp>
        <p:nvSpPr>
          <p:cNvPr id="6" name="Pladsholder til tekst 5">
            <a:extLst>
              <a:ext uri="{FF2B5EF4-FFF2-40B4-BE49-F238E27FC236}">
                <a16:creationId xmlns:a16="http://schemas.microsoft.com/office/drawing/2014/main" id="{8D92A97C-BB72-41DE-A237-A71A65ABE1CD}"/>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dirty="0"/>
              <a:t>Spis hjertesundt</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Hold en sund vægt</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Begræns alkohol</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Skru op for motionen</a:t>
            </a:r>
          </a:p>
        </p:txBody>
      </p:sp>
      <p:pic>
        <p:nvPicPr>
          <p:cNvPr id="7" name="Picture 4" descr="Ketogenic diet healthy lifestyle on eating clean keto food good health dietary in heart dish with aerobic body exercise, gym workout training class , weight scale and sports shoes in fitness center  heart stock pictures, royalty-free photos &amp; images">
            <a:extLst>
              <a:ext uri="{FF2B5EF4-FFF2-40B4-BE49-F238E27FC236}">
                <a16:creationId xmlns:a16="http://schemas.microsoft.com/office/drawing/2014/main" id="{7F58DEC5-1A62-42B2-8FED-7B9AEFD9C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24063"/>
            <a:ext cx="5360193" cy="357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509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E488C87-0CF4-4E85-BE36-D43AD60400CE}"/>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02283AA6-20A5-4882-9474-35A43634842F}"/>
              </a:ext>
            </a:extLst>
          </p:cNvPr>
          <p:cNvSpPr>
            <a:spLocks noGrp="1"/>
          </p:cNvSpPr>
          <p:nvPr>
            <p:ph type="sldNum" sz="quarter" idx="17"/>
          </p:nvPr>
        </p:nvSpPr>
        <p:spPr/>
        <p:txBody>
          <a:bodyPr/>
          <a:lstStyle/>
          <a:p>
            <a:fld id="{24C8C45C-947F-4981-8B3F-4F32E973C901}" type="slidenum">
              <a:rPr lang="da-DK" smtClean="0"/>
              <a:pPr/>
              <a:t>23</a:t>
            </a:fld>
            <a:endParaRPr lang="da-DK" dirty="0"/>
          </a:p>
        </p:txBody>
      </p:sp>
      <p:sp>
        <p:nvSpPr>
          <p:cNvPr id="2" name="Titel 1">
            <a:extLst>
              <a:ext uri="{FF2B5EF4-FFF2-40B4-BE49-F238E27FC236}">
                <a16:creationId xmlns:a16="http://schemas.microsoft.com/office/drawing/2014/main" id="{13389D30-247F-4932-AE35-74E4D234151F}"/>
              </a:ext>
            </a:extLst>
          </p:cNvPr>
          <p:cNvSpPr>
            <a:spLocks noGrp="1"/>
          </p:cNvSpPr>
          <p:nvPr>
            <p:ph type="ctrTitle"/>
          </p:nvPr>
        </p:nvSpPr>
        <p:spPr>
          <a:xfrm>
            <a:off x="1971800" y="1842843"/>
            <a:ext cx="8604000" cy="4416913"/>
          </a:xfrm>
        </p:spPr>
        <p:txBody>
          <a:bodyPr/>
          <a:lstStyle/>
          <a:p>
            <a:pPr algn="ctr"/>
            <a:br>
              <a:rPr lang="da-DK" dirty="0"/>
            </a:br>
            <a:r>
              <a:rPr lang="da-DK" b="0" dirty="0"/>
              <a:t>Hvor kan du få mere information? </a:t>
            </a:r>
            <a:br>
              <a:rPr lang="da-DK" b="0" dirty="0"/>
            </a:br>
            <a:br>
              <a:rPr lang="da-DK" dirty="0"/>
            </a:br>
            <a:r>
              <a:rPr lang="da-DK" b="0" dirty="0">
                <a:solidFill>
                  <a:schemeClr val="accent1"/>
                </a:solidFill>
              </a:rPr>
              <a:t>Hjerteforeningen.dk</a:t>
            </a:r>
            <a:br>
              <a:rPr lang="da-DK" b="0" dirty="0">
                <a:solidFill>
                  <a:schemeClr val="accent1"/>
                </a:solidFill>
              </a:rPr>
            </a:br>
            <a:r>
              <a:rPr lang="da-DK" b="0" dirty="0">
                <a:solidFill>
                  <a:schemeClr val="accent1"/>
                </a:solidFill>
              </a:rPr>
              <a:t>Hjertelinjen 7025 0000</a:t>
            </a:r>
            <a:br>
              <a:rPr lang="da-DK" dirty="0"/>
            </a:br>
            <a:br>
              <a:rPr lang="da-DK" dirty="0"/>
            </a:br>
            <a:r>
              <a:rPr lang="da-DK" b="0" dirty="0"/>
              <a:t>Spørgsmål</a:t>
            </a:r>
            <a:r>
              <a:rPr lang="da-DK" dirty="0"/>
              <a:t>?</a:t>
            </a:r>
          </a:p>
        </p:txBody>
      </p:sp>
      <p:sp>
        <p:nvSpPr>
          <p:cNvPr id="4" name="Date Placeholder 3">
            <a:extLst>
              <a:ext uri="{FF2B5EF4-FFF2-40B4-BE49-F238E27FC236}">
                <a16:creationId xmlns:a16="http://schemas.microsoft.com/office/drawing/2014/main" id="{8A190C9E-AD21-4469-A3FD-6E3BAE6012AE}"/>
              </a:ext>
            </a:extLst>
          </p:cNvPr>
          <p:cNvSpPr>
            <a:spLocks noGrp="1"/>
          </p:cNvSpPr>
          <p:nvPr>
            <p:ph type="dt" sz="half" idx="10"/>
          </p:nvPr>
        </p:nvSpPr>
        <p:spPr/>
        <p:txBody>
          <a:bodyPr/>
          <a:lstStyle/>
          <a:p>
            <a:fld id="{BE11C486-F6D9-457E-8605-FA7FF1B869B2}" type="datetime1">
              <a:rPr lang="da-DK" smtClean="0"/>
              <a:pPr/>
              <a:t>27-07-2023</a:t>
            </a:fld>
            <a:endParaRPr lang="da-DK" dirty="0"/>
          </a:p>
        </p:txBody>
      </p:sp>
    </p:spTree>
    <p:extLst>
      <p:ext uri="{BB962C8B-B14F-4D97-AF65-F5344CB8AC3E}">
        <p14:creationId xmlns:p14="http://schemas.microsoft.com/office/powerpoint/2010/main" val="231158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44237A9-7D4E-408F-A93A-5962856F3DF6}"/>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D1E53AC6-66B8-4DB3-BE06-9C4C1412E19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AF3D3A18-5E8A-4A6E-B9D2-453302F9549B}"/>
              </a:ext>
            </a:extLst>
          </p:cNvPr>
          <p:cNvSpPr>
            <a:spLocks noGrp="1"/>
          </p:cNvSpPr>
          <p:nvPr>
            <p:ph type="sldNum" sz="quarter" idx="17"/>
          </p:nvPr>
        </p:nvSpPr>
        <p:spPr/>
        <p:txBody>
          <a:bodyPr/>
          <a:lstStyle/>
          <a:p>
            <a:fld id="{24C8C45C-947F-4981-8B3F-4F32E973C901}" type="slidenum">
              <a:rPr lang="da-DK" smtClean="0"/>
              <a:pPr/>
              <a:t>3</a:t>
            </a:fld>
            <a:endParaRPr lang="da-DK" dirty="0"/>
          </a:p>
        </p:txBody>
      </p:sp>
      <p:sp>
        <p:nvSpPr>
          <p:cNvPr id="5" name="Titel 4">
            <a:extLst>
              <a:ext uri="{FF2B5EF4-FFF2-40B4-BE49-F238E27FC236}">
                <a16:creationId xmlns:a16="http://schemas.microsoft.com/office/drawing/2014/main" id="{F553D3C5-C1EC-4D18-B69B-02C844D4AFCE}"/>
              </a:ext>
            </a:extLst>
          </p:cNvPr>
          <p:cNvSpPr>
            <a:spLocks noGrp="1"/>
          </p:cNvSpPr>
          <p:nvPr>
            <p:ph type="title"/>
          </p:nvPr>
        </p:nvSpPr>
        <p:spPr/>
        <p:txBody>
          <a:bodyPr/>
          <a:lstStyle/>
          <a:p>
            <a:r>
              <a:rPr lang="da-DK" dirty="0"/>
              <a:t>Fokus i kost ved atrieflimren</a:t>
            </a:r>
          </a:p>
        </p:txBody>
      </p:sp>
      <p:sp>
        <p:nvSpPr>
          <p:cNvPr id="6" name="Pladsholder til tekst 5">
            <a:extLst>
              <a:ext uri="{FF2B5EF4-FFF2-40B4-BE49-F238E27FC236}">
                <a16:creationId xmlns:a16="http://schemas.microsoft.com/office/drawing/2014/main" id="{8D92A97C-BB72-41DE-A237-A71A65ABE1CD}"/>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dirty="0"/>
              <a:t>Spis hjertesundt</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Hold en sund vægt</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Begræns alkohol</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Skru op for motionen</a:t>
            </a:r>
          </a:p>
        </p:txBody>
      </p:sp>
      <p:pic>
        <p:nvPicPr>
          <p:cNvPr id="7" name="Picture 4" descr="Ketogenic diet healthy lifestyle on eating clean keto food good health dietary in heart dish with aerobic body exercise, gym workout training class , weight scale and sports shoes in fitness center  heart stock pictures, royalty-free photos &amp; images">
            <a:extLst>
              <a:ext uri="{FF2B5EF4-FFF2-40B4-BE49-F238E27FC236}">
                <a16:creationId xmlns:a16="http://schemas.microsoft.com/office/drawing/2014/main" id="{7F58DEC5-1A62-42B2-8FED-7B9AEFD9C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24063"/>
            <a:ext cx="5360193" cy="357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52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4</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dirty="0"/>
              <a:t>Vægt og Atrieflimren </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241300" y="1945394"/>
            <a:ext cx="4374900" cy="3890043"/>
          </a:xfrm>
        </p:spPr>
        <p:txBody>
          <a:bodyPr/>
          <a:lstStyle/>
          <a:p>
            <a:pPr>
              <a:lnSpc>
                <a:spcPct val="100000"/>
              </a:lnSpc>
              <a:buNone/>
            </a:pPr>
            <a:br>
              <a:rPr lang="da-DK" dirty="0"/>
            </a:br>
            <a:endParaRPr lang="da-DK" dirty="0"/>
          </a:p>
          <a:p>
            <a:pPr marL="342900" indent="-342900">
              <a:lnSpc>
                <a:spcPct val="100000"/>
              </a:lnSpc>
              <a:buFont typeface="Courier New" panose="02070309020205020404" pitchFamily="49" charset="0"/>
              <a:buChar char="o"/>
            </a:pPr>
            <a:r>
              <a:rPr lang="da-DK" dirty="0"/>
              <a:t>Risikoen for anfald stiger med </a:t>
            </a:r>
            <a:br>
              <a:rPr lang="da-DK" dirty="0"/>
            </a:br>
            <a:r>
              <a:rPr lang="da-DK" dirty="0">
                <a:solidFill>
                  <a:schemeClr val="accent1"/>
                </a:solidFill>
              </a:rPr>
              <a:t>5-8% </a:t>
            </a:r>
            <a:r>
              <a:rPr lang="da-DK" dirty="0"/>
              <a:t>for hvert BMI-point over 27</a:t>
            </a:r>
            <a:br>
              <a:rPr lang="da-DK" dirty="0"/>
            </a:br>
            <a:endParaRPr lang="da-DK" dirty="0"/>
          </a:p>
          <a:p>
            <a:pPr marL="342900" indent="-342900">
              <a:lnSpc>
                <a:spcPct val="100000"/>
              </a:lnSpc>
              <a:buFont typeface="Courier New" panose="02070309020205020404" pitchFamily="49" charset="0"/>
              <a:buChar char="o"/>
            </a:pPr>
            <a:r>
              <a:rPr lang="da-DK" dirty="0"/>
              <a:t>Lavere vægt = Færre og kortere anfald </a:t>
            </a:r>
          </a:p>
          <a:p>
            <a:pPr>
              <a:lnSpc>
                <a:spcPct val="200000"/>
              </a:lnSpc>
              <a:buNone/>
            </a:pPr>
            <a:endParaRPr lang="da-DK" dirty="0"/>
          </a:p>
          <a:p>
            <a:pPr>
              <a:lnSpc>
                <a:spcPct val="200000"/>
              </a:lnSpc>
              <a:buNone/>
            </a:pPr>
            <a:endParaRPr lang="da-DK" dirty="0"/>
          </a:p>
        </p:txBody>
      </p:sp>
      <p:pic>
        <p:nvPicPr>
          <p:cNvPr id="2050" name="Picture 2" descr="BMI-beregner – beregn nemt om din vægt er sund | I FORM">
            <a:extLst>
              <a:ext uri="{FF2B5EF4-FFF2-40B4-BE49-F238E27FC236}">
                <a16:creationId xmlns:a16="http://schemas.microsoft.com/office/drawing/2014/main" id="{35E5FB77-A728-474B-B459-E1F518BE7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1169319"/>
            <a:ext cx="7035800" cy="544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25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5</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sz="6600" b="0" dirty="0"/>
              <a:t>Hjertesund kost – de 5 f’er</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39749" y="1972639"/>
            <a:ext cx="5556251" cy="3790951"/>
          </a:xfrm>
        </p:spPr>
        <p:txBody>
          <a:bodyPr/>
          <a:lstStyle/>
          <a:p>
            <a:pPr marL="342900" indent="-342900">
              <a:lnSpc>
                <a:spcPct val="100000"/>
              </a:lnSpc>
              <a:buFont typeface="Courier New" panose="02070309020205020404" pitchFamily="49" charset="0"/>
              <a:buChar char="o"/>
            </a:pPr>
            <a:r>
              <a:rPr lang="da-DK" dirty="0"/>
              <a:t>Fedt fra planteriget </a:t>
            </a:r>
          </a:p>
          <a:p>
            <a:pPr marL="342900" indent="-342900">
              <a:lnSpc>
                <a:spcPct val="100000"/>
              </a:lnSpc>
              <a:buFont typeface="Courier New" panose="02070309020205020404" pitchFamily="49" charset="0"/>
              <a:buChar char="o"/>
            </a:pPr>
            <a:r>
              <a:rPr lang="da-DK" dirty="0"/>
              <a:t> Fisk </a:t>
            </a:r>
          </a:p>
          <a:p>
            <a:pPr marL="342900" indent="-342900">
              <a:lnSpc>
                <a:spcPct val="100000"/>
              </a:lnSpc>
              <a:buFont typeface="Courier New" panose="02070309020205020404" pitchFamily="49" charset="0"/>
              <a:buChar char="o"/>
            </a:pPr>
            <a:r>
              <a:rPr lang="da-DK" dirty="0"/>
              <a:t> Frugt og grønt </a:t>
            </a:r>
          </a:p>
          <a:p>
            <a:pPr marL="342900" indent="-342900">
              <a:lnSpc>
                <a:spcPct val="100000"/>
              </a:lnSpc>
              <a:buFont typeface="Courier New" panose="02070309020205020404" pitchFamily="49" charset="0"/>
              <a:buChar char="o"/>
            </a:pPr>
            <a:r>
              <a:rPr lang="da-DK" dirty="0"/>
              <a:t> Fuldkorn</a:t>
            </a:r>
          </a:p>
          <a:p>
            <a:pPr marL="342900" indent="-342900">
              <a:lnSpc>
                <a:spcPct val="100000"/>
              </a:lnSpc>
              <a:buFont typeface="Courier New" panose="02070309020205020404" pitchFamily="49" charset="0"/>
              <a:buChar char="o"/>
            </a:pPr>
            <a:r>
              <a:rPr lang="da-DK" dirty="0"/>
              <a:t> Fysisk aktivitet</a:t>
            </a:r>
          </a:p>
        </p:txBody>
      </p:sp>
      <p:pic>
        <p:nvPicPr>
          <p:cNvPr id="2052" name="Picture 4">
            <a:extLst>
              <a:ext uri="{FF2B5EF4-FFF2-40B4-BE49-F238E27FC236}">
                <a16:creationId xmlns:a16="http://schemas.microsoft.com/office/drawing/2014/main" id="{C6CFA665-BDEA-4786-8686-9B610D89C6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151"/>
          <a:stretch/>
        </p:blipFill>
        <p:spPr bwMode="auto">
          <a:xfrm>
            <a:off x="5229948" y="1972639"/>
            <a:ext cx="6278616" cy="330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8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82A24D0-7ACF-48BE-894D-A519F8E3387F}"/>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AC80A1EF-9561-4838-8F11-F9CB49B51247}"/>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EE1C58DC-80BA-405B-8229-A1A9EC4060CC}"/>
              </a:ext>
            </a:extLst>
          </p:cNvPr>
          <p:cNvSpPr>
            <a:spLocks noGrp="1"/>
          </p:cNvSpPr>
          <p:nvPr>
            <p:ph type="sldNum" sz="quarter" idx="17"/>
          </p:nvPr>
        </p:nvSpPr>
        <p:spPr/>
        <p:txBody>
          <a:bodyPr/>
          <a:lstStyle/>
          <a:p>
            <a:fld id="{24C8C45C-947F-4981-8B3F-4F32E973C901}" type="slidenum">
              <a:rPr lang="da-DK" smtClean="0"/>
              <a:pPr/>
              <a:t>6</a:t>
            </a:fld>
            <a:endParaRPr lang="da-DK" dirty="0"/>
          </a:p>
        </p:txBody>
      </p:sp>
      <p:sp>
        <p:nvSpPr>
          <p:cNvPr id="5" name="Titel 4">
            <a:extLst>
              <a:ext uri="{FF2B5EF4-FFF2-40B4-BE49-F238E27FC236}">
                <a16:creationId xmlns:a16="http://schemas.microsoft.com/office/drawing/2014/main" id="{B191BA72-2576-4F92-B271-A68D6BCAA57C}"/>
              </a:ext>
            </a:extLst>
          </p:cNvPr>
          <p:cNvSpPr>
            <a:spLocks noGrp="1"/>
          </p:cNvSpPr>
          <p:nvPr>
            <p:ph type="title"/>
          </p:nvPr>
        </p:nvSpPr>
        <p:spPr/>
        <p:txBody>
          <a:bodyPr/>
          <a:lstStyle/>
          <a:p>
            <a:r>
              <a:rPr lang="da-DK" dirty="0"/>
              <a:t>Vælg plantefedt</a:t>
            </a:r>
          </a:p>
        </p:txBody>
      </p:sp>
      <p:sp>
        <p:nvSpPr>
          <p:cNvPr id="6" name="Pladsholder til tekst 5">
            <a:extLst>
              <a:ext uri="{FF2B5EF4-FFF2-40B4-BE49-F238E27FC236}">
                <a16:creationId xmlns:a16="http://schemas.microsoft.com/office/drawing/2014/main" id="{04A5B8A4-E4CD-42D9-9A90-2CC6FF3E23A0}"/>
              </a:ext>
            </a:extLst>
          </p:cNvPr>
          <p:cNvSpPr>
            <a:spLocks noGrp="1"/>
          </p:cNvSpPr>
          <p:nvPr>
            <p:ph type="body" sz="quarter" idx="13"/>
          </p:nvPr>
        </p:nvSpPr>
        <p:spPr>
          <a:xfrm>
            <a:off x="538800" y="1533523"/>
            <a:ext cx="2784476" cy="3790951"/>
          </a:xfrm>
        </p:spPr>
        <p:txBody>
          <a:bodyPr/>
          <a:lstStyle/>
          <a:p>
            <a:r>
              <a:rPr lang="da-DK" dirty="0">
                <a:solidFill>
                  <a:schemeClr val="accent1"/>
                </a:solidFill>
              </a:rPr>
              <a:t>Mættet fedt </a:t>
            </a:r>
          </a:p>
        </p:txBody>
      </p:sp>
      <p:sp>
        <p:nvSpPr>
          <p:cNvPr id="7" name="Pladsholder til tekst 5">
            <a:extLst>
              <a:ext uri="{FF2B5EF4-FFF2-40B4-BE49-F238E27FC236}">
                <a16:creationId xmlns:a16="http://schemas.microsoft.com/office/drawing/2014/main" id="{89BB9C36-AFFF-4A32-B1E8-59FE49042F10}"/>
              </a:ext>
            </a:extLst>
          </p:cNvPr>
          <p:cNvSpPr txBox="1">
            <a:spLocks/>
          </p:cNvSpPr>
          <p:nvPr/>
        </p:nvSpPr>
        <p:spPr bwMode="white">
          <a:xfrm>
            <a:off x="6266252" y="1533523"/>
            <a:ext cx="2784476" cy="3790951"/>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r>
              <a:rPr lang="da-DK" dirty="0">
                <a:solidFill>
                  <a:srgbClr val="00B050"/>
                </a:solidFill>
              </a:rPr>
              <a:t>Umættet fedt </a:t>
            </a:r>
          </a:p>
        </p:txBody>
      </p:sp>
      <p:pic>
        <p:nvPicPr>
          <p:cNvPr id="3074" name="Picture 2" descr="Products with healthy fats  unsaturated fats stock pictures, royalty-free photos &amp; images">
            <a:extLst>
              <a:ext uri="{FF2B5EF4-FFF2-40B4-BE49-F238E27FC236}">
                <a16:creationId xmlns:a16="http://schemas.microsoft.com/office/drawing/2014/main" id="{0C0FBF41-2893-46DE-A074-0BE40879D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137212" y="1173315"/>
            <a:ext cx="3535572" cy="52774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lection of bad fat sources  bad fats stock pictures, royalty-free photos &amp; images">
            <a:extLst>
              <a:ext uri="{FF2B5EF4-FFF2-40B4-BE49-F238E27FC236}">
                <a16:creationId xmlns:a16="http://schemas.microsoft.com/office/drawing/2014/main" id="{A3B5CDF3-E880-4129-9BA5-CCAD21D73A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343" r="2858"/>
          <a:stretch/>
        </p:blipFill>
        <p:spPr bwMode="auto">
          <a:xfrm>
            <a:off x="540000" y="2044273"/>
            <a:ext cx="5385750" cy="35355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ulv pile til lige ud direktion, Røde, 10 stk - 125x270 mm">
            <a:extLst>
              <a:ext uri="{FF2B5EF4-FFF2-40B4-BE49-F238E27FC236}">
                <a16:creationId xmlns:a16="http://schemas.microsoft.com/office/drawing/2014/main" id="{F9EDC057-5D37-92D2-B7B5-D124582ED3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735" y="1882772"/>
            <a:ext cx="2222501" cy="37909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ulv pile til lige ud direktion, Røde, 10 stk - 125x270 mm">
            <a:extLst>
              <a:ext uri="{FF2B5EF4-FFF2-40B4-BE49-F238E27FC236}">
                <a16:creationId xmlns:a16="http://schemas.microsoft.com/office/drawing/2014/main" id="{EADC0D38-BB45-4BEC-141F-217B3BD63A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13526" y="1882772"/>
            <a:ext cx="1944564" cy="379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95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28EDBF5-7169-4E0A-B4DB-C37664802B01}"/>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E711AC41-67D7-4EE7-B508-D494FC03EBFC}"/>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2FDC832B-5EA8-4AAC-91F9-74D69055C47D}"/>
              </a:ext>
            </a:extLst>
          </p:cNvPr>
          <p:cNvSpPr>
            <a:spLocks noGrp="1"/>
          </p:cNvSpPr>
          <p:nvPr>
            <p:ph type="sldNum" sz="quarter" idx="17"/>
          </p:nvPr>
        </p:nvSpPr>
        <p:spPr/>
        <p:txBody>
          <a:bodyPr/>
          <a:lstStyle/>
          <a:p>
            <a:fld id="{24C8C45C-947F-4981-8B3F-4F32E973C901}" type="slidenum">
              <a:rPr lang="da-DK" smtClean="0"/>
              <a:pPr/>
              <a:t>7</a:t>
            </a:fld>
            <a:endParaRPr lang="da-DK" dirty="0"/>
          </a:p>
        </p:txBody>
      </p:sp>
      <p:sp>
        <p:nvSpPr>
          <p:cNvPr id="5" name="Titel 4">
            <a:extLst>
              <a:ext uri="{FF2B5EF4-FFF2-40B4-BE49-F238E27FC236}">
                <a16:creationId xmlns:a16="http://schemas.microsoft.com/office/drawing/2014/main" id="{FF2882C9-8E05-4ACE-876C-FF05CC698523}"/>
              </a:ext>
            </a:extLst>
          </p:cNvPr>
          <p:cNvSpPr>
            <a:spLocks noGrp="1"/>
          </p:cNvSpPr>
          <p:nvPr>
            <p:ph type="title"/>
          </p:nvPr>
        </p:nvSpPr>
        <p:spPr>
          <a:xfrm>
            <a:off x="406400" y="324100"/>
            <a:ext cx="11518900" cy="1258638"/>
          </a:xfrm>
        </p:spPr>
        <p:txBody>
          <a:bodyPr/>
          <a:lstStyle/>
          <a:p>
            <a:r>
              <a:rPr lang="da-DK" dirty="0"/>
              <a:t>Få de rigtige varer i indkøbskurven</a:t>
            </a:r>
          </a:p>
        </p:txBody>
      </p:sp>
      <p:pic>
        <p:nvPicPr>
          <p:cNvPr id="1026" name="Picture 2">
            <a:extLst>
              <a:ext uri="{FF2B5EF4-FFF2-40B4-BE49-F238E27FC236}">
                <a16:creationId xmlns:a16="http://schemas.microsoft.com/office/drawing/2014/main" id="{B9237A0C-1C7A-C54C-164B-1088CA0C2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975" y="1346200"/>
            <a:ext cx="4792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96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8C86E95-5D52-4CC0-A055-EFD292393287}"/>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1C9302D7-BBDF-4DFD-9618-90289BB055C1}"/>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A60D10A5-D0F4-43EF-A74B-11A04793C9C4}"/>
              </a:ext>
            </a:extLst>
          </p:cNvPr>
          <p:cNvSpPr>
            <a:spLocks noGrp="1"/>
          </p:cNvSpPr>
          <p:nvPr>
            <p:ph type="sldNum" sz="quarter" idx="17"/>
          </p:nvPr>
        </p:nvSpPr>
        <p:spPr/>
        <p:txBody>
          <a:bodyPr/>
          <a:lstStyle/>
          <a:p>
            <a:fld id="{24C8C45C-947F-4981-8B3F-4F32E973C901}" type="slidenum">
              <a:rPr lang="da-DK" smtClean="0"/>
              <a:pPr/>
              <a:t>8</a:t>
            </a:fld>
            <a:endParaRPr lang="da-DK" dirty="0"/>
          </a:p>
        </p:txBody>
      </p:sp>
      <p:sp>
        <p:nvSpPr>
          <p:cNvPr id="5" name="Titel 4">
            <a:extLst>
              <a:ext uri="{FF2B5EF4-FFF2-40B4-BE49-F238E27FC236}">
                <a16:creationId xmlns:a16="http://schemas.microsoft.com/office/drawing/2014/main" id="{4318F4C0-6752-480F-B74C-4FC4A5679900}"/>
              </a:ext>
            </a:extLst>
          </p:cNvPr>
          <p:cNvSpPr>
            <a:spLocks noGrp="1"/>
          </p:cNvSpPr>
          <p:nvPr>
            <p:ph type="title"/>
          </p:nvPr>
        </p:nvSpPr>
        <p:spPr/>
        <p:txBody>
          <a:bodyPr/>
          <a:lstStyle/>
          <a:p>
            <a:r>
              <a:rPr lang="da-DK" dirty="0"/>
              <a:t>6 om dagen</a:t>
            </a:r>
          </a:p>
        </p:txBody>
      </p:sp>
      <p:sp>
        <p:nvSpPr>
          <p:cNvPr id="6" name="Pladsholder til tekst 5">
            <a:extLst>
              <a:ext uri="{FF2B5EF4-FFF2-40B4-BE49-F238E27FC236}">
                <a16:creationId xmlns:a16="http://schemas.microsoft.com/office/drawing/2014/main" id="{5CABB82D-B0DE-4F5C-86FC-511883E711D3}"/>
              </a:ext>
            </a:extLst>
          </p:cNvPr>
          <p:cNvSpPr>
            <a:spLocks noGrp="1"/>
          </p:cNvSpPr>
          <p:nvPr>
            <p:ph type="body" sz="quarter" idx="13"/>
          </p:nvPr>
        </p:nvSpPr>
        <p:spPr>
          <a:xfrm>
            <a:off x="538800" y="1533524"/>
            <a:ext cx="6688800" cy="3790951"/>
          </a:xfrm>
        </p:spPr>
        <p:txBody>
          <a:bodyPr/>
          <a:lstStyle/>
          <a:p>
            <a:pPr marL="342900" indent="-342900">
              <a:buFont typeface="Courier New" panose="02070309020205020404" pitchFamily="49" charset="0"/>
              <a:buChar char="o"/>
            </a:pPr>
            <a:r>
              <a:rPr lang="da-DK" dirty="0"/>
              <a:t>Spis også de mørkegrønne grøntsager</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Fordel grønt på alle dagens måltider</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Hav det </a:t>
            </a:r>
            <a:r>
              <a:rPr lang="da-DK" dirty="0" err="1"/>
              <a:t>klartgjort</a:t>
            </a:r>
            <a:r>
              <a:rPr lang="da-DK" dirty="0"/>
              <a:t> og gør det nemt </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Frost og </a:t>
            </a:r>
            <a:r>
              <a:rPr lang="da-DK" dirty="0" err="1"/>
              <a:t>forsnittet</a:t>
            </a:r>
            <a:r>
              <a:rPr lang="da-DK" dirty="0"/>
              <a:t> grønt er fint</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Tilsæt grøntsager ind i retterne</a:t>
            </a:r>
          </a:p>
          <a:p>
            <a:endParaRPr lang="da-DK" dirty="0"/>
          </a:p>
          <a:p>
            <a:pPr>
              <a:buNone/>
            </a:pPr>
            <a:endParaRPr lang="da-DK" dirty="0"/>
          </a:p>
        </p:txBody>
      </p:sp>
      <p:pic>
        <p:nvPicPr>
          <p:cNvPr id="3076" name="Picture 4" descr="Vegan shopping bag with fruits and vegetables isolated on white background  fruits and vegetables stock pictures, royalty-free photos &amp; images">
            <a:extLst>
              <a:ext uri="{FF2B5EF4-FFF2-40B4-BE49-F238E27FC236}">
                <a16:creationId xmlns:a16="http://schemas.microsoft.com/office/drawing/2014/main" id="{BEA71622-4E24-44B4-84F6-A91D8CB18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5489389" y="1142999"/>
            <a:ext cx="68580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635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632BDD3-A4EF-4A53-8CC6-0928D455D12F}"/>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7440F92C-1169-486E-84D6-42C17910BCAD}"/>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ABECF8A4-80F8-4FCD-B5AA-3BB6B402F41E}"/>
              </a:ext>
            </a:extLst>
          </p:cNvPr>
          <p:cNvSpPr>
            <a:spLocks noGrp="1"/>
          </p:cNvSpPr>
          <p:nvPr>
            <p:ph type="sldNum" sz="quarter" idx="17"/>
          </p:nvPr>
        </p:nvSpPr>
        <p:spPr/>
        <p:txBody>
          <a:bodyPr/>
          <a:lstStyle/>
          <a:p>
            <a:fld id="{24C8C45C-947F-4981-8B3F-4F32E973C901}" type="slidenum">
              <a:rPr lang="da-DK" smtClean="0"/>
              <a:pPr/>
              <a:t>9</a:t>
            </a:fld>
            <a:endParaRPr lang="da-DK" dirty="0"/>
          </a:p>
        </p:txBody>
      </p:sp>
      <p:sp>
        <p:nvSpPr>
          <p:cNvPr id="5" name="Titel 4">
            <a:extLst>
              <a:ext uri="{FF2B5EF4-FFF2-40B4-BE49-F238E27FC236}">
                <a16:creationId xmlns:a16="http://schemas.microsoft.com/office/drawing/2014/main" id="{09916627-2CDF-402E-A911-12CDD840BF47}"/>
              </a:ext>
            </a:extLst>
          </p:cNvPr>
          <p:cNvSpPr>
            <a:spLocks noGrp="1"/>
          </p:cNvSpPr>
          <p:nvPr>
            <p:ph type="title"/>
          </p:nvPr>
        </p:nvSpPr>
        <p:spPr/>
        <p:txBody>
          <a:bodyPr/>
          <a:lstStyle/>
          <a:p>
            <a:r>
              <a:rPr lang="da-DK" dirty="0"/>
              <a:t>Fuldkorn</a:t>
            </a:r>
          </a:p>
        </p:txBody>
      </p:sp>
      <p:sp>
        <p:nvSpPr>
          <p:cNvPr id="6" name="Pladsholder til tekst 5">
            <a:extLst>
              <a:ext uri="{FF2B5EF4-FFF2-40B4-BE49-F238E27FC236}">
                <a16:creationId xmlns:a16="http://schemas.microsoft.com/office/drawing/2014/main" id="{0DCE2CC7-EBCB-4361-B94C-05F3C1BE5EEB}"/>
              </a:ext>
            </a:extLst>
          </p:cNvPr>
          <p:cNvSpPr>
            <a:spLocks noGrp="1"/>
          </p:cNvSpPr>
          <p:nvPr>
            <p:ph type="body" sz="quarter" idx="13"/>
          </p:nvPr>
        </p:nvSpPr>
        <p:spPr>
          <a:xfrm>
            <a:off x="473702" y="1798637"/>
            <a:ext cx="6688800" cy="2188147"/>
          </a:xfrm>
        </p:spPr>
        <p:txBody>
          <a:bodyPr/>
          <a:lstStyle/>
          <a:p>
            <a:pPr marL="342900" indent="-342900">
              <a:buFont typeface="Courier New" panose="02070309020205020404" pitchFamily="49" charset="0"/>
              <a:buChar char="o"/>
            </a:pPr>
            <a:r>
              <a:rPr lang="da-DK" dirty="0"/>
              <a:t>75 g fuldkorn om dagen og gerne mere </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Fuldkornsmærket</a:t>
            </a:r>
          </a:p>
        </p:txBody>
      </p:sp>
      <p:pic>
        <p:nvPicPr>
          <p:cNvPr id="7" name="Picture 8" descr="Fuldkornslogoet &amp;amp; Fuldkornsmærket - Nemt at vælge fuldkorn">
            <a:extLst>
              <a:ext uri="{FF2B5EF4-FFF2-40B4-BE49-F238E27FC236}">
                <a16:creationId xmlns:a16="http://schemas.microsoft.com/office/drawing/2014/main" id="{6C3EF9B3-D477-46C2-8EE8-140D9CF84CD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66" b="94030" l="9695" r="89767">
                        <a14:foregroundMark x1="53680" y1="33731" x2="49013" y2="47164"/>
                        <a14:foregroundMark x1="49013" y1="47164" x2="38241" y2="39104"/>
                        <a14:foregroundMark x1="38241" y1="39104" x2="44345" y2="51045"/>
                        <a14:foregroundMark x1="44345" y1="51045" x2="46858" y2="35224"/>
                        <a14:foregroundMark x1="46858" y1="35224" x2="55296" y2="44478"/>
                        <a14:foregroundMark x1="55296" y1="44478" x2="47576" y2="26866"/>
                        <a14:foregroundMark x1="47576" y1="26866" x2="48115" y2="51940"/>
                        <a14:foregroundMark x1="48115" y1="51940" x2="55117" y2="11642"/>
                        <a14:foregroundMark x1="55117" y1="11642" x2="51706" y2="6866"/>
                        <a14:foregroundMark x1="48294" y1="47164" x2="40754" y2="31343"/>
                        <a14:foregroundMark x1="40754" y1="31343" x2="39318" y2="49254"/>
                        <a14:foregroundMark x1="39318" y1="49254" x2="44524" y2="55821"/>
                        <a14:foregroundMark x1="55835" y1="14030" x2="65350" y2="18507"/>
                        <a14:foregroundMark x1="65350" y1="18507" x2="73250" y2="38209"/>
                        <a14:foregroundMark x1="73250" y1="38209" x2="75583" y2="52836"/>
                        <a14:foregroundMark x1="75583" y1="52836" x2="74506" y2="70746"/>
                        <a14:foregroundMark x1="74506" y1="70746" x2="66427" y2="78507"/>
                        <a14:foregroundMark x1="66427" y1="78507" x2="56194" y2="14328"/>
                        <a14:foregroundMark x1="70377" y1="28358" x2="58707" y2="28657"/>
                        <a14:foregroundMark x1="58707" y1="28657" x2="59066" y2="45075"/>
                        <a14:foregroundMark x1="59066" y1="45075" x2="70736" y2="34328"/>
                        <a14:foregroundMark x1="70736" y1="34328" x2="69838" y2="24179"/>
                        <a14:foregroundMark x1="69659" y1="32537" x2="58707" y2="31642"/>
                        <a14:foregroundMark x1="58707" y1="31642" x2="72352" y2="42090"/>
                        <a14:foregroundMark x1="72352" y1="42090" x2="72890" y2="41194"/>
                        <a14:foregroundMark x1="71095" y1="47463" x2="61041" y2="47761"/>
                        <a14:foregroundMark x1="63016" y1="40000" x2="68582" y2="51940"/>
                        <a14:foregroundMark x1="68582" y1="51940" x2="61221" y2="52239"/>
                        <a14:foregroundMark x1="55117" y1="41493" x2="42729" y2="48657"/>
                        <a14:foregroundMark x1="42729" y1="48657" x2="41652" y2="66269"/>
                        <a14:foregroundMark x1="41652" y1="66269" x2="54578" y2="71940"/>
                        <a14:foregroundMark x1="54578" y1="71940" x2="64991" y2="62687"/>
                        <a14:foregroundMark x1="64991" y1="62687" x2="62657" y2="46269"/>
                        <a14:foregroundMark x1="62657" y1="46269" x2="55117" y2="37612"/>
                        <a14:foregroundMark x1="55117" y1="37612" x2="54578" y2="37612"/>
                        <a14:foregroundMark x1="61221" y1="52537" x2="46499" y2="50746"/>
                        <a14:foregroundMark x1="46499" y1="50746" x2="56732" y2="63284"/>
                        <a14:foregroundMark x1="56732" y1="63284" x2="57630" y2="62985"/>
                        <a14:foregroundMark x1="58169" y1="66866" x2="45422" y2="60299"/>
                        <a14:foregroundMark x1="45422" y1="60299" x2="53860" y2="54328"/>
                        <a14:foregroundMark x1="53860" y1="54328" x2="57630" y2="66269"/>
                        <a14:foregroundMark x1="32316" y1="45970" x2="24955" y2="54627"/>
                        <a14:foregroundMark x1="24955" y1="54627" x2="31957" y2="66866"/>
                        <a14:foregroundMark x1="31957" y1="66866" x2="36266" y2="59701"/>
                        <a14:foregroundMark x1="32316" y1="46567" x2="29264" y2="55522"/>
                        <a14:foregroundMark x1="27648" y1="56418" x2="27289" y2="57015"/>
                        <a14:foregroundMark x1="26212" y1="43284" x2="28187" y2="52537"/>
                        <a14:foregroundMark x1="28187" y1="65373" x2="31598" y2="75224"/>
                        <a14:foregroundMark x1="32316" y1="74925" x2="41831" y2="86866"/>
                        <a14:foregroundMark x1="41831" y1="86866" x2="42370" y2="90746"/>
                        <a14:foregroundMark x1="41831" y1="88060" x2="49910" y2="94030"/>
                        <a14:foregroundMark x1="49910" y1="94030" x2="50090" y2="94030"/>
                        <a14:foregroundMark x1="47217" y1="88358" x2="56194" y2="87463"/>
                        <a14:foregroundMark x1="56194" y1="87463" x2="56194" y2="87463"/>
                        <a14:foregroundMark x1="53860" y1="88955" x2="65171" y2="78806"/>
                        <a14:foregroundMark x1="68582" y1="72537" x2="73250" y2="60299"/>
                        <a14:foregroundMark x1="73429" y1="52836" x2="73429" y2="57015"/>
                      </a14:backgroundRemoval>
                    </a14:imgEffect>
                  </a14:imgLayer>
                </a14:imgProps>
              </a:ext>
              <a:ext uri="{28A0092B-C50C-407E-A947-70E740481C1C}">
                <a14:useLocalDpi xmlns:a14="http://schemas.microsoft.com/office/drawing/2010/main" val="0"/>
              </a:ext>
            </a:extLst>
          </a:blip>
          <a:srcRect/>
          <a:stretch>
            <a:fillRect/>
          </a:stretch>
        </p:blipFill>
        <p:spPr bwMode="auto">
          <a:xfrm>
            <a:off x="2174536" y="3428998"/>
            <a:ext cx="4414551" cy="265507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holegrain food still life shot on rustic wooden table  whole grains stock pictures, royalty-free photos &amp; images">
            <a:extLst>
              <a:ext uri="{FF2B5EF4-FFF2-40B4-BE49-F238E27FC236}">
                <a16:creationId xmlns:a16="http://schemas.microsoft.com/office/drawing/2014/main" id="{AB69E7CF-D62F-4F00-9D0D-E3C9448A3E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446087" y="1142999"/>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55498"/>
      </p:ext>
    </p:extLst>
  </p:cSld>
  <p:clrMapOvr>
    <a:masterClrMapping/>
  </p:clrMapOvr>
</p:sld>
</file>

<file path=ppt/theme/theme1.xml><?xml version="1.0" encoding="utf-8"?>
<a:theme xmlns:a="http://schemas.openxmlformats.org/drawingml/2006/main" name="Hjerteforeningen">
  <a:themeElements>
    <a:clrScheme name="Hjerteforeningen">
      <a:dk1>
        <a:srgbClr val="000000"/>
      </a:dk1>
      <a:lt1>
        <a:srgbClr val="FFFFFF"/>
      </a:lt1>
      <a:dk2>
        <a:srgbClr val="002A3A"/>
      </a:dk2>
      <a:lt2>
        <a:srgbClr val="E5E9EB"/>
      </a:lt2>
      <a:accent1>
        <a:srgbClr val="C8102E"/>
      </a:accent1>
      <a:accent2>
        <a:srgbClr val="002A3A"/>
      </a:accent2>
      <a:accent3>
        <a:srgbClr val="335561"/>
      </a:accent3>
      <a:accent4>
        <a:srgbClr val="667F89"/>
      </a:accent4>
      <a:accent5>
        <a:srgbClr val="99AAB0"/>
      </a:accent5>
      <a:accent6>
        <a:srgbClr val="CCD4D8"/>
      </a:accent6>
      <a:hlink>
        <a:srgbClr val="C8102E"/>
      </a:hlink>
      <a:folHlink>
        <a:srgbClr val="335561"/>
      </a:folHlink>
    </a:clrScheme>
    <a:fontScheme name="Hjerteforeningen">
      <a:majorFont>
        <a:latin typeface="Roboto Condense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lIns="72000" tIns="36000" rIns="72000" bIns="36000"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Præsentation1" id="{AC3AB27B-5FDA-204C-B220-D1F67A3B3E98}" vid="{C8DFA6F0-22E4-6147-902F-53F3F82FAFE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Roboto Light"/>
        <a:ea typeface=""/>
        <a:cs typeface=""/>
      </a:majorFont>
      <a:minorFont>
        <a:latin typeface="Roboto Light"/>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Roboto Light"/>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Hjerteforeningen_PowerPoint_Skabelon 2021</Template>
  <TotalTime>7618</TotalTime>
  <Words>5092</Words>
  <Application>Microsoft Office PowerPoint</Application>
  <PresentationFormat>Widescreen</PresentationFormat>
  <Paragraphs>442</Paragraphs>
  <Slides>23</Slides>
  <Notes>23</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23</vt:i4>
      </vt:variant>
    </vt:vector>
  </HeadingPairs>
  <TitlesOfParts>
    <vt:vector size="30" baseType="lpstr">
      <vt:lpstr>Roboto Light</vt:lpstr>
      <vt:lpstr>Raleway</vt:lpstr>
      <vt:lpstr>Calibri</vt:lpstr>
      <vt:lpstr>Roboto Condensed</vt:lpstr>
      <vt:lpstr>Arial</vt:lpstr>
      <vt:lpstr>Courier New</vt:lpstr>
      <vt:lpstr>Hjerteforeningen</vt:lpstr>
      <vt:lpstr>Kost og Atrieflimren</vt:lpstr>
      <vt:lpstr>Forekomst </vt:lpstr>
      <vt:lpstr>Fokus i kost ved atrieflimren</vt:lpstr>
      <vt:lpstr>Vægt og Atrieflimren </vt:lpstr>
      <vt:lpstr>Hjertesund kost – de 5 f’er</vt:lpstr>
      <vt:lpstr>Vælg plantefedt</vt:lpstr>
      <vt:lpstr>Få de rigtige varer i indkøbskurven</vt:lpstr>
      <vt:lpstr>6 om dagen</vt:lpstr>
      <vt:lpstr>Fuldkorn</vt:lpstr>
      <vt:lpstr>Fisk</vt:lpstr>
      <vt:lpstr>Drikkevarer</vt:lpstr>
      <vt:lpstr>Alkohol</vt:lpstr>
      <vt:lpstr>Den søde tand</vt:lpstr>
      <vt:lpstr>Atrieflimren og  motion</vt:lpstr>
      <vt:lpstr>Sunde madvaner</vt:lpstr>
      <vt:lpstr>Hvilken model passer til dig?</vt:lpstr>
      <vt:lpstr>Kosttilskud</vt:lpstr>
      <vt:lpstr>Kosttilskud</vt:lpstr>
      <vt:lpstr>Myter</vt:lpstr>
      <vt:lpstr>Mental sundhed</vt:lpstr>
      <vt:lpstr>PowerPoint-præsentation</vt:lpstr>
      <vt:lpstr>Opsummering</vt:lpstr>
      <vt:lpstr> Hvor kan du få mere information?   Hjerteforeningen.dk Hjertelinjen 7025 0000  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Atrieflimmer og kost</dc:title>
  <dc:creator>Karoline Borch-Andersen</dc:creator>
  <cp:lastModifiedBy>Karen Brun</cp:lastModifiedBy>
  <cp:revision>27</cp:revision>
  <dcterms:created xsi:type="dcterms:W3CDTF">2022-03-08T09:04:11Z</dcterms:created>
  <dcterms:modified xsi:type="dcterms:W3CDTF">2023-07-27T08:43:20Z</dcterms:modified>
</cp:coreProperties>
</file>