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73" r:id="rId3"/>
    <p:sldId id="269" r:id="rId4"/>
    <p:sldId id="271" r:id="rId5"/>
    <p:sldId id="288" r:id="rId6"/>
    <p:sldId id="278" r:id="rId7"/>
    <p:sldId id="324" r:id="rId8"/>
    <p:sldId id="325" r:id="rId9"/>
    <p:sldId id="326" r:id="rId10"/>
    <p:sldId id="327" r:id="rId11"/>
    <p:sldId id="276" r:id="rId12"/>
    <p:sldId id="322" r:id="rId13"/>
    <p:sldId id="321" r:id="rId14"/>
    <p:sldId id="323" r:id="rId15"/>
    <p:sldId id="320" r:id="rId16"/>
    <p:sldId id="319" r:id="rId17"/>
    <p:sldId id="281" r:id="rId18"/>
    <p:sldId id="280" r:id="rId19"/>
    <p:sldId id="330" r:id="rId20"/>
    <p:sldId id="287" r:id="rId21"/>
    <p:sldId id="282" r:id="rId22"/>
    <p:sldId id="284" r:id="rId23"/>
    <p:sldId id="331" r:id="rId24"/>
    <p:sldId id="277" r:id="rId25"/>
    <p:sldId id="270" r:id="rId26"/>
    <p:sldId id="257" r:id="rId27"/>
  </p:sldIdLst>
  <p:sldSz cx="12192000" cy="6858000"/>
  <p:notesSz cx="6858000" cy="9144000"/>
  <p:embeddedFontLst>
    <p:embeddedFont>
      <p:font typeface="Avenir Next LT Pro" panose="020B0504020202020204" pitchFamily="34" charset="0"/>
      <p:regular r:id="rId30"/>
      <p:bold r:id="rId31"/>
      <p:italic r:id="rId32"/>
      <p:boldItalic r:id="rId33"/>
    </p:embeddedFont>
    <p:embeddedFont>
      <p:font typeface="Roboto Condensed" panose="02000000000000000000" pitchFamily="2" charset="0"/>
      <p:regular r:id="rId34"/>
      <p:bold r:id="rId35"/>
      <p:italic r:id="rId36"/>
      <p:boldItalic r:id="rId37"/>
    </p:embeddedFont>
    <p:embeddedFont>
      <p:font typeface="Roboto Light" panose="02000000000000000000" pitchFamily="2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B66AD0-DCE2-D30E-B071-6CECCE770AE4}" name="Natasha Selberg" initials="NS" userId="S::nselberg@hjerteforeningen.dk::149b8182-940b-4f16-b03c-834ff9ee10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E77"/>
    <a:srgbClr val="657983"/>
    <a:srgbClr val="99AAB0"/>
    <a:srgbClr val="667F89"/>
    <a:srgbClr val="677081"/>
    <a:srgbClr val="A3B2B8"/>
    <a:srgbClr val="DBDBDD"/>
    <a:srgbClr val="CBCBCB"/>
    <a:srgbClr val="F7F7F9"/>
    <a:srgbClr val="424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9776F-A4D2-4228-9F54-4EB297ED7280}" v="8" dt="2023-07-27T08:50:21.230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yst layout 2 - Marker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76549" autoAdjust="0"/>
  </p:normalViewPr>
  <p:slideViewPr>
    <p:cSldViewPr snapToGrid="0" showGuides="1">
      <p:cViewPr varScale="1">
        <p:scale>
          <a:sx n="84" d="100"/>
          <a:sy n="84" d="100"/>
        </p:scale>
        <p:origin x="1350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E445A25C-D260-4C89-838F-08531FC6E4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24 April 2024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28C39D3B-7DD7-41F7-8290-F8D145455F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315EA739-26A5-482B-BAC8-7FD786E1D7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C67DD944-267B-4EC8-8C3F-F2A2F83949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D862AE15-7810-4FCD-8413-FAC5E744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7930" y="420808"/>
            <a:ext cx="26968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56BF6C73-D1B2-4669-9452-2E71DEDD9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E6710C80-24BD-4FB8-8B7E-9D6AABEA13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BA20134B-8820-4287-90F9-D6E3FB4888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24 April 2024</a:t>
            </a:fld>
            <a:endParaRPr lang="en-GB" sz="800" dirty="0"/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47CFEB5A-E3B0-46E3-AC63-A2EAF7BCF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/>
          </a:p>
        </p:txBody>
      </p:sp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C06FBA78-DA80-4AD5-B361-2AF08DDA64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9" name="Header Placeholder 12">
            <a:extLst>
              <a:ext uri="{FF2B5EF4-FFF2-40B4-BE49-F238E27FC236}">
                <a16:creationId xmlns:a16="http://schemas.microsoft.com/office/drawing/2014/main" id="{6221039F-34A6-44D4-AA2A-55CC6D710D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45C5EE03-AB74-482C-8C20-BCBB3415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3819" y="656467"/>
            <a:ext cx="26968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54704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996552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0950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01404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801918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98858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02995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087259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444510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13122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84445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6652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latin typeface="+mn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677060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Max xx g fedt per 100 g </a:t>
            </a:r>
          </a:p>
          <a:p>
            <a:r>
              <a:rPr lang="da-DK" dirty="0"/>
              <a:t>Max xx g salt per 100 g</a:t>
            </a:r>
          </a:p>
          <a:p>
            <a:r>
              <a:rPr lang="da-DK" dirty="0"/>
              <a:t>Min xx g kostfibre per 100 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906317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545724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437796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77556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26</a:t>
            </a:fld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56747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6993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81053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7733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49995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57106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054916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0311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Vandmærke">
            <a:extLst>
              <a:ext uri="{FF2B5EF4-FFF2-40B4-BE49-F238E27FC236}">
                <a16:creationId xmlns:a16="http://schemas.microsoft.com/office/drawing/2014/main" id="{9C9C052A-40A7-499F-B641-947E45E6F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838C113D-CAD8-4EDB-9C4F-01E151D12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00" y="511200"/>
            <a:ext cx="2415600" cy="593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0000"/>
            <a:ext cx="8604000" cy="379800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449513" y="5961514"/>
            <a:ext cx="6692400" cy="39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1400" b="0" cap="all" baseline="0">
                <a:solidFill>
                  <a:schemeClr val="tx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Navn og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111ADE4-79B0-4913-BA3D-E754B6E3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539749" y="5961513"/>
            <a:ext cx="1551600" cy="396000"/>
          </a:xfrm>
        </p:spPr>
        <p:txBody>
          <a:bodyPr anchor="t" anchorCtr="0"/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D7D1AB5E-B61A-4C37-9A62-076892CF167C}" type="datetime1">
              <a:rPr lang="da-DK" smtClean="0"/>
              <a:t>24-04-2024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og mørkt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8F853F4-C374-4D38-A933-0C392D11B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6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indsætte et billede ved at gå i fanen Indsæt, billeder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0C4BD645-1DF6-4DC2-973B-7A08063FFC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968800"/>
            <a:ext cx="1465200" cy="36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tidspunkt 12.00 - 13.00</a:t>
            </a:r>
          </a:p>
        </p:txBody>
      </p:sp>
    </p:spTree>
    <p:extLst>
      <p:ext uri="{BB962C8B-B14F-4D97-AF65-F5344CB8AC3E}">
        <p14:creationId xmlns:p14="http://schemas.microsoft.com/office/powerpoint/2010/main" val="377148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og lyst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8F853F4-C374-4D38-A933-0C392D11B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6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indsætte et billede ved at gå i fanen Indsæt, billeder</a:t>
            </a:r>
          </a:p>
        </p:txBody>
      </p:sp>
      <p:sp>
        <p:nvSpPr>
          <p:cNvPr id="16" name="Text Placeholder logo">
            <a:extLst>
              <a:ext uri="{FF2B5EF4-FFF2-40B4-BE49-F238E27FC236}">
                <a16:creationId xmlns:a16="http://schemas.microsoft.com/office/drawing/2014/main" id="{0C4BD645-1DF6-4DC2-973B-7A08063FFC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968800"/>
            <a:ext cx="14652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tx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tidspunkt 12.00 - 13.00</a:t>
            </a:r>
          </a:p>
        </p:txBody>
      </p:sp>
    </p:spTree>
    <p:extLst>
      <p:ext uri="{BB962C8B-B14F-4D97-AF65-F5344CB8AC3E}">
        <p14:creationId xmlns:p14="http://schemas.microsoft.com/office/powerpoint/2010/main" val="2505249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buClr>
                <a:schemeClr val="accent1"/>
              </a:buClr>
              <a:defRPr/>
            </a:lvl6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3CDE107F-B0FC-4F0D-8C00-62FA1D56F3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6B46B-431A-45E3-BDA2-9BE58C04AA2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0DD3A61-245B-4AB2-9297-A5FE2AB2F6D3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7A108-1C35-47C8-8D52-5226F3592F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30E8-10BD-40A8-ADA8-9C6ED7AAE0E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red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000" y="1807200"/>
            <a:ext cx="11113200" cy="397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A09BDC5-4020-4BF2-8413-D7CAF757DE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1EBAC8-BC19-4132-805B-2AAD06B4E1C3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4EB3D0-5E90-412B-8920-2F93CFA9EA6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9B1F12-E424-447F-824A-62C8425AB4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E1C8EBA3-3329-437F-B998-93F4BACEB1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75792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800000"/>
            <a:ext cx="5374800" cy="3797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800" y="1807200"/>
            <a:ext cx="5374800" cy="379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584C-26A9-409D-83C2-93F31F1C83E5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CC54F6AC-84DE-41A1-B767-5419707D1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-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D723DC-B331-48F0-8A4A-CF184C9DE2C4}"/>
              </a:ext>
            </a:extLst>
          </p:cNvPr>
          <p:cNvSpPr/>
          <p:nvPr userDrawn="1"/>
        </p:nvSpPr>
        <p:spPr>
          <a:xfrm>
            <a:off x="4362450" y="0"/>
            <a:ext cx="7829550" cy="6858000"/>
          </a:xfrm>
          <a:prstGeom prst="rect">
            <a:avLst/>
          </a:prstGeom>
          <a:solidFill>
            <a:srgbClr val="E5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800000"/>
            <a:ext cx="3463200" cy="3797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57763" y="1807200"/>
            <a:ext cx="6691837" cy="379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584C-26A9-409D-83C2-93F31F1C83E5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CC54F6AC-84DE-41A1-B767-5419707D11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1102428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5F19B8-EA68-47FC-BF76-37DFE5ED3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800000"/>
            <a:ext cx="3463200" cy="379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4524" y="1800000"/>
            <a:ext cx="3463200" cy="379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89050" y="1800000"/>
            <a:ext cx="3463200" cy="379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2" name="Text Placeholder note">
            <a:extLst>
              <a:ext uri="{FF2B5EF4-FFF2-40B4-BE49-F238E27FC236}">
                <a16:creationId xmlns:a16="http://schemas.microsoft.com/office/drawing/2014/main" id="{617579FB-C86C-49D0-B1B5-536AD4C8F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B7EDE8C-4A95-49F7-B84D-3C5CBCED1E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3A03F3-806B-40CB-B723-020B5F7755AD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E19549F-360B-4D79-B20B-4F5AE7FC54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F2DA7-532A-46CD-A24D-A95487C8C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0958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000" y="1807200"/>
            <a:ext cx="3463200" cy="397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A09BDC5-4020-4BF2-8413-D7CAF757DE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1EBAC8-BC19-4132-805B-2AAD06B4E1C3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4EB3D0-5E90-412B-8920-2F93CFA9EA6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9B1F12-E424-447F-824A-62C8425AB4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5CDF687-81EA-4D94-A1DC-C19410DBF5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4525" y="1807200"/>
            <a:ext cx="3463200" cy="397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A455BE2F-EC4B-44FE-AD0F-2ED64110421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89050" y="1807200"/>
            <a:ext cx="3463200" cy="397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32E5EE77-9225-4B04-A8C9-AE697373DF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2272268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med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6C9DC89-CF4B-41A1-B1DC-2C260897A3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86736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51FCD867-1125-494E-A49A-A5A638A14A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4831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53930-EDFE-4B49-8E09-10A1B741E2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750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F19B8-EA68-47FC-BF76-37DFE5ED3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4524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89050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31AB13A-5D9E-4FC0-94C9-E1A571E6232E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899750" y="2158638"/>
            <a:ext cx="2743200" cy="1548000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sz="1600"/>
            </a:lvl1pPr>
            <a:lvl2pPr marL="1800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da-DK" noProof="0" dirty="0"/>
              <a:t>Klik på billede ikonet for at indsætte ikon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A0B39EC-234B-4B7E-B6F3-ED0546514FF3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723969" y="2158638"/>
            <a:ext cx="2743200" cy="1548000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sz="1600"/>
            </a:lvl1pPr>
            <a:lvl2pPr marL="1800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da-DK" noProof="0" dirty="0"/>
              <a:t>Klik på billede ikonet for at indsætte ikon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3216FB-EDF0-4729-8A88-033C514C33DB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545874" y="2158638"/>
            <a:ext cx="2743200" cy="1548000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sz="1600"/>
            </a:lvl1pPr>
            <a:lvl2pPr marL="1800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da-DK" noProof="0" dirty="0"/>
              <a:t>Klik på billede ikonet for at indsætte ikon</a:t>
            </a:r>
          </a:p>
        </p:txBody>
      </p:sp>
      <p:sp>
        <p:nvSpPr>
          <p:cNvPr id="12" name="Text Placeholder note">
            <a:extLst>
              <a:ext uri="{FF2B5EF4-FFF2-40B4-BE49-F238E27FC236}">
                <a16:creationId xmlns:a16="http://schemas.microsoft.com/office/drawing/2014/main" id="{617579FB-C86C-49D0-B1B5-536AD4C8F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B7EDE8C-4A95-49F7-B84D-3C5CBCED1E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3A03F3-806B-40CB-B723-020B5F7755AD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E19549F-360B-4D79-B20B-4F5AE7FC54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F2DA7-532A-46CD-A24D-A95487C8C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6949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med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2FF401C-CD3C-4519-8F4D-A8C65EDF02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86736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4E02FF-47AB-419B-B623-0EC42B40CA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4831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0DED307-664D-4C2A-93D5-06C35F4B2B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750" y="1798638"/>
            <a:ext cx="3463200" cy="2268000"/>
          </a:xfrm>
          <a:solidFill>
            <a:srgbClr val="E5E9EB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F19B8-EA68-47FC-BF76-37DFE5ED3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4524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89050" y="4068000"/>
            <a:ext cx="3463200" cy="15295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2" name="Text Placeholder note">
            <a:extLst>
              <a:ext uri="{FF2B5EF4-FFF2-40B4-BE49-F238E27FC236}">
                <a16:creationId xmlns:a16="http://schemas.microsoft.com/office/drawing/2014/main" id="{617579FB-C86C-49D0-B1B5-536AD4C8F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B7EDE8C-4A95-49F7-B84D-3C5CBCED1E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3A03F3-806B-40CB-B723-020B5F7755AD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E19549F-360B-4D79-B20B-4F5AE7FC54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F2DA7-532A-46CD-A24D-A95487C8C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13D27-746C-4FDD-A951-1E9C5805A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750" y="2158638"/>
            <a:ext cx="2743200" cy="1548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800"/>
            </a:lvl1pPr>
          </a:lstStyle>
          <a:p>
            <a:pPr lvl="0"/>
            <a:r>
              <a:rPr lang="da-DK" dirty="0"/>
              <a:t>#01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82956A-9FD4-4A1B-B128-4F63D4A252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24831" y="2158638"/>
            <a:ext cx="2743200" cy="1548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800"/>
            </a:lvl1pPr>
          </a:lstStyle>
          <a:p>
            <a:pPr lvl="0"/>
            <a:r>
              <a:rPr lang="da-DK" dirty="0"/>
              <a:t>#01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A8D5BA0-E5D4-429C-8F27-945A74E187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46736" y="2158638"/>
            <a:ext cx="2743200" cy="1548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800"/>
            </a:lvl1pPr>
          </a:lstStyle>
          <a:p>
            <a:pPr lvl="0"/>
            <a:r>
              <a:rPr lang="da-DK" dirty="0"/>
              <a:t>#01</a:t>
            </a:r>
          </a:p>
        </p:txBody>
      </p:sp>
    </p:spTree>
    <p:extLst>
      <p:ext uri="{BB962C8B-B14F-4D97-AF65-F5344CB8AC3E}">
        <p14:creationId xmlns:p14="http://schemas.microsoft.com/office/powerpoint/2010/main" val="385178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Baggrund hvid">
            <a:extLst>
              <a:ext uri="{FF2B5EF4-FFF2-40B4-BE49-F238E27FC236}">
                <a16:creationId xmlns:a16="http://schemas.microsoft.com/office/drawing/2014/main" id="{34D9B96D-A185-432A-9E8F-F0D480A55F0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Vandmærke">
            <a:extLst>
              <a:ext uri="{FF2B5EF4-FFF2-40B4-BE49-F238E27FC236}">
                <a16:creationId xmlns:a16="http://schemas.microsoft.com/office/drawing/2014/main" id="{9C9C052A-40A7-499F-B641-947E45E6F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838C113D-CAD8-4EDB-9C4F-01E151D12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00" y="511200"/>
            <a:ext cx="2415600" cy="593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0000"/>
            <a:ext cx="8604000" cy="37980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449513" y="5961514"/>
            <a:ext cx="6692400" cy="39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1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Navn og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111ADE4-79B0-4913-BA3D-E754B6E3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539749" y="5961513"/>
            <a:ext cx="1551600" cy="396000"/>
          </a:xfrm>
        </p:spPr>
        <p:txBody>
          <a:bodyPr anchor="t" anchorCtr="0"/>
          <a:lstStyle>
            <a:lvl1pPr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fld id="{C3626E38-AD54-4959-8B7C-554FF2F36844}" type="datetime1">
              <a:rPr lang="da-DK" smtClean="0"/>
              <a:t>24-04-2024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2882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med ikoner +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02D704-0DEA-427D-8038-6DB91D716F9A}"/>
              </a:ext>
            </a:extLst>
          </p:cNvPr>
          <p:cNvSpPr/>
          <p:nvPr userDrawn="1"/>
        </p:nvSpPr>
        <p:spPr>
          <a:xfrm>
            <a:off x="6870699" y="0"/>
            <a:ext cx="5321300" cy="6858000"/>
          </a:xfrm>
          <a:prstGeom prst="rect">
            <a:avLst/>
          </a:prstGeom>
          <a:solidFill>
            <a:srgbClr val="E5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5F19B8-EA68-47FC-BF76-37DFE5ED3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12" name="Text Placeholder note">
            <a:extLst>
              <a:ext uri="{FF2B5EF4-FFF2-40B4-BE49-F238E27FC236}">
                <a16:creationId xmlns:a16="http://schemas.microsoft.com/office/drawing/2014/main" id="{617579FB-C86C-49D0-B1B5-536AD4C8F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B7EDE8C-4A95-49F7-B84D-3C5CBCED1E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3A03F3-806B-40CB-B723-020B5F7755AD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E19549F-360B-4D79-B20B-4F5AE7FC54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F2DA7-532A-46CD-A24D-A95487C8CD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A9F6DE0-E9BC-4D26-9B38-3172E223B1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999" y="3736800"/>
            <a:ext cx="2505600" cy="18607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93973CB-A0BC-4D7A-BDD9-548250AD95E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05600" y="3736800"/>
            <a:ext cx="2505600" cy="1860725"/>
          </a:xfrm>
        </p:spPr>
        <p:txBody>
          <a:bodyPr tIns="36000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D5117A8-393E-422C-853B-657A938AFE9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473600" y="1807200"/>
            <a:ext cx="4183200" cy="3790325"/>
          </a:xfrm>
        </p:spPr>
        <p:txBody>
          <a:bodyPr tIns="0"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  <a:endParaRPr lang="da-DK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EBD114C-0D09-4E02-89F6-679B1789C5E9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899999" y="2165641"/>
            <a:ext cx="1785600" cy="1260000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sz="1200"/>
            </a:lvl1pPr>
            <a:lvl2pPr marL="1800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da-DK" noProof="0" dirty="0"/>
              <a:t>Klik på billede ikonet for at indsætte ikon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A05CD3B-3658-495D-9B54-B78C8F26A6E8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765600" y="2165641"/>
            <a:ext cx="1785600" cy="1260000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sz="1200"/>
            </a:lvl1pPr>
            <a:lvl2pPr marL="180000" indent="0">
              <a:buNone/>
              <a:defRPr/>
            </a:lvl2pPr>
            <a:lvl5pPr>
              <a:defRPr/>
            </a:lvl5pPr>
          </a:lstStyle>
          <a:p>
            <a:pPr lvl="0"/>
            <a:r>
              <a:rPr lang="da-DK" noProof="0" dirty="0"/>
              <a:t>Klik på billede ikonet for at indsætte ikon</a:t>
            </a:r>
          </a:p>
        </p:txBody>
      </p:sp>
    </p:spTree>
    <p:extLst>
      <p:ext uri="{BB962C8B-B14F-4D97-AF65-F5344CB8AC3E}">
        <p14:creationId xmlns:p14="http://schemas.microsoft.com/office/powerpoint/2010/main" val="1388572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7F7CD7A0-4066-40D6-8E90-654FC9EF7BF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904BD51-41B4-4F69-B67E-4A845804A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91EFC5-D5CA-48CB-A738-7EA717A6E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993D7-2BBA-43B3-88FA-24034ED6BE25}"/>
              </a:ext>
            </a:extLst>
          </p:cNvPr>
          <p:cNvSpPr txBox="1"/>
          <p:nvPr userDrawn="1"/>
        </p:nvSpPr>
        <p:spPr>
          <a:xfrm>
            <a:off x="-1200" y="-243658"/>
            <a:ext cx="5715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da-DK" sz="1200" dirty="0"/>
              <a:t>Hvis billedet er mørkt, skal du ændre titlen til hvid farve.</a:t>
            </a:r>
          </a:p>
        </p:txBody>
      </p:sp>
    </p:spTree>
    <p:extLst>
      <p:ext uri="{BB962C8B-B14F-4D97-AF65-F5344CB8AC3E}">
        <p14:creationId xmlns:p14="http://schemas.microsoft.com/office/powerpoint/2010/main" val="2860145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7F7CD7A0-4066-40D6-8E90-654FC9EF7BF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Vandmærke">
            <a:extLst>
              <a:ext uri="{FF2B5EF4-FFF2-40B4-BE49-F238E27FC236}">
                <a16:creationId xmlns:a16="http://schemas.microsoft.com/office/drawing/2014/main" id="{61703A15-78F9-4007-8EF4-FE286026B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522" b="25000"/>
          <a:stretch/>
        </p:blipFill>
        <p:spPr>
          <a:xfrm>
            <a:off x="0" y="378000"/>
            <a:ext cx="6513633" cy="6480000"/>
          </a:xfrm>
          <a:custGeom>
            <a:avLst/>
            <a:gdLst>
              <a:gd name="connsiteX0" fmla="*/ 0 w 4342421"/>
              <a:gd name="connsiteY0" fmla="*/ 0 h 4319999"/>
              <a:gd name="connsiteX1" fmla="*/ 4342421 w 4342421"/>
              <a:gd name="connsiteY1" fmla="*/ 0 h 4319999"/>
              <a:gd name="connsiteX2" fmla="*/ 4342421 w 4342421"/>
              <a:gd name="connsiteY2" fmla="*/ 4319999 h 4319999"/>
              <a:gd name="connsiteX3" fmla="*/ 0 w 4342421"/>
              <a:gd name="connsiteY3" fmla="*/ 4319999 h 43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2421" h="4319999">
                <a:moveTo>
                  <a:pt x="0" y="0"/>
                </a:moveTo>
                <a:lnTo>
                  <a:pt x="4342421" y="0"/>
                </a:lnTo>
                <a:lnTo>
                  <a:pt x="4342421" y="4319999"/>
                </a:lnTo>
                <a:lnTo>
                  <a:pt x="0" y="4319999"/>
                </a:lnTo>
                <a:close/>
              </a:path>
            </a:pathLst>
          </a:custGeom>
        </p:spPr>
      </p:pic>
      <p:pic>
        <p:nvPicPr>
          <p:cNvPr id="16" name="Logo">
            <a:extLst>
              <a:ext uri="{FF2B5EF4-FFF2-40B4-BE49-F238E27FC236}">
                <a16:creationId xmlns:a16="http://schemas.microsoft.com/office/drawing/2014/main" id="{AC4F6BFD-C511-4BE3-88FC-0C5F7C424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08338" y="527718"/>
            <a:ext cx="575323" cy="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126800" y="1800000"/>
            <a:ext cx="9925200" cy="3754800"/>
          </a:xfrm>
        </p:spPr>
        <p:txBody>
          <a:bodyPr anchor="t" anchorCtr="0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69850-55A4-46CB-8F21-D640206C3C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448000" y="5943555"/>
            <a:ext cx="7290000" cy="216000"/>
          </a:xfrm>
        </p:spPr>
        <p:txBody>
          <a:bodyPr anchor="b" anchorCtr="0"/>
          <a:lstStyle>
            <a:lvl1pPr marL="0" indent="0" algn="ctr">
              <a:buNone/>
              <a:defRPr sz="1400" cap="all" baseline="0"/>
            </a:lvl1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DDDE5FF-9ABE-4344-AAF4-488B97C479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2448000" y="6160450"/>
            <a:ext cx="7290000" cy="216000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baseline="0"/>
            </a:lvl1pPr>
          </a:lstStyle>
          <a:p>
            <a:r>
              <a:rPr lang="da-DK" dirty="0"/>
              <a:t>Klik for at tilføje Virksomhed / organisation</a:t>
            </a:r>
          </a:p>
        </p:txBody>
      </p:sp>
    </p:spTree>
    <p:extLst>
      <p:ext uri="{BB962C8B-B14F-4D97-AF65-F5344CB8AC3E}">
        <p14:creationId xmlns:p14="http://schemas.microsoft.com/office/powerpoint/2010/main" val="926333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7F7CD7A0-4066-40D6-8E90-654FC9EF7BF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5C310981-02DF-4517-A07B-FC92A4349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08338" y="527718"/>
            <a:ext cx="575323" cy="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126800" y="1800000"/>
            <a:ext cx="9925200" cy="3754800"/>
          </a:xfrm>
        </p:spPr>
        <p:txBody>
          <a:bodyPr anchor="t" anchorCtr="0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A92A0D1-BA67-4CEF-A167-9FE6C8DA53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448000" y="5943555"/>
            <a:ext cx="7290000" cy="216000"/>
          </a:xfrm>
        </p:spPr>
        <p:txBody>
          <a:bodyPr anchor="b" anchorCtr="0"/>
          <a:lstStyle>
            <a:lvl1pPr marL="0" indent="0" algn="ctr">
              <a:buNone/>
              <a:defRPr sz="1400" cap="all" baseline="0"/>
            </a:lvl1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C754358-608F-47A0-8825-4D8C2EDA99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2448000" y="6160450"/>
            <a:ext cx="7290000" cy="216000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baseline="0"/>
            </a:lvl1pPr>
          </a:lstStyle>
          <a:p>
            <a:r>
              <a:rPr lang="da-DK" dirty="0"/>
              <a:t>Klik for at tilføje Virksomhed / organisation</a:t>
            </a:r>
          </a:p>
        </p:txBody>
      </p:sp>
    </p:spTree>
    <p:extLst>
      <p:ext uri="{BB962C8B-B14F-4D97-AF65-F5344CB8AC3E}">
        <p14:creationId xmlns:p14="http://schemas.microsoft.com/office/powerpoint/2010/main" val="2339962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Date Placeholder 6" hidden="1">
            <a:extLst>
              <a:ext uri="{FF2B5EF4-FFF2-40B4-BE49-F238E27FC236}">
                <a16:creationId xmlns:a16="http://schemas.microsoft.com/office/drawing/2014/main" id="{7F7CD7A0-4066-40D6-8E90-654FC9EF7BF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1" name="Baggrund">
            <a:extLst>
              <a:ext uri="{FF2B5EF4-FFF2-40B4-BE49-F238E27FC236}">
                <a16:creationId xmlns:a16="http://schemas.microsoft.com/office/drawing/2014/main" id="{2026546F-7775-42D4-A530-EE7287D63DC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Vandmærke">
            <a:extLst>
              <a:ext uri="{FF2B5EF4-FFF2-40B4-BE49-F238E27FC236}">
                <a16:creationId xmlns:a16="http://schemas.microsoft.com/office/drawing/2014/main" id="{9C9C052A-40A7-499F-B641-947E45E6F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838C113D-CAD8-4EDB-9C4F-01E151D12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00" y="511200"/>
            <a:ext cx="2415600" cy="593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0000"/>
            <a:ext cx="7646400" cy="291600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9" y="5092214"/>
            <a:ext cx="6692400" cy="50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1800" b="0" cap="all" baseline="0">
                <a:solidFill>
                  <a:schemeClr val="tx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Navn og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69850-55A4-46CB-8F21-D640206C3C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39749" y="5867546"/>
            <a:ext cx="6692400" cy="252000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r>
              <a:rPr lang="da-DK" dirty="0"/>
              <a:t>Klik for at tilføje telefon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DDDE5FF-9ABE-4344-AAF4-488B97C479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539749" y="6125283"/>
            <a:ext cx="6692400" cy="252000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r>
              <a:rPr lang="da-DK" dirty="0"/>
              <a:t>Klik for at tilføje e-mail</a:t>
            </a:r>
          </a:p>
        </p:txBody>
      </p:sp>
    </p:spTree>
    <p:extLst>
      <p:ext uri="{BB962C8B-B14F-4D97-AF65-F5344CB8AC3E}">
        <p14:creationId xmlns:p14="http://schemas.microsoft.com/office/powerpoint/2010/main" val="42980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696E-E78E-4BE5-80E0-DFA812C79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39750"/>
            <a:ext cx="8244000" cy="1258888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8000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6AFB35-8BDE-4A84-AF50-DBB2AE0C328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679764D-704C-4AAD-BB24-4FBD712480CD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209691B-A85E-43F4-A089-617EF5E9613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5765530-C7D5-44C8-88E6-72060B7FA66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1668EBA-29A6-4282-AE56-386EA8A0DD4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363200" y="18000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B359DF-D807-4B93-9ED3-5E05472122D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8190000" y="18000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04D264-00BF-45A4-8278-545A087872B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39750" y="39672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14956A4-4006-4E62-A2D1-B1FA86EB8D5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363200" y="39672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68E8B5-3AF1-461D-B375-88405B41C22D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190000" y="3967200"/>
            <a:ext cx="34632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4" name="Text Placeholder note">
            <a:extLst>
              <a:ext uri="{FF2B5EF4-FFF2-40B4-BE49-F238E27FC236}">
                <a16:creationId xmlns:a16="http://schemas.microsoft.com/office/drawing/2014/main" id="{C0824835-02AB-408E-9628-4C3173BBD8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339414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8" userDrawn="1">
          <p15:clr>
            <a:srgbClr val="FBAE40"/>
          </p15:clr>
        </p15:guide>
        <p15:guide id="2" orient="horz" pos="2497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Syv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ABC4F2-455C-4CF9-BD85-4C6B16FCB2CE}"/>
              </a:ext>
            </a:extLst>
          </p:cNvPr>
          <p:cNvSpPr/>
          <p:nvPr userDrawn="1"/>
        </p:nvSpPr>
        <p:spPr>
          <a:xfrm>
            <a:off x="9144000" y="540000"/>
            <a:ext cx="2505600" cy="5238000"/>
          </a:xfrm>
          <a:prstGeom prst="rect">
            <a:avLst/>
          </a:prstGeom>
          <a:solidFill>
            <a:srgbClr val="CC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1696E-E78E-4BE5-80E0-DFA812C79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39750"/>
            <a:ext cx="8244000" cy="1258888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8000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1668EBA-29A6-4282-AE56-386EA8A0DD4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405600" y="18000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B359DF-D807-4B93-9ED3-5E05472122D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278149" y="18000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804D264-00BF-45A4-8278-545A087872B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39750" y="39672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14956A4-4006-4E62-A2D1-B1FA86EB8D5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405600" y="39672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68E8B5-3AF1-461D-B375-88405B41C22D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278149" y="3967200"/>
            <a:ext cx="2505600" cy="18108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320521D-9369-48E5-9B67-53D5C4CF1FDE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9147348" y="539749"/>
            <a:ext cx="2504901" cy="5237999"/>
          </a:xfrm>
        </p:spPr>
        <p:txBody>
          <a:bodyPr lIns="180000" tIns="180000" rIns="90000" bIns="90000">
            <a:no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400"/>
            </a:lvl4pPr>
            <a:lvl5pPr>
              <a:defRPr sz="1400"/>
            </a:lvl5pPr>
            <a:lvl9pPr>
              <a:defRPr sz="480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Level 9</a:t>
            </a:r>
          </a:p>
        </p:txBody>
      </p:sp>
      <p:sp>
        <p:nvSpPr>
          <p:cNvPr id="24" name="Text Placeholder note">
            <a:extLst>
              <a:ext uri="{FF2B5EF4-FFF2-40B4-BE49-F238E27FC236}">
                <a16:creationId xmlns:a16="http://schemas.microsoft.com/office/drawing/2014/main" id="{C0824835-02AB-408E-9628-4C3173BBD8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6AFB35-8BDE-4A84-AF50-DBB2AE0C328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679764D-704C-4AAD-BB24-4FBD712480CD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209691B-A85E-43F4-A089-617EF5E9613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5765530-C7D5-44C8-88E6-72060B7FA66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480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8" userDrawn="1">
          <p15:clr>
            <a:srgbClr val="FBAE40"/>
          </p15:clr>
        </p15:guide>
        <p15:guide id="2" orient="horz" pos="2497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APPORT 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Baggrund">
            <a:extLst>
              <a:ext uri="{FF2B5EF4-FFF2-40B4-BE49-F238E27FC236}">
                <a16:creationId xmlns:a16="http://schemas.microsoft.com/office/drawing/2014/main" id="{56332A28-86C8-45AB-868E-83346022D7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Vandmærke">
            <a:extLst>
              <a:ext uri="{FF2B5EF4-FFF2-40B4-BE49-F238E27FC236}">
                <a16:creationId xmlns:a16="http://schemas.microsoft.com/office/drawing/2014/main" id="{E901D5DA-1358-4D22-A5C5-1BEE08CE6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4177D591-C03C-461F-8099-6B7EFB1AB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tx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311296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BACF-4387-43CA-9E24-6CCCAEFA3DC9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note">
            <a:extLst>
              <a:ext uri="{FF2B5EF4-FFF2-40B4-BE49-F238E27FC236}">
                <a16:creationId xmlns:a16="http://schemas.microsoft.com/office/drawing/2014/main" id="{C853771B-DBB5-4B96-975F-ACE55C8816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8E326-C08F-4A91-AC39-AC597CF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D8C8-4CB6-4E19-ADBD-86DA20099290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E843-D1B7-4A1B-88E0-600F68E2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D6CF0-63E8-4640-A2FA-617A92A1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note">
            <a:extLst>
              <a:ext uri="{FF2B5EF4-FFF2-40B4-BE49-F238E27FC236}">
                <a16:creationId xmlns:a16="http://schemas.microsoft.com/office/drawing/2014/main" id="{C6E6E5EB-AD73-4D79-8292-C737BA8DD2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778000"/>
            <a:ext cx="11112632" cy="180725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Roboto Light" panose="02000000000000000000" pitchFamily="2" charset="0"/>
              <a:buNone/>
              <a:defRPr sz="800" i="0"/>
            </a:lvl1pPr>
            <a:lvl2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2pPr>
            <a:lvl3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3pPr>
            <a:lvl4pPr marL="0" indent="0">
              <a:spcAft>
                <a:spcPts val="0"/>
              </a:spcAft>
              <a:buFont typeface="Roboto Light" panose="02000000000000000000" pitchFamily="2" charset="0"/>
              <a:buNone/>
              <a:defRPr/>
            </a:lvl4pPr>
            <a:lvl5pPr marL="0" indent="0">
              <a:buFont typeface="Roboto Light" panose="02000000000000000000" pitchFamily="2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Baggrund hvid">
            <a:extLst>
              <a:ext uri="{FF2B5EF4-FFF2-40B4-BE49-F238E27FC236}">
                <a16:creationId xmlns:a16="http://schemas.microsoft.com/office/drawing/2014/main" id="{34D9B96D-A185-432A-9E8F-F0D480A55F0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90D0861-330A-4B95-B66E-2A61BCAAB9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6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indsætte et mørkt billede ved at gå i fanen Indsæt, billeder</a:t>
            </a:r>
          </a:p>
        </p:txBody>
      </p:sp>
      <p:sp>
        <p:nvSpPr>
          <p:cNvPr id="36" name="Text Placeholder logo">
            <a:extLst>
              <a:ext uri="{FF2B5EF4-FFF2-40B4-BE49-F238E27FC236}">
                <a16:creationId xmlns:a16="http://schemas.microsoft.com/office/drawing/2014/main" id="{8FED50C0-AB0A-42A8-8CAE-4EBEF1F41F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511200"/>
            <a:ext cx="2415600" cy="59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0000"/>
            <a:ext cx="8604000" cy="37980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449513" y="5961514"/>
            <a:ext cx="6692400" cy="39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1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Navn og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111ADE4-79B0-4913-BA3D-E754B6E3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539749" y="5961513"/>
            <a:ext cx="1551600" cy="396000"/>
          </a:xfrm>
        </p:spPr>
        <p:txBody>
          <a:bodyPr anchor="t" anchorCtr="0"/>
          <a:lstStyle>
            <a:lvl1pPr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</a:lstStyle>
          <a:p>
            <a:fld id="{EC973B1C-C3CD-43FD-B2A3-04A81CB00A0A}" type="datetime1">
              <a:rPr lang="da-DK" smtClean="0"/>
              <a:t>24-04-2024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5355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Roboto Light" panose="02000000000000000000" pitchFamily="2" charset="0"/>
              </a:rPr>
              <a:t>TIPS &amp; TRICKS -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614980"/>
            <a:ext cx="244891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boto Light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boto Light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Roboto Light" panose="02000000000000000000" pitchFamily="2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Roboto Light" panose="02000000000000000000" pitchFamily="2" charset="0"/>
              </a:rPr>
              <a:t>TIP: Brug</a:t>
            </a:r>
            <a:r>
              <a:rPr lang="da-DK" sz="900" b="1" baseline="0" noProof="1">
                <a:latin typeface="+mn-lt"/>
                <a:cs typeface="Roboto Light" panose="02000000000000000000" pitchFamily="2" charset="0"/>
              </a:rPr>
              <a:t> bullet knappen</a:t>
            </a:r>
            <a:endParaRPr lang="da-DK" sz="900" b="1" noProof="1">
              <a:latin typeface="+mn-lt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sz="1600" dirty="0">
                <a:latin typeface="+mn-lt"/>
                <a:cs typeface="Roboto Light" panose="02000000000000000000" pitchFamily="2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69021" y="1695900"/>
            <a:ext cx="244891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boto Light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boto Light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Roboto Light" panose="02000000000000000000" pitchFamily="2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97594" y="1614980"/>
            <a:ext cx="2448911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Roboto Light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Roboto Light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Roboto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Light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Roboto Light" panose="02000000000000000000" pitchFamily="2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Roboto Light" panose="02000000000000000000" pitchFamily="2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Roboto Light"/>
              </a:rPr>
              <a:t>⌘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+ option + ctrl + G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Roboto Light" panose="02000000000000000000" pitchFamily="2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Roboto Light" panose="02000000000000000000" pitchFamily="2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206" y="3506940"/>
            <a:ext cx="257143" cy="285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606603" y="2944119"/>
            <a:ext cx="341204" cy="321707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3653" y="4525372"/>
            <a:ext cx="308589" cy="528030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679017" y="2055948"/>
            <a:ext cx="496606" cy="172842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82747" y="3622264"/>
            <a:ext cx="366043" cy="480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88747" y="2748899"/>
            <a:ext cx="457143" cy="2571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94627" y="5203140"/>
            <a:ext cx="475428" cy="1767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38717" y="2144296"/>
            <a:ext cx="440195" cy="543366"/>
          </a:xfrm>
          <a:prstGeom prst="rect">
            <a:avLst/>
          </a:prstGeom>
        </p:spPr>
      </p:pic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B6910D7-2DB9-49FC-8053-6226446616F0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94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96831F4-C13B-472E-8677-A0EFEC6A6C15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Baggrund hvid">
            <a:extLst>
              <a:ext uri="{FF2B5EF4-FFF2-40B4-BE49-F238E27FC236}">
                <a16:creationId xmlns:a16="http://schemas.microsoft.com/office/drawing/2014/main" id="{34D9B96D-A185-432A-9E8F-F0D480A55F0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90D0861-330A-4B95-B66E-2A61BCAAB9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6"/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rammen for at indsætte et lyst billede ved at gå i fanen Indsæt, billeder</a:t>
            </a:r>
          </a:p>
        </p:txBody>
      </p:sp>
      <p:sp>
        <p:nvSpPr>
          <p:cNvPr id="36" name="Text Placeholder logo">
            <a:extLst>
              <a:ext uri="{FF2B5EF4-FFF2-40B4-BE49-F238E27FC236}">
                <a16:creationId xmlns:a16="http://schemas.microsoft.com/office/drawing/2014/main" id="{8FED50C0-AB0A-42A8-8CAE-4EBEF1F41F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400" y="511200"/>
            <a:ext cx="2415600" cy="59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0000"/>
            <a:ext cx="8604000" cy="379800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449513" y="5961514"/>
            <a:ext cx="6692400" cy="39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1400" b="0" cap="all" baseline="0">
                <a:solidFill>
                  <a:schemeClr val="tx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Navn og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111ADE4-79B0-4913-BA3D-E754B6E3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539749" y="5961513"/>
            <a:ext cx="1551600" cy="396000"/>
          </a:xfrm>
        </p:spPr>
        <p:txBody>
          <a:bodyPr anchor="t" anchorCtr="0"/>
          <a:lstStyle>
            <a:lvl1pPr>
              <a:lnSpc>
                <a:spcPct val="90000"/>
              </a:lnSpc>
              <a:defRPr sz="1400">
                <a:solidFill>
                  <a:schemeClr val="tx1"/>
                </a:solidFill>
              </a:defRPr>
            </a:lvl1pPr>
          </a:lstStyle>
          <a:p>
            <a:fld id="{EC973B1C-C3CD-43FD-B2A3-04A81CB00A0A}" type="datetime1">
              <a:rPr lang="da-DK" smtClean="0"/>
              <a:pPr/>
              <a:t>24-04-2024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535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1429E5F2-0255-4760-9B2A-22AD360D02D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828D70AA-4CBD-4E0A-BDA8-1D9034F361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BDBDE96-D710-4CFC-A030-3FC341BF5A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43830B30-835D-44F7-B273-2CCB3EC9412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Baggrund">
            <a:extLst>
              <a:ext uri="{FF2B5EF4-FFF2-40B4-BE49-F238E27FC236}">
                <a16:creationId xmlns:a16="http://schemas.microsoft.com/office/drawing/2014/main" id="{B03B5AD1-4FB9-43F8-9EF7-B996AC49D35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94AD213-9442-421A-98ED-1E532B1A7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pic>
        <p:nvPicPr>
          <p:cNvPr id="14" name="Vandmærke">
            <a:extLst>
              <a:ext uri="{FF2B5EF4-FFF2-40B4-BE49-F238E27FC236}">
                <a16:creationId xmlns:a16="http://schemas.microsoft.com/office/drawing/2014/main" id="{CB093E3F-0D2A-438D-B91D-F9EBA235D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029" b="25000"/>
          <a:stretch/>
        </p:blipFill>
        <p:spPr>
          <a:xfrm>
            <a:off x="9104731" y="3765884"/>
            <a:ext cx="3087269" cy="3092115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40000" y="540000"/>
            <a:ext cx="11113200" cy="1258638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39749" y="1806574"/>
            <a:ext cx="6688800" cy="3790951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cap="none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 </a:t>
            </a:r>
            <a:br>
              <a:rPr lang="da-DK" noProof="0" dirty="0"/>
            </a:br>
            <a:r>
              <a:rPr lang="da-DK" noProof="0" dirty="0"/>
              <a:t>Enter &amp; TAB for fremhævet tekst niveau</a:t>
            </a:r>
            <a:br>
              <a:rPr lang="da-DK" noProof="0" dirty="0"/>
            </a:br>
            <a:r>
              <a:rPr lang="da-DK" noProof="0" dirty="0"/>
              <a:t>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ids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1429E5F2-0255-4760-9B2A-22AD360D02D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828D70AA-4CBD-4E0A-BDA8-1D9034F361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BDBDE96-D710-4CFC-A030-3FC341BF5A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43830B30-835D-44F7-B273-2CCB3EC9412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Baggrund">
            <a:extLst>
              <a:ext uri="{FF2B5EF4-FFF2-40B4-BE49-F238E27FC236}">
                <a16:creationId xmlns:a16="http://schemas.microsoft.com/office/drawing/2014/main" id="{B03B5AD1-4FB9-43F8-9EF7-B996AC49D35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94AD213-9442-421A-98ED-1E532B1A7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pic>
        <p:nvPicPr>
          <p:cNvPr id="14" name="Vandmærke">
            <a:extLst>
              <a:ext uri="{FF2B5EF4-FFF2-40B4-BE49-F238E27FC236}">
                <a16:creationId xmlns:a16="http://schemas.microsoft.com/office/drawing/2014/main" id="{CB093E3F-0D2A-438D-B91D-F9EBA235D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029" b="25000"/>
          <a:stretch/>
        </p:blipFill>
        <p:spPr>
          <a:xfrm>
            <a:off x="9104731" y="3765884"/>
            <a:ext cx="3087269" cy="3092115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40000" y="540000"/>
            <a:ext cx="11113200" cy="1258638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497600" y="1778758"/>
            <a:ext cx="6688800" cy="3818767"/>
          </a:xfrm>
        </p:spPr>
        <p:txBody>
          <a:bodyPr tIns="0">
            <a:no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6pPr>
            <a:lvl7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8pPr>
            <a:lvl9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none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agendapunkt </a:t>
            </a:r>
            <a:br>
              <a:rPr lang="da-DK" noProof="0" dirty="0"/>
            </a:br>
            <a:r>
              <a:rPr lang="da-DK" noProof="0" dirty="0"/>
              <a:t>Enter &amp; TAB for fremhævet tekst niveau</a:t>
            </a:r>
            <a:br>
              <a:rPr lang="da-DK" noProof="0" dirty="0"/>
            </a:br>
            <a:r>
              <a:rPr lang="da-DK" noProof="0" dirty="0"/>
              <a:t>SHIFT+TAB for at gå tilbage i niveauer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CC51DF-B5E1-424F-9784-E0C48EA4D9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40000" y="1778758"/>
            <a:ext cx="957600" cy="3818767"/>
          </a:xfrm>
        </p:spPr>
        <p:txBody>
          <a:bodyPr tIns="0">
            <a:no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6pPr>
            <a:lvl7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>
                <a:solidFill>
                  <a:schemeClr val="tx2"/>
                </a:solidFill>
              </a:defRPr>
            </a:lvl8pPr>
            <a:lvl9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none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09.00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</p:spTree>
    <p:extLst>
      <p:ext uri="{BB962C8B-B14F-4D97-AF65-F5344CB8AC3E}">
        <p14:creationId xmlns:p14="http://schemas.microsoft.com/office/powerpoint/2010/main" val="310246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Baggrund">
            <a:extLst>
              <a:ext uri="{FF2B5EF4-FFF2-40B4-BE49-F238E27FC236}">
                <a16:creationId xmlns:a16="http://schemas.microsoft.com/office/drawing/2014/main" id="{56332A28-86C8-45AB-868E-83346022D7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Vandmærke">
            <a:extLst>
              <a:ext uri="{FF2B5EF4-FFF2-40B4-BE49-F238E27FC236}">
                <a16:creationId xmlns:a16="http://schemas.microsoft.com/office/drawing/2014/main" id="{E901D5DA-1358-4D22-A5C5-1BEE08CE6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4177D591-C03C-461F-8099-6B7EFB1AB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tidspunkt 12.00 - 13.00</a:t>
            </a:r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Baggrund">
            <a:extLst>
              <a:ext uri="{FF2B5EF4-FFF2-40B4-BE49-F238E27FC236}">
                <a16:creationId xmlns:a16="http://schemas.microsoft.com/office/drawing/2014/main" id="{56332A28-86C8-45AB-868E-83346022D7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BCB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Vandmærke">
            <a:extLst>
              <a:ext uri="{FF2B5EF4-FFF2-40B4-BE49-F238E27FC236}">
                <a16:creationId xmlns:a16="http://schemas.microsoft.com/office/drawing/2014/main" id="{E901D5DA-1358-4D22-A5C5-1BEE08CE6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4177D591-C03C-461F-8099-6B7EFB1AB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tidspunkt 12.00 - 13.00</a:t>
            </a:r>
          </a:p>
        </p:txBody>
      </p:sp>
    </p:spTree>
    <p:extLst>
      <p:ext uri="{BB962C8B-B14F-4D97-AF65-F5344CB8AC3E}">
        <p14:creationId xmlns:p14="http://schemas.microsoft.com/office/powerpoint/2010/main" val="3551624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EC4984FD-C954-4704-8EAD-D63D90C995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ACAE88-AB74-4B63-B8B7-9BD5A7B128C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E9C8E5B9-7CE0-43DA-AD39-74ECF3AC70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DA38F4F7-EE53-4B48-8A78-570C0E7100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Baggrund hvid">
            <a:extLst>
              <a:ext uri="{FF2B5EF4-FFF2-40B4-BE49-F238E27FC236}">
                <a16:creationId xmlns:a16="http://schemas.microsoft.com/office/drawing/2014/main" id="{E764366A-3CA0-4CFA-8769-F5FFBCD851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Baggrund">
            <a:extLst>
              <a:ext uri="{FF2B5EF4-FFF2-40B4-BE49-F238E27FC236}">
                <a16:creationId xmlns:a16="http://schemas.microsoft.com/office/drawing/2014/main" id="{56332A28-86C8-45AB-868E-83346022D73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AEC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4" name="Vandmærke">
            <a:extLst>
              <a:ext uri="{FF2B5EF4-FFF2-40B4-BE49-F238E27FC236}">
                <a16:creationId xmlns:a16="http://schemas.microsoft.com/office/drawing/2014/main" id="{E901D5DA-1358-4D22-A5C5-1BEE08CE6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029" b="25000"/>
          <a:stretch/>
        </p:blipFill>
        <p:spPr>
          <a:xfrm>
            <a:off x="5722155" y="378000"/>
            <a:ext cx="6469845" cy="6480000"/>
          </a:xfrm>
          <a:custGeom>
            <a:avLst/>
            <a:gdLst>
              <a:gd name="connsiteX0" fmla="*/ 0 w 4313230"/>
              <a:gd name="connsiteY0" fmla="*/ 0 h 4320000"/>
              <a:gd name="connsiteX1" fmla="*/ 4313230 w 4313230"/>
              <a:gd name="connsiteY1" fmla="*/ 0 h 4320000"/>
              <a:gd name="connsiteX2" fmla="*/ 4313230 w 4313230"/>
              <a:gd name="connsiteY2" fmla="*/ 4320000 h 4320000"/>
              <a:gd name="connsiteX3" fmla="*/ 0 w 431323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230" h="4320000">
                <a:moveTo>
                  <a:pt x="0" y="0"/>
                </a:moveTo>
                <a:lnTo>
                  <a:pt x="4313230" y="0"/>
                </a:lnTo>
                <a:lnTo>
                  <a:pt x="431323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4177D591-C03C-461F-8099-6B7EFB1AB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00" y="5968800"/>
            <a:ext cx="1464116" cy="3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39749" y="1807200"/>
            <a:ext cx="6688800" cy="3790325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39748" y="539749"/>
            <a:ext cx="6688800" cy="46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Roboto Light" panose="02000000000000000000" pitchFamily="2" charset="0"/>
              <a:buChar char="​"/>
              <a:defRPr sz="2400" b="0" cap="all" baseline="0">
                <a:solidFill>
                  <a:schemeClr val="bg1"/>
                </a:solidFill>
              </a:defRPr>
            </a:lvl1pPr>
            <a:lvl2pPr marL="0" indent="0" algn="l">
              <a:buFont typeface="Roboto Light" panose="02000000000000000000" pitchFamily="2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buFont typeface="Roboto Light" panose="02000000000000000000" pitchFamily="2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buFont typeface="Roboto Light" panose="02000000000000000000" pitchFamily="2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tidspunkt 12.00 - 13.00</a:t>
            </a:r>
          </a:p>
        </p:txBody>
      </p:sp>
    </p:spTree>
    <p:extLst>
      <p:ext uri="{BB962C8B-B14F-4D97-AF65-F5344CB8AC3E}">
        <p14:creationId xmlns:p14="http://schemas.microsoft.com/office/powerpoint/2010/main" val="36736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guide" hidden="1">
            <a:extLst>
              <a:ext uri="{FF2B5EF4-FFF2-40B4-BE49-F238E27FC236}">
                <a16:creationId xmlns:a16="http://schemas.microsoft.com/office/drawing/2014/main" id="{3789D5BB-271B-4F04-81C4-88122FF7B282}"/>
              </a:ext>
            </a:extLst>
          </p:cNvPr>
          <p:cNvGrpSpPr/>
          <p:nvPr userDrawn="1"/>
        </p:nvGrpSpPr>
        <p:grpSpPr>
          <a:xfrm>
            <a:off x="539999" y="540000"/>
            <a:ext cx="11113201" cy="5778000"/>
            <a:chOff x="539999" y="540000"/>
            <a:chExt cx="11113201" cy="577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6A477E-0CE4-4203-86E3-8E7B9FE4389F}"/>
                </a:ext>
              </a:extLst>
            </p:cNvPr>
            <p:cNvSpPr/>
            <p:nvPr userDrawn="1"/>
          </p:nvSpPr>
          <p:spPr>
            <a:xfrm>
              <a:off x="1134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2BBBE7-80E7-4865-AC13-4C8B6AC6C7C6}"/>
                </a:ext>
              </a:extLst>
            </p:cNvPr>
            <p:cNvSpPr/>
            <p:nvPr userDrawn="1"/>
          </p:nvSpPr>
          <p:spPr>
            <a:xfrm>
              <a:off x="540000" y="540000"/>
              <a:ext cx="111132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E58A8F-4FE0-4AE9-B925-635AFBE4CEC7}"/>
                </a:ext>
              </a:extLst>
            </p:cNvPr>
            <p:cNvSpPr/>
            <p:nvPr userDrawn="1"/>
          </p:nvSpPr>
          <p:spPr>
            <a:xfrm>
              <a:off x="540000" y="1800000"/>
              <a:ext cx="11113200" cy="4518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11558C-29CC-4CDE-AE8C-2D3C410B12CE}"/>
                </a:ext>
              </a:extLst>
            </p:cNvPr>
            <p:cNvSpPr/>
            <p:nvPr userDrawn="1"/>
          </p:nvSpPr>
          <p:spPr>
            <a:xfrm>
              <a:off x="2090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DE3077-9DC0-4FF2-958C-3E9D94B8FE2A}"/>
                </a:ext>
              </a:extLst>
            </p:cNvPr>
            <p:cNvSpPr/>
            <p:nvPr userDrawn="1"/>
          </p:nvSpPr>
          <p:spPr>
            <a:xfrm>
              <a:off x="3046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33D1CF-9B35-4675-B2B6-CCDABAFA052C}"/>
                </a:ext>
              </a:extLst>
            </p:cNvPr>
            <p:cNvSpPr/>
            <p:nvPr userDrawn="1"/>
          </p:nvSpPr>
          <p:spPr>
            <a:xfrm>
              <a:off x="4002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BA27A0-B44D-434F-96E0-DA12841C0388}"/>
                </a:ext>
              </a:extLst>
            </p:cNvPr>
            <p:cNvSpPr/>
            <p:nvPr userDrawn="1"/>
          </p:nvSpPr>
          <p:spPr>
            <a:xfrm>
              <a:off x="4958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8C0CBC-940A-43DD-A501-B10758751F60}"/>
                </a:ext>
              </a:extLst>
            </p:cNvPr>
            <p:cNvSpPr/>
            <p:nvPr userDrawn="1"/>
          </p:nvSpPr>
          <p:spPr>
            <a:xfrm>
              <a:off x="5914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1CC91B-F4AB-46C9-8FAF-3BE445C7FDD9}"/>
                </a:ext>
              </a:extLst>
            </p:cNvPr>
            <p:cNvSpPr/>
            <p:nvPr userDrawn="1"/>
          </p:nvSpPr>
          <p:spPr>
            <a:xfrm>
              <a:off x="6870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C6F4AB-4FA9-4508-B3DD-D9AC2B49CF31}"/>
                </a:ext>
              </a:extLst>
            </p:cNvPr>
            <p:cNvSpPr/>
            <p:nvPr userDrawn="1"/>
          </p:nvSpPr>
          <p:spPr>
            <a:xfrm>
              <a:off x="7826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8AF96A-27CB-413A-962A-EE2730E49B32}"/>
                </a:ext>
              </a:extLst>
            </p:cNvPr>
            <p:cNvSpPr/>
            <p:nvPr userDrawn="1"/>
          </p:nvSpPr>
          <p:spPr>
            <a:xfrm>
              <a:off x="8782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949150-BB4E-4D50-8699-0ABE599B1971}"/>
                </a:ext>
              </a:extLst>
            </p:cNvPr>
            <p:cNvSpPr/>
            <p:nvPr userDrawn="1"/>
          </p:nvSpPr>
          <p:spPr>
            <a:xfrm>
              <a:off x="9738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B3B244-DB59-4FE4-AFC9-61D5BD690B57}"/>
                </a:ext>
              </a:extLst>
            </p:cNvPr>
            <p:cNvSpPr/>
            <p:nvPr userDrawn="1"/>
          </p:nvSpPr>
          <p:spPr>
            <a:xfrm>
              <a:off x="10694775" y="540000"/>
              <a:ext cx="360000" cy="5778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B0E073-2BF0-485A-8F33-8D24C4FC64C3}"/>
                </a:ext>
              </a:extLst>
            </p:cNvPr>
            <p:cNvSpPr/>
            <p:nvPr userDrawn="1"/>
          </p:nvSpPr>
          <p:spPr>
            <a:xfrm>
              <a:off x="539999" y="5958000"/>
              <a:ext cx="11113200" cy="36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A5836C-BE95-4EB0-9F32-53F8835B3BFF}"/>
                </a:ext>
              </a:extLst>
            </p:cNvPr>
            <p:cNvSpPr/>
            <p:nvPr userDrawn="1"/>
          </p:nvSpPr>
          <p:spPr>
            <a:xfrm>
              <a:off x="539999" y="5598000"/>
              <a:ext cx="11113200" cy="72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da-DK" sz="2000" noProof="0" dirty="0"/>
                <a:t>2</a:t>
              </a:r>
            </a:p>
            <a:p>
              <a:pPr algn="ctr"/>
              <a:endParaRPr lang="da-DK" sz="2000" noProof="0" dirty="0" err="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31DC3-AD21-445A-B0E9-130AE7AB975D}"/>
                </a:ext>
              </a:extLst>
            </p:cNvPr>
            <p:cNvSpPr/>
            <p:nvPr userDrawn="1"/>
          </p:nvSpPr>
          <p:spPr>
            <a:xfrm>
              <a:off x="539999" y="5598000"/>
              <a:ext cx="11113200" cy="180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da-DK" sz="2000" noProof="0" dirty="0"/>
                <a:t>2</a:t>
              </a:r>
            </a:p>
            <a:p>
              <a:pPr algn="ctr"/>
              <a:endParaRPr lang="da-DK" sz="2000" noProof="0" dirty="0" err="1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800000"/>
            <a:ext cx="11113200" cy="3797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 dirty="0"/>
              <a:t>Niveau 1                                                                                                                                                                                                              Enter &amp; TAB for næste tekst niveau                                                                                                                                                  SHIFT+TAB for at gå tilbage i niveauer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4, Overskrift</a:t>
            </a:r>
          </a:p>
          <a:p>
            <a:pPr lvl="4"/>
            <a:r>
              <a:rPr lang="da-DK" noProof="0" dirty="0"/>
              <a:t>Niveau 5, Brødtekst</a:t>
            </a:r>
          </a:p>
          <a:p>
            <a:pPr lvl="5"/>
            <a:r>
              <a:rPr lang="da-DK" noProof="0" dirty="0"/>
              <a:t>Niveau 6</a:t>
            </a:r>
          </a:p>
          <a:p>
            <a:pPr lvl="6"/>
            <a:r>
              <a:rPr lang="da-DK" noProof="0" dirty="0"/>
              <a:t>Niveau 7, lille overskrift</a:t>
            </a:r>
          </a:p>
          <a:p>
            <a:pPr lvl="7"/>
            <a:r>
              <a:rPr lang="da-DK" noProof="0" dirty="0"/>
              <a:t>Niveau 8, lille brødtekst</a:t>
            </a:r>
          </a:p>
          <a:p>
            <a:pPr lvl="8"/>
            <a:r>
              <a:rPr lang="da-DK" noProof="0" dirty="0"/>
              <a:t>Niveau 9, Infografik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5600" y="6048000"/>
            <a:ext cx="5940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8244000" cy="12586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indsætte titel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4774" y="6048000"/>
            <a:ext cx="956825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20DD3A61-245B-4AB2-9297-A5FE2AB2F6D3}" type="datetime1">
              <a:rPr lang="da-DK" smtClean="0"/>
              <a:pPr/>
              <a:t>24-04-2024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1600" y="6048000"/>
            <a:ext cx="7646400" cy="27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cap="all" baseline="0"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96A500-52DC-4AE4-97AD-FEEA7A1FCFA3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540000" y="6046663"/>
            <a:ext cx="269682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76" r:id="rId2"/>
    <p:sldLayoutId id="2147483777" r:id="rId3"/>
    <p:sldLayoutId id="2147483796" r:id="rId4"/>
    <p:sldLayoutId id="2147483737" r:id="rId5"/>
    <p:sldLayoutId id="2147483779" r:id="rId6"/>
    <p:sldLayoutId id="2147483731" r:id="rId7"/>
    <p:sldLayoutId id="2147483780" r:id="rId8"/>
    <p:sldLayoutId id="2147483781" r:id="rId9"/>
    <p:sldLayoutId id="2147483782" r:id="rId10"/>
    <p:sldLayoutId id="2147483797" r:id="rId11"/>
    <p:sldLayoutId id="2147483732" r:id="rId12"/>
    <p:sldLayoutId id="2147483783" r:id="rId13"/>
    <p:sldLayoutId id="2147483755" r:id="rId14"/>
    <p:sldLayoutId id="2147483784" r:id="rId15"/>
    <p:sldLayoutId id="2147483773" r:id="rId16"/>
    <p:sldLayoutId id="2147483785" r:id="rId17"/>
    <p:sldLayoutId id="2147483786" r:id="rId18"/>
    <p:sldLayoutId id="2147483795" r:id="rId19"/>
    <p:sldLayoutId id="2147483788" r:id="rId20"/>
    <p:sldLayoutId id="2147483790" r:id="rId21"/>
    <p:sldLayoutId id="2147483793" r:id="rId22"/>
    <p:sldLayoutId id="2147483794" r:id="rId23"/>
    <p:sldLayoutId id="2147483789" r:id="rId24"/>
    <p:sldLayoutId id="2147483791" r:id="rId25"/>
    <p:sldLayoutId id="2147483767" r:id="rId26"/>
    <p:sldLayoutId id="2147483792" r:id="rId27"/>
    <p:sldLayoutId id="2147483743" r:id="rId28"/>
    <p:sldLayoutId id="2147483744" r:id="rId29"/>
    <p:sldLayoutId id="2147483769" r:id="rId30"/>
    <p:sldLayoutId id="2147483753" r:id="rId31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Roboto Light" panose="02000000000000000000" pitchFamily="2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Roboto Light" panose="02000000000000000000" pitchFamily="2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Roboto Light" panose="02000000000000000000" pitchFamily="2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Roboto Light" panose="02000000000000000000" pitchFamily="2" charset="0"/>
        <a:buChar char="​"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Roboto Light" panose="02000000000000000000" pitchFamily="2" charset="0"/>
        <a:buChar char="​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Roboto Light" panose="02000000000000000000" pitchFamily="2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Roboto Light" panose="02000000000000000000" pitchFamily="2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Roboto Light" panose="02000000000000000000" pitchFamily="2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Roboto Light" panose="02000000000000000000" pitchFamily="2" charset="0"/>
        <a:buChar char="​"/>
        <a:defRPr sz="72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4" userDrawn="1">
          <p15:clr>
            <a:srgbClr val="A4A3A4"/>
          </p15:clr>
        </p15:guide>
        <p15:guide id="2" pos="941" userDrawn="1">
          <p15:clr>
            <a:srgbClr val="A4A3A4"/>
          </p15:clr>
        </p15:guide>
        <p15:guide id="3" orient="horz" pos="340" userDrawn="1">
          <p15:clr>
            <a:srgbClr val="F26B43"/>
          </p15:clr>
        </p15:guide>
        <p15:guide id="4" orient="horz" pos="3979" userDrawn="1">
          <p15:clr>
            <a:srgbClr val="A4A3A4"/>
          </p15:clr>
        </p15:guide>
        <p15:guide id="5" pos="340" userDrawn="1">
          <p15:clr>
            <a:srgbClr val="F26B43"/>
          </p15:clr>
        </p15:guide>
        <p15:guide id="6" pos="7340" userDrawn="1">
          <p15:clr>
            <a:srgbClr val="F26B43"/>
          </p15:clr>
        </p15:guide>
        <p15:guide id="7" orient="horz" pos="1133" userDrawn="1">
          <p15:clr>
            <a:srgbClr val="F26B43"/>
          </p15:clr>
        </p15:guide>
        <p15:guide id="8" pos="1317" userDrawn="1">
          <p15:clr>
            <a:srgbClr val="A4A3A4"/>
          </p15:clr>
        </p15:guide>
        <p15:guide id="9" pos="1543" userDrawn="1">
          <p15:clr>
            <a:srgbClr val="A4A3A4"/>
          </p15:clr>
        </p15:guide>
        <p15:guide id="10" pos="1919" userDrawn="1">
          <p15:clr>
            <a:srgbClr val="A4A3A4"/>
          </p15:clr>
        </p15:guide>
        <p15:guide id="11" pos="2146" userDrawn="1">
          <p15:clr>
            <a:srgbClr val="A4A3A4"/>
          </p15:clr>
        </p15:guide>
        <p15:guide id="12" pos="2521" userDrawn="1">
          <p15:clr>
            <a:srgbClr val="A4A3A4"/>
          </p15:clr>
        </p15:guide>
        <p15:guide id="13" pos="2748" userDrawn="1">
          <p15:clr>
            <a:srgbClr val="A4A3A4"/>
          </p15:clr>
        </p15:guide>
        <p15:guide id="14" pos="3123" userDrawn="1">
          <p15:clr>
            <a:srgbClr val="A4A3A4"/>
          </p15:clr>
        </p15:guide>
        <p15:guide id="15" pos="3350" userDrawn="1">
          <p15:clr>
            <a:srgbClr val="A4A3A4"/>
          </p15:clr>
        </p15:guide>
        <p15:guide id="16" pos="3725" userDrawn="1">
          <p15:clr>
            <a:srgbClr val="A4A3A4"/>
          </p15:clr>
        </p15:guide>
        <p15:guide id="17" pos="3952" userDrawn="1">
          <p15:clr>
            <a:srgbClr val="A4A3A4"/>
          </p15:clr>
        </p15:guide>
        <p15:guide id="18" pos="4328" userDrawn="1">
          <p15:clr>
            <a:srgbClr val="A4A3A4"/>
          </p15:clr>
        </p15:guide>
        <p15:guide id="19" pos="4554" userDrawn="1">
          <p15:clr>
            <a:srgbClr val="A4A3A4"/>
          </p15:clr>
        </p15:guide>
        <p15:guide id="20" pos="4930" userDrawn="1">
          <p15:clr>
            <a:srgbClr val="A4A3A4"/>
          </p15:clr>
        </p15:guide>
        <p15:guide id="21" pos="5157" userDrawn="1">
          <p15:clr>
            <a:srgbClr val="A4A3A4"/>
          </p15:clr>
        </p15:guide>
        <p15:guide id="22" pos="5532" userDrawn="1">
          <p15:clr>
            <a:srgbClr val="A4A3A4"/>
          </p15:clr>
        </p15:guide>
        <p15:guide id="23" pos="5759" userDrawn="1">
          <p15:clr>
            <a:srgbClr val="A4A3A4"/>
          </p15:clr>
        </p15:guide>
        <p15:guide id="24" pos="6134" userDrawn="1">
          <p15:clr>
            <a:srgbClr val="A4A3A4"/>
          </p15:clr>
        </p15:guide>
        <p15:guide id="25" pos="6361" userDrawn="1">
          <p15:clr>
            <a:srgbClr val="A4A3A4"/>
          </p15:clr>
        </p15:guide>
        <p15:guide id="26" pos="6736" userDrawn="1">
          <p15:clr>
            <a:srgbClr val="A4A3A4"/>
          </p15:clr>
        </p15:guide>
        <p15:guide id="27" pos="6963" userDrawn="1">
          <p15:clr>
            <a:srgbClr val="A4A3A4"/>
          </p15:clr>
        </p15:guide>
        <p15:guide id="28" orient="horz" pos="3753" userDrawn="1">
          <p15:clr>
            <a:srgbClr val="A4A3A4"/>
          </p15:clr>
        </p15:guide>
        <p15:guide id="29" orient="horz" pos="3526" userDrawn="1">
          <p15:clr>
            <a:srgbClr val="F26B43"/>
          </p15:clr>
        </p15:guide>
        <p15:guide id="30" orient="horz" pos="363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064DDD-E908-4131-8A93-52EAECEE67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EEFE2-C02B-4A73-AB1B-7ADEDC563C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9E127FC-44EB-4CF9-8D45-3419C3DA1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49" y="1800000"/>
            <a:ext cx="10953168" cy="3798000"/>
          </a:xfrm>
        </p:spPr>
        <p:txBody>
          <a:bodyPr/>
          <a:lstStyle/>
          <a:p>
            <a:r>
              <a:rPr lang="da-DK" dirty="0"/>
              <a:t>Dash diæt ved forhøjet blodtryk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BC0674-282D-4BF5-89C2-594BE172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49" y="5961513"/>
            <a:ext cx="1551600" cy="396000"/>
          </a:xfrm>
        </p:spPr>
        <p:txBody>
          <a:bodyPr/>
          <a:lstStyle/>
          <a:p>
            <a:fld id="{D7D1AB5E-B61A-4C37-9A62-076892CF167C}" type="datetime1">
              <a:rPr lang="da-DK" smtClean="0"/>
              <a:pPr/>
              <a:t>24-04-2024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779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D54BDB0-1DBD-4BA2-9B1C-A5C896EB69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E7E0D6-E6BE-42FB-87E7-A66E5F0C70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C0D458-29D9-422A-855F-04CB78AABF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1" name="Tekstfelt 60">
            <a:extLst>
              <a:ext uri="{FF2B5EF4-FFF2-40B4-BE49-F238E27FC236}">
                <a16:creationId xmlns:a16="http://schemas.microsoft.com/office/drawing/2014/main" id="{74733969-2877-0AEF-2A05-603ED052B045}"/>
              </a:ext>
            </a:extLst>
          </p:cNvPr>
          <p:cNvSpPr txBox="1"/>
          <p:nvPr/>
        </p:nvSpPr>
        <p:spPr>
          <a:xfrm>
            <a:off x="5465687" y="230763"/>
            <a:ext cx="19231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-</a:t>
            </a:r>
          </a:p>
        </p:txBody>
      </p:sp>
      <p:cxnSp>
        <p:nvCxnSpPr>
          <p:cNvPr id="64" name="Lige forbindelse 63">
            <a:extLst>
              <a:ext uri="{FF2B5EF4-FFF2-40B4-BE49-F238E27FC236}">
                <a16:creationId xmlns:a16="http://schemas.microsoft.com/office/drawing/2014/main" id="{88734326-1CD4-CA69-8E05-79E865547BCB}"/>
              </a:ext>
            </a:extLst>
          </p:cNvPr>
          <p:cNvCxnSpPr/>
          <p:nvPr/>
        </p:nvCxnSpPr>
        <p:spPr>
          <a:xfrm flipH="1">
            <a:off x="7564679" y="547770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Lige forbindelse 64">
            <a:extLst>
              <a:ext uri="{FF2B5EF4-FFF2-40B4-BE49-F238E27FC236}">
                <a16:creationId xmlns:a16="http://schemas.microsoft.com/office/drawing/2014/main" id="{F66EE357-6505-588A-8545-BFECD65A3E0D}"/>
              </a:ext>
            </a:extLst>
          </p:cNvPr>
          <p:cNvCxnSpPr/>
          <p:nvPr/>
        </p:nvCxnSpPr>
        <p:spPr>
          <a:xfrm flipH="1">
            <a:off x="7552242" y="1505706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Rektangel 70">
            <a:extLst>
              <a:ext uri="{FF2B5EF4-FFF2-40B4-BE49-F238E27FC236}">
                <a16:creationId xmlns:a16="http://schemas.microsoft.com/office/drawing/2014/main" id="{034680C8-1B2A-6840-7AC0-541C11154573}"/>
              </a:ext>
            </a:extLst>
          </p:cNvPr>
          <p:cNvSpPr/>
          <p:nvPr/>
        </p:nvSpPr>
        <p:spPr>
          <a:xfrm>
            <a:off x="7559870" y="3396677"/>
            <a:ext cx="4307633" cy="3148263"/>
          </a:xfrm>
          <a:prstGeom prst="rect">
            <a:avLst/>
          </a:prstGeom>
          <a:solidFill>
            <a:srgbClr val="E0E5E3"/>
          </a:solidFill>
          <a:ln>
            <a:solidFill>
              <a:srgbClr val="E0E5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79" name="Tekstfelt 78">
            <a:extLst>
              <a:ext uri="{FF2B5EF4-FFF2-40B4-BE49-F238E27FC236}">
                <a16:creationId xmlns:a16="http://schemas.microsoft.com/office/drawing/2014/main" id="{39464098-CCE5-8B27-B996-E3CB0ED62CC2}"/>
              </a:ext>
            </a:extLst>
          </p:cNvPr>
          <p:cNvSpPr txBox="1"/>
          <p:nvPr/>
        </p:nvSpPr>
        <p:spPr>
          <a:xfrm>
            <a:off x="5478124" y="3499581"/>
            <a:ext cx="19231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100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- m</a:t>
            </a:r>
          </a:p>
        </p:txBody>
      </p:sp>
      <p:pic>
        <p:nvPicPr>
          <p:cNvPr id="90" name="Billede 89">
            <a:extLst>
              <a:ext uri="{FF2B5EF4-FFF2-40B4-BE49-F238E27FC236}">
                <a16:creationId xmlns:a16="http://schemas.microsoft.com/office/drawing/2014/main" id="{F66C4243-5C33-9978-73BB-946B72F0A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5" t="7401" r="3436" b="9111"/>
          <a:stretch/>
        </p:blipFill>
        <p:spPr>
          <a:xfrm>
            <a:off x="8792362" y="3438167"/>
            <a:ext cx="2666565" cy="2306172"/>
          </a:xfrm>
          <a:prstGeom prst="rect">
            <a:avLst/>
          </a:prstGeom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E2019495-EF11-8F08-6C8B-8291C7030B59}"/>
              </a:ext>
            </a:extLst>
          </p:cNvPr>
          <p:cNvSpPr/>
          <p:nvPr/>
        </p:nvSpPr>
        <p:spPr>
          <a:xfrm>
            <a:off x="7722057" y="4794012"/>
            <a:ext cx="1171930" cy="1086989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78" name="Tekstfelt 77">
            <a:extLst>
              <a:ext uri="{FF2B5EF4-FFF2-40B4-BE49-F238E27FC236}">
                <a16:creationId xmlns:a16="http://schemas.microsoft.com/office/drawing/2014/main" id="{077ED99B-6310-B861-9CCE-408BF1DA6499}"/>
              </a:ext>
            </a:extLst>
          </p:cNvPr>
          <p:cNvSpPr txBox="1"/>
          <p:nvPr/>
        </p:nvSpPr>
        <p:spPr>
          <a:xfrm>
            <a:off x="7872633" y="5036823"/>
            <a:ext cx="919729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5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5,8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</a:p>
        </p:txBody>
      </p:sp>
      <p:sp>
        <p:nvSpPr>
          <p:cNvPr id="96" name="Titel 4">
            <a:extLst>
              <a:ext uri="{FF2B5EF4-FFF2-40B4-BE49-F238E27FC236}">
                <a16:creationId xmlns:a16="http://schemas.microsoft.com/office/drawing/2014/main" id="{1C8B4E6C-F1FE-1733-0BBC-BB0E1841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29" y="721594"/>
            <a:ext cx="11113200" cy="1258638"/>
          </a:xfrm>
        </p:spPr>
        <p:txBody>
          <a:bodyPr/>
          <a:lstStyle/>
          <a:p>
            <a:r>
              <a:rPr lang="da-DK" dirty="0"/>
              <a:t>Aftensmad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6F05C8-C712-67B3-1646-15593839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41" y="285859"/>
            <a:ext cx="4205727" cy="300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7B1141D4-FD67-6AE9-48DF-AC7AB6A474E1}"/>
              </a:ext>
            </a:extLst>
          </p:cNvPr>
          <p:cNvSpPr/>
          <p:nvPr/>
        </p:nvSpPr>
        <p:spPr>
          <a:xfrm>
            <a:off x="7634064" y="2124872"/>
            <a:ext cx="1158298" cy="1080501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7475939-B8ED-2183-8196-4060025F38E5}"/>
              </a:ext>
            </a:extLst>
          </p:cNvPr>
          <p:cNvSpPr txBox="1"/>
          <p:nvPr/>
        </p:nvSpPr>
        <p:spPr>
          <a:xfrm>
            <a:off x="7885967" y="2158933"/>
            <a:ext cx="66388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4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0,9</a:t>
            </a:r>
          </a:p>
          <a:p>
            <a:pPr algn="ctr"/>
            <a:r>
              <a:rPr lang="da-DK" sz="1800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  <a:endParaRPr lang="da-DK" dirty="0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DF50F1FB-C531-714D-AD9A-46C92BCF142F}"/>
              </a:ext>
            </a:extLst>
          </p:cNvPr>
          <p:cNvSpPr txBox="1"/>
          <p:nvPr/>
        </p:nvSpPr>
        <p:spPr>
          <a:xfrm>
            <a:off x="2896644" y="2725672"/>
            <a:ext cx="6194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06974FB-42ED-3FB0-F37E-F4A67D4D77BF}"/>
              </a:ext>
            </a:extLst>
          </p:cNvPr>
          <p:cNvSpPr txBox="1"/>
          <p:nvPr/>
        </p:nvSpPr>
        <p:spPr>
          <a:xfrm>
            <a:off x="7559870" y="313060"/>
            <a:ext cx="36911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b="1" dirty="0">
                <a:solidFill>
                  <a:srgbClr val="FF0000"/>
                </a:solidFill>
              </a:rPr>
              <a:t>HJERTEFORENINGEN</a:t>
            </a:r>
          </a:p>
        </p:txBody>
      </p:sp>
    </p:spTree>
    <p:extLst>
      <p:ext uri="{BB962C8B-B14F-4D97-AF65-F5344CB8AC3E}">
        <p14:creationId xmlns:p14="http://schemas.microsoft.com/office/powerpoint/2010/main" val="382755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A2865D6-0F82-4259-954E-2283876FD6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5972B50-7048-4B05-B1C2-8AA52C0096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246670C-F2FF-463F-AFD9-25C733A186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3C86F71-BEA5-4F67-9728-95673B1B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officielle kostråd = DASH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7CE21AE-B7AC-4176-92FA-6169FCB60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00" y="1533524"/>
            <a:ext cx="6688800" cy="3790951"/>
          </a:xfrm>
        </p:spPr>
        <p:txBody>
          <a:bodyPr/>
          <a:lstStyle/>
          <a:p>
            <a:r>
              <a:rPr lang="da-DK" dirty="0"/>
              <a:t>Fødevarestyrelsens 7 officielle Kostråd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Spis planterigt, varieret og ikke for meget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Spis flere grøntsager og frugter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Spis mindre kød – vælg bælgfrugter og fisk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Spis mad med fuldkorn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Vælg planteolier og magre mejeriprodukter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Spis mindre af det søde, salte og fede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Sluk tørsten i vand</a:t>
            </a:r>
          </a:p>
        </p:txBody>
      </p:sp>
      <p:pic>
        <p:nvPicPr>
          <p:cNvPr id="17" name="Picture 2" descr="dash diet">
            <a:extLst>
              <a:ext uri="{FF2B5EF4-FFF2-40B4-BE49-F238E27FC236}">
                <a16:creationId xmlns:a16="http://schemas.microsoft.com/office/drawing/2014/main" id="{149B1CD1-B20D-B16C-7C1A-646AC95A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00" y="1304196"/>
            <a:ext cx="3707622" cy="5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7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179F-6D61-4C86-B906-03D1D87689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3481-6806-4DCC-854A-82640EA51D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AB9A-02EA-4398-B9D9-8544468F16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3840E2-87C9-41E4-AC16-BBC22226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806"/>
            <a:ext cx="11113200" cy="1258638"/>
          </a:xfrm>
        </p:spPr>
        <p:txBody>
          <a:bodyPr/>
          <a:lstStyle/>
          <a:p>
            <a:r>
              <a:rPr lang="da-DK" b="0" dirty="0"/>
              <a:t>Frugt og grønt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1F92A4-9644-4F57-85E0-9F5178C75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799" y="1563776"/>
            <a:ext cx="7211115" cy="431451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De officielle kostråd</a:t>
            </a:r>
            <a:br>
              <a:rPr lang="da-DK" dirty="0"/>
            </a:br>
            <a:r>
              <a:rPr lang="da-DK" dirty="0"/>
              <a:t>	</a:t>
            </a:r>
            <a:r>
              <a:rPr lang="da-DK" sz="2000" i="1" dirty="0">
                <a:latin typeface="+mn-lt"/>
              </a:rPr>
              <a:t>Spis flere grøntsager og frugter</a:t>
            </a:r>
          </a:p>
          <a:p>
            <a:pPr lvl="4">
              <a:buNone/>
            </a:pPr>
            <a:r>
              <a:rPr lang="da-DK" sz="2000" i="1" dirty="0">
                <a:latin typeface="+mn-lt"/>
              </a:rPr>
              <a:t>	Mindst 600 g frugt og grønt dagligt  </a:t>
            </a:r>
            <a:endParaRPr lang="da-DK" i="1" dirty="0">
              <a:latin typeface="+mn-lt"/>
            </a:endParaRPr>
          </a:p>
          <a:p>
            <a:endParaRPr lang="da-DK" i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Hvorfor skal vi spise frugt og grønt?</a:t>
            </a:r>
            <a:br>
              <a:rPr lang="da-DK" b="1" dirty="0"/>
            </a:br>
            <a:endParaRPr lang="da-DK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Hvordan?</a:t>
            </a:r>
          </a:p>
          <a:p>
            <a:pPr>
              <a:buNone/>
            </a:pPr>
            <a:r>
              <a:rPr lang="da-DK" sz="2000" dirty="0">
                <a:latin typeface="+mn-lt"/>
              </a:rPr>
              <a:t>	Hav snackgrønt klargjort</a:t>
            </a:r>
            <a:r>
              <a:rPr lang="da-DK" sz="2000" i="1" dirty="0">
                <a:latin typeface="+mn-lt"/>
              </a:rPr>
              <a:t> i køleskabet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Tag frugt med på farten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Lad frugtskålen står fremme på bordet </a:t>
            </a:r>
            <a:br>
              <a:rPr lang="da-DK" sz="2000" i="1" dirty="0">
                <a:latin typeface="+mn-lt"/>
              </a:rPr>
            </a:br>
            <a:r>
              <a:rPr lang="da-DK" sz="2000" i="1" dirty="0">
                <a:latin typeface="+mn-lt"/>
              </a:rPr>
              <a:t>	Sæt frugt og grønt, hvor der før stod slik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b="1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FF584DD-4339-49D2-D56C-5EBBE6811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2" r="52457" b="20206"/>
          <a:stretch/>
        </p:blipFill>
        <p:spPr bwMode="auto">
          <a:xfrm>
            <a:off x="7040053" y="1105177"/>
            <a:ext cx="3043399" cy="44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2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179F-6D61-4C86-B906-03D1D87689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3481-6806-4DCC-854A-82640EA51D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AB9A-02EA-4398-B9D9-8544468F16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3840E2-87C9-41E4-AC16-BBC22226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Fisk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878FE-EDF2-4B5D-9461-CCEC2B369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00" y="1300880"/>
            <a:ext cx="6688800" cy="3790951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De officielle anbefalinger</a:t>
            </a:r>
            <a:br>
              <a:rPr lang="da-DK" dirty="0"/>
            </a:br>
            <a:r>
              <a:rPr lang="da-DK" dirty="0"/>
              <a:t>	</a:t>
            </a:r>
            <a:r>
              <a:rPr lang="da-DK" sz="2000" i="1" dirty="0">
                <a:latin typeface="+mn-lt"/>
              </a:rPr>
              <a:t>Spis mindst 350 g fisk om ugen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heraf mindst 200 g fed fisk 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ved erkendt hjertesygdom, da 300 g fed fisk</a:t>
            </a:r>
          </a:p>
          <a:p>
            <a:endParaRPr lang="da-DK" i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Hvorfor skal vi spise fisk?</a:t>
            </a:r>
            <a:br>
              <a:rPr lang="da-DK" b="1" dirty="0"/>
            </a:br>
            <a:endParaRPr lang="da-DK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Hvordan?  </a:t>
            </a:r>
          </a:p>
          <a:p>
            <a:pPr>
              <a:buNone/>
            </a:pPr>
            <a:r>
              <a:rPr lang="da-DK" i="1" dirty="0"/>
              <a:t>	</a:t>
            </a:r>
            <a:r>
              <a:rPr lang="da-DK" sz="2000" i="1" dirty="0">
                <a:latin typeface="+mn-lt"/>
              </a:rPr>
              <a:t>Spis fisk 2 gange om uge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Erstat kødpålæg med fiskepålæg 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Spis gerne fisk fra frost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Hav altid fiskekonserves i huset</a:t>
            </a:r>
          </a:p>
          <a:p>
            <a:br>
              <a:rPr lang="da-DK" dirty="0"/>
            </a:br>
            <a:r>
              <a:rPr lang="da-DK" dirty="0"/>
              <a:t>	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26FD999-D3B3-1C53-1856-EFBF578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7" t="64023" r="2704" b="19735"/>
          <a:stretch/>
        </p:blipFill>
        <p:spPr bwMode="auto">
          <a:xfrm>
            <a:off x="6677707" y="1798638"/>
            <a:ext cx="4128549" cy="19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0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179F-6D61-4C86-B906-03D1D87689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3481-6806-4DCC-854A-82640EA51D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AB9A-02EA-4398-B9D9-8544468F16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3840E2-87C9-41E4-AC16-BBC22226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Fuldkorn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878FE-EDF2-4B5D-9461-CCEC2B369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De officielle anbefalinger  </a:t>
            </a:r>
            <a:br>
              <a:rPr lang="da-DK" dirty="0"/>
            </a:br>
            <a:endParaRPr lang="da-DK" sz="2000" i="1" dirty="0"/>
          </a:p>
          <a:p>
            <a:pPr lvl="8">
              <a:buNone/>
            </a:pPr>
            <a:r>
              <a:rPr lang="da-DK" sz="2000" i="1" dirty="0"/>
              <a:t>	Spis mad med fuldkorn</a:t>
            </a:r>
          </a:p>
          <a:p>
            <a:pPr>
              <a:buNone/>
            </a:pPr>
            <a:r>
              <a:rPr lang="da-DK" sz="2000" i="1" dirty="0">
                <a:latin typeface="+mn-lt"/>
              </a:rPr>
              <a:t>	Mindst 75 g fuldkorn om dagen</a:t>
            </a:r>
            <a:br>
              <a:rPr lang="da-DK" sz="2000" i="1" dirty="0">
                <a:latin typeface="+mn-lt"/>
              </a:rPr>
            </a:br>
            <a:endParaRPr lang="da-DK" sz="2000" i="1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Hvad er fuldkorn?</a:t>
            </a:r>
          </a:p>
          <a:p>
            <a:pPr lvl="8">
              <a:buNone/>
            </a:pPr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Hvorfor?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476DD0EA-B9B6-D9B6-F253-1D8AFFE2D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1" t="35396" b="39076"/>
          <a:stretch/>
        </p:blipFill>
        <p:spPr bwMode="auto">
          <a:xfrm>
            <a:off x="5690930" y="239334"/>
            <a:ext cx="3323183" cy="2271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7F8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3D3ECFA-197A-0B67-70DC-5758D93C7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833" y="2510408"/>
            <a:ext cx="4429431" cy="39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179F-6D61-4C86-B906-03D1D87689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r>
              <a:rPr lang="da-DK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3481-6806-4DCC-854A-82640EA51D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AB9A-02EA-4398-B9D9-8544468F16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3840E2-87C9-41E4-AC16-BBC22226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Umættet Fedt fra planteriget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878FE-EDF2-4B5D-9461-CCEC2B369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00" y="1798638"/>
            <a:ext cx="7578066" cy="3975861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De officielle kostråd</a:t>
            </a:r>
            <a:endParaRPr lang="da-DK" dirty="0"/>
          </a:p>
          <a:p>
            <a:r>
              <a:rPr lang="da-DK" dirty="0">
                <a:latin typeface="+mj-lt"/>
              </a:rPr>
              <a:t>	</a:t>
            </a:r>
            <a:r>
              <a:rPr lang="da-DK" sz="2000" i="1" dirty="0">
                <a:latin typeface="+mn-lt"/>
              </a:rPr>
              <a:t>Vælg planteolier</a:t>
            </a:r>
          </a:p>
          <a:p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Hvorfor skal vi spise fedt?</a:t>
            </a:r>
          </a:p>
          <a:p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Hvordan?</a:t>
            </a:r>
            <a:endParaRPr lang="da-DK" dirty="0"/>
          </a:p>
          <a:p>
            <a:pPr>
              <a:buNone/>
            </a:pPr>
            <a:r>
              <a:rPr lang="da-DK" i="1" dirty="0"/>
              <a:t>	E</a:t>
            </a:r>
            <a:r>
              <a:rPr lang="da-DK" sz="2000" i="1" dirty="0"/>
              <a:t>rstat smør med olie, mayonnaise, remoulade </a:t>
            </a:r>
          </a:p>
          <a:p>
            <a:pPr>
              <a:buNone/>
            </a:pPr>
            <a:r>
              <a:rPr lang="da-DK" sz="2000" i="1" dirty="0"/>
              <a:t>	Udskift kød og kødpålæg med fisk og fiskepålæg</a:t>
            </a:r>
          </a:p>
          <a:p>
            <a:pPr>
              <a:buNone/>
            </a:pPr>
            <a:r>
              <a:rPr lang="da-DK" sz="2000" i="1" dirty="0"/>
              <a:t>	Ombyt bacon og ostetern i salat med avokado, kerner og oliven</a:t>
            </a:r>
          </a:p>
          <a:p>
            <a:pPr>
              <a:buNone/>
            </a:pPr>
            <a:r>
              <a:rPr lang="da-DK" sz="2000" i="1" dirty="0"/>
              <a:t>	Vælg nøddemix fremfor småkager og chips</a:t>
            </a:r>
          </a:p>
          <a:p>
            <a:pPr>
              <a:buNone/>
            </a:pPr>
            <a:endParaRPr lang="da-DK" sz="2000" i="1" dirty="0">
              <a:latin typeface="+mn-lt"/>
            </a:endParaRPr>
          </a:p>
          <a:p>
            <a:endParaRPr lang="da-DK" i="1" dirty="0"/>
          </a:p>
        </p:txBody>
      </p:sp>
      <p:sp>
        <p:nvSpPr>
          <p:cNvPr id="7" name="AutoShape 2" descr="Planteoliernes fedtsyresammensætning er forskellig - Helsenyt">
            <a:extLst>
              <a:ext uri="{FF2B5EF4-FFF2-40B4-BE49-F238E27FC236}">
                <a16:creationId xmlns:a16="http://schemas.microsoft.com/office/drawing/2014/main" id="{37BFD9CE-0C5C-57DF-9ED1-CC47EE8315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2" name="Picture 4" descr="Sådan vælger du de rigtige fedtstoffer - Hjerteforeningen">
            <a:extLst>
              <a:ext uri="{FF2B5EF4-FFF2-40B4-BE49-F238E27FC236}">
                <a16:creationId xmlns:a16="http://schemas.microsoft.com/office/drawing/2014/main" id="{09CFD481-D019-E46D-61B5-7AB55C12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244" y="1427966"/>
            <a:ext cx="4552905" cy="30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2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579334E-6F93-4F8B-B395-E9B1BD6874F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484036D-F2CA-4D9B-ACAC-0F81581134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9F876B-E1EA-40F9-9D18-4C172C5572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B65AAF-8687-496A-8B1B-ABEBB6ED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0" y="487449"/>
            <a:ext cx="11113200" cy="1258638"/>
          </a:xfrm>
        </p:spPr>
        <p:txBody>
          <a:bodyPr/>
          <a:lstStyle/>
          <a:p>
            <a:r>
              <a:rPr lang="da-DK" b="0" dirty="0"/>
              <a:t>Erstat mættet fedt</a:t>
            </a:r>
            <a:br>
              <a:rPr lang="da-DK" b="0" dirty="0"/>
            </a:br>
            <a:r>
              <a:rPr lang="da-DK" b="0" dirty="0"/>
              <a:t>med umættet fedt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3E9E6B0-BFE3-4C29-9423-55A42FA8E0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483" y="2261723"/>
            <a:ext cx="11113199" cy="26294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Det handler om typen af fedt og ikke mængden af fedt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Gevinsten opnås når mættet fedt erstattes med umættet fedt og fuldkorn </a:t>
            </a:r>
          </a:p>
          <a:p>
            <a:pPr>
              <a:buNone/>
            </a:pPr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EF4B8568-B6E0-B96D-E840-818D19ACB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5"/>
          <a:stretch/>
        </p:blipFill>
        <p:spPr>
          <a:xfrm>
            <a:off x="6505264" y="3898928"/>
            <a:ext cx="3599367" cy="2471623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D26FAD5B-C695-B22F-1FF8-BBA5E0E03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6" r="582"/>
          <a:stretch/>
        </p:blipFill>
        <p:spPr>
          <a:xfrm>
            <a:off x="2376188" y="3889342"/>
            <a:ext cx="3310550" cy="2481209"/>
          </a:xfrm>
          <a:prstGeom prst="rect">
            <a:avLst/>
          </a:prstGeom>
        </p:spPr>
      </p:pic>
      <p:sp>
        <p:nvSpPr>
          <p:cNvPr id="25" name="Pladsholder til dato 1">
            <a:extLst>
              <a:ext uri="{FF2B5EF4-FFF2-40B4-BE49-F238E27FC236}">
                <a16:creationId xmlns:a16="http://schemas.microsoft.com/office/drawing/2014/main" id="{844F46FD-6979-91AE-A5E3-72F2A9CA1715}"/>
              </a:ext>
            </a:extLst>
          </p:cNvPr>
          <p:cNvSpPr txBox="1">
            <a:spLocks/>
          </p:cNvSpPr>
          <p:nvPr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53A4AC-092C-4486-A405-1ED992DA45AA}" type="datetime1">
              <a:rPr lang="da-DK" smtClean="0"/>
              <a:pPr/>
              <a:t>24-04-2024</a:t>
            </a:fld>
            <a:endParaRPr lang="da-DK" dirty="0"/>
          </a:p>
        </p:txBody>
      </p:sp>
      <p:sp>
        <p:nvSpPr>
          <p:cNvPr id="26" name="Pladsholder til slidenummer 3">
            <a:extLst>
              <a:ext uri="{FF2B5EF4-FFF2-40B4-BE49-F238E27FC236}">
                <a16:creationId xmlns:a16="http://schemas.microsoft.com/office/drawing/2014/main" id="{59108EEA-7757-93C9-0196-530085A61784}"/>
              </a:ext>
            </a:extLst>
          </p:cNvPr>
          <p:cNvSpPr txBox="1">
            <a:spLocks/>
          </p:cNvSpPr>
          <p:nvPr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0E4E6B3-A654-1B5E-7228-5FD84DAD285A}"/>
              </a:ext>
            </a:extLst>
          </p:cNvPr>
          <p:cNvSpPr txBox="1"/>
          <p:nvPr/>
        </p:nvSpPr>
        <p:spPr>
          <a:xfrm>
            <a:off x="2376188" y="3294345"/>
            <a:ext cx="77323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400" b="1" dirty="0">
                <a:solidFill>
                  <a:srgbClr val="FF0000"/>
                </a:solidFill>
              </a:rPr>
              <a:t>SPIS MINDRE </a:t>
            </a:r>
            <a:r>
              <a:rPr lang="da-DK" dirty="0"/>
              <a:t>				</a:t>
            </a:r>
            <a:r>
              <a:rPr lang="da-DK" sz="2400" b="1" dirty="0">
                <a:solidFill>
                  <a:srgbClr val="00B050"/>
                </a:solidFill>
              </a:rPr>
              <a:t>SPIS MERE</a:t>
            </a:r>
          </a:p>
        </p:txBody>
      </p:sp>
    </p:spTree>
    <p:extLst>
      <p:ext uri="{BB962C8B-B14F-4D97-AF65-F5344CB8AC3E}">
        <p14:creationId xmlns:p14="http://schemas.microsoft.com/office/powerpoint/2010/main" val="116147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F5B6EC7-0268-43FB-B6D6-0A22C78885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6D46B94-BFE8-45CB-AFB0-8FCF50228B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31CDF0F-2898-4021-BB0E-9B0BB1269E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08630D3-7AD7-421C-9A53-8B31CFCA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7937"/>
            <a:ext cx="11113200" cy="1258638"/>
          </a:xfrm>
        </p:spPr>
        <p:txBody>
          <a:bodyPr/>
          <a:lstStyle/>
          <a:p>
            <a:r>
              <a:rPr lang="da-DK" dirty="0"/>
              <a:t>Drikkevarer</a:t>
            </a:r>
          </a:p>
        </p:txBody>
      </p:sp>
      <p:sp>
        <p:nvSpPr>
          <p:cNvPr id="7" name="Pladsholder til tekst 5">
            <a:extLst>
              <a:ext uri="{FF2B5EF4-FFF2-40B4-BE49-F238E27FC236}">
                <a16:creationId xmlns:a16="http://schemas.microsoft.com/office/drawing/2014/main" id="{C764F01B-3A65-4FA5-B0A6-1DEFF13D5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2089" y="1260476"/>
            <a:ext cx="6688138" cy="379095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De officielle anbefalinger</a:t>
            </a:r>
          </a:p>
          <a:p>
            <a:pPr lvl="5">
              <a:buNone/>
            </a:pPr>
            <a:r>
              <a:rPr lang="da-DK" sz="2400" i="1" dirty="0">
                <a:latin typeface="+mn-lt"/>
              </a:rPr>
              <a:t>	</a:t>
            </a:r>
            <a:r>
              <a:rPr lang="da-DK" sz="2400" i="1" dirty="0">
                <a:solidFill>
                  <a:schemeClr val="bg1"/>
                </a:solidFill>
                <a:latin typeface="+mn-lt"/>
              </a:rPr>
              <a:t>Sluk tørsten i vand</a:t>
            </a:r>
            <a:endParaRPr lang="da-DK" dirty="0"/>
          </a:p>
          <a:p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Hjertesunde drikkevarer</a:t>
            </a:r>
          </a:p>
          <a:p>
            <a:pPr>
              <a:buNone/>
            </a:pPr>
            <a:r>
              <a:rPr lang="da-DK" dirty="0"/>
              <a:t>	Juice og smoothies</a:t>
            </a:r>
          </a:p>
          <a:p>
            <a:pPr>
              <a:buNone/>
            </a:pPr>
            <a:r>
              <a:rPr lang="da-DK" dirty="0"/>
              <a:t>	Kaffe og te</a:t>
            </a:r>
          </a:p>
          <a:p>
            <a:pPr>
              <a:buNone/>
            </a:pPr>
            <a:r>
              <a:rPr lang="da-DK" dirty="0"/>
              <a:t>	Mini og skummetmælk</a:t>
            </a:r>
          </a:p>
          <a:p>
            <a:pPr>
              <a:buNone/>
            </a:pPr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Hvordan er det med….</a:t>
            </a:r>
          </a:p>
          <a:p>
            <a:pPr>
              <a:buNone/>
            </a:pPr>
            <a:r>
              <a:rPr lang="da-DK" dirty="0"/>
              <a:t>	Sodavand? </a:t>
            </a:r>
          </a:p>
          <a:p>
            <a:pPr>
              <a:buNone/>
            </a:pPr>
            <a:r>
              <a:rPr lang="da-DK" dirty="0"/>
              <a:t>	Saft?</a:t>
            </a:r>
          </a:p>
          <a:p>
            <a:pPr>
              <a:buNone/>
            </a:pPr>
            <a:r>
              <a:rPr lang="da-DK" dirty="0"/>
              <a:t>	Alkohol?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9" name="Picture 2" descr="Variation of Infused Water with Fresh Fruits  water and beverages stock pictures, royalty-free photos &amp; images">
            <a:extLst>
              <a:ext uri="{FF2B5EF4-FFF2-40B4-BE49-F238E27FC236}">
                <a16:creationId xmlns:a16="http://schemas.microsoft.com/office/drawing/2014/main" id="{0364B35B-FBB5-3989-E70B-81E9A727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48" y="1485900"/>
            <a:ext cx="553361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2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C41B0BA-2377-4D29-9E53-D0704A0B6F9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499E56F-BCCC-40A2-949A-37F63D419A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28B52F6-5216-43BA-9C16-B2C780185D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DD863A4-06D6-4D44-B83F-CB6FF547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gør man så?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C70E458-AFE4-424B-AD3B-161FE18F1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35" y="1010563"/>
            <a:ext cx="10619530" cy="3790951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Tilføj frugt eller grønt til hvert måltid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Brug krydderier til at skabe velsmag i stedet for salt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Lav mere mad fra bunden - forarbejdet mad har et højt saltindhold!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Sæt usaltet mandler, nødder samt frugt og grønt, hvor der før stod slik og chips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Udskift hvedebrød, pasta og lyse ris med fuldkornsbrød og fuldkornspasta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da-DK" dirty="0"/>
              <a:t>Erstat mættet fedt fra smør, kød, pålæg med hjertesundt fedt fra olie, nødder og fisk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28A3FC1-5601-ADD0-C06A-37AA8D7F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455" y="158032"/>
            <a:ext cx="3459545" cy="274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10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5647D62-9041-45AC-9B43-56CC2539692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F5FF3F6-165C-4D63-9B6E-1C6E3A8FE2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93EB888-7888-47D7-829C-AB3F927B91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90FD9D9-A855-4720-9D1D-4FF751D76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476" y="1371601"/>
            <a:ext cx="7212267" cy="3641308"/>
          </a:xfrm>
        </p:spPr>
        <p:txBody>
          <a:bodyPr/>
          <a:lstStyle/>
          <a:p>
            <a:r>
              <a:rPr lang="da-DK" sz="4000" dirty="0"/>
              <a:t>Få ny inspiration og hjertesunde opskrifter fra Hjerteforeningen på </a:t>
            </a:r>
          </a:p>
          <a:p>
            <a:endParaRPr lang="da-DK" sz="4000" b="1" dirty="0">
              <a:solidFill>
                <a:srgbClr val="C00000"/>
              </a:solidFill>
            </a:endParaRPr>
          </a:p>
          <a:p>
            <a:r>
              <a:rPr lang="da-DK" sz="4000" b="1" dirty="0">
                <a:solidFill>
                  <a:srgbClr val="C00000"/>
                </a:solidFill>
              </a:rPr>
              <a:t>Hjerteforeningen.dk</a:t>
            </a:r>
          </a:p>
        </p:txBody>
      </p:sp>
      <p:sp>
        <p:nvSpPr>
          <p:cNvPr id="12" name="Pil: bøjet 11">
            <a:extLst>
              <a:ext uri="{FF2B5EF4-FFF2-40B4-BE49-F238E27FC236}">
                <a16:creationId xmlns:a16="http://schemas.microsoft.com/office/drawing/2014/main" id="{6E33A513-A669-6C2D-8477-CE27B1CDFD55}"/>
              </a:ext>
            </a:extLst>
          </p:cNvPr>
          <p:cNvSpPr/>
          <p:nvPr/>
        </p:nvSpPr>
        <p:spPr>
          <a:xfrm rot="10800000">
            <a:off x="5507883" y="2504705"/>
            <a:ext cx="2233446" cy="1221858"/>
          </a:xfrm>
          <a:prstGeom prst="bentArrow">
            <a:avLst>
              <a:gd name="adj1" fmla="val 9209"/>
              <a:gd name="adj2" fmla="val 25000"/>
              <a:gd name="adj3" fmla="val 25000"/>
              <a:gd name="adj4" fmla="val 43750"/>
            </a:avLst>
          </a:prstGeom>
          <a:solidFill>
            <a:srgbClr val="A3B2B8"/>
          </a:solidFill>
          <a:ln>
            <a:solidFill>
              <a:srgbClr val="677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>
              <a:solidFill>
                <a:schemeClr val="tx1"/>
              </a:solidFill>
            </a:endParaRPr>
          </a:p>
        </p:txBody>
      </p:sp>
      <p:pic>
        <p:nvPicPr>
          <p:cNvPr id="13" name="Picture 4" descr="Smoothie - den mættende">
            <a:extLst>
              <a:ext uri="{FF2B5EF4-FFF2-40B4-BE49-F238E27FC236}">
                <a16:creationId xmlns:a16="http://schemas.microsoft.com/office/drawing/2014/main" id="{02E0D506-5619-579A-7B7D-760C4C10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749" y="4748737"/>
            <a:ext cx="3087250" cy="211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275912-CF3F-0EB3-9E58-5B4B9AA7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575" y="2459559"/>
            <a:ext cx="3000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E67A2B5-6F3E-AC10-2F67-A108ABF7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575" y="170096"/>
            <a:ext cx="2962517" cy="21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0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1AAF5A0-CB2D-48A0-B339-699362990A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A8B2C71-79B1-4CA6-A082-9A46F66DCA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B079E83-EB19-4458-AF54-D7D5D26E4A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D383055-4A74-4786-B5D4-DACF2A030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Nøgletal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958B02E-1E42-466F-9D87-772AA1BBEF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8" y="1806574"/>
            <a:ext cx="10818945" cy="3790951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solidFill>
                  <a:schemeClr val="accent1"/>
                </a:solidFill>
                <a:latin typeface="+mn-lt"/>
              </a:rPr>
              <a:t>Forhøjet blodtryk </a:t>
            </a:r>
            <a:r>
              <a:rPr lang="da-DK" dirty="0">
                <a:latin typeface="+mn-lt"/>
              </a:rPr>
              <a:t>er en af hovedårsagerne til hjerte-kar-sygdomme og nyresygdom på globalt plan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Omkring 1/5 af den danske befolkning i aldersgruppen 20-89 år lider af forhøjet blodtryk. Det svarer til 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1.000.000</a:t>
            </a:r>
            <a:r>
              <a:rPr lang="da-DK" dirty="0">
                <a:latin typeface="+mn-lt"/>
              </a:rPr>
              <a:t> personer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Risikoen for forhøjet blodtryk stiger betydeligt med 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alder</a:t>
            </a:r>
            <a:r>
              <a:rPr lang="da-DK" dirty="0">
                <a:latin typeface="+mn-lt"/>
              </a:rPr>
              <a:t> og 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overvægt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+mn-lt"/>
              </a:rPr>
              <a:t>Omkring 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30% </a:t>
            </a:r>
            <a:r>
              <a:rPr lang="da-DK" dirty="0">
                <a:latin typeface="+mn-lt"/>
              </a:rPr>
              <a:t>af personer med forhøjet blodtryk er ikke klar over, at de har det</a:t>
            </a:r>
          </a:p>
        </p:txBody>
      </p:sp>
      <p:pic>
        <p:nvPicPr>
          <p:cNvPr id="7" name="Grafik 6" descr="Gammel nøgle kontur">
            <a:extLst>
              <a:ext uri="{FF2B5EF4-FFF2-40B4-BE49-F238E27FC236}">
                <a16:creationId xmlns:a16="http://schemas.microsoft.com/office/drawing/2014/main" id="{4B22F26B-C2A5-4D93-8FF3-5767AF842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6391" y="413029"/>
            <a:ext cx="1385609" cy="138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1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ADC1F42-8B2C-41F4-AFC9-177C6BE237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EA2DE68-E265-46DF-9E69-5A97AB4A97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31E7C9-E70F-4E58-9532-E7E5B1A076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DEA0588-C739-40C7-BB44-06A3C9C5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Sunde madvaner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335D118-A257-42F3-A311-E0FBFA170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893" y="1613694"/>
            <a:ext cx="6688800" cy="4209913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Portionsstørrelse</a:t>
            </a:r>
            <a:r>
              <a:rPr lang="da-DK" dirty="0"/>
              <a:t> </a:t>
            </a:r>
          </a:p>
          <a:p>
            <a:pPr>
              <a:buNone/>
            </a:pPr>
            <a:r>
              <a:rPr lang="da-DK" dirty="0"/>
              <a:t>	Jo større tallerken – jo mere øser du op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Madens </a:t>
            </a:r>
            <a:r>
              <a:rPr lang="da-DK" b="1" dirty="0"/>
              <a:t>placering</a:t>
            </a:r>
            <a:r>
              <a:rPr lang="da-DK" dirty="0"/>
              <a:t> </a:t>
            </a:r>
          </a:p>
          <a:p>
            <a:pPr>
              <a:buNone/>
            </a:pPr>
            <a:r>
              <a:rPr lang="da-DK" dirty="0"/>
              <a:t>	Sæt sund mad synlig og gem det søde af vejen</a:t>
            </a:r>
          </a:p>
          <a:p>
            <a:pPr>
              <a:buNone/>
            </a:pPr>
            <a:r>
              <a:rPr lang="da-DK" dirty="0"/>
              <a:t>	Sæt grønt og frugt indenfor en armslængde	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Sunde indkøbsvaner </a:t>
            </a:r>
          </a:p>
          <a:p>
            <a:pPr>
              <a:buNone/>
            </a:pPr>
            <a:r>
              <a:rPr lang="da-DK" dirty="0"/>
              <a:t>	Køb kun slik / kage, når du skal bruge det</a:t>
            </a:r>
          </a:p>
          <a:p>
            <a:pPr>
              <a:buNone/>
            </a:pPr>
            <a:r>
              <a:rPr lang="da-DK" dirty="0"/>
              <a:t>	Brug indkøbsguiden, når du handler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dirty="0"/>
              <a:t>	</a:t>
            </a:r>
          </a:p>
        </p:txBody>
      </p:sp>
      <p:pic>
        <p:nvPicPr>
          <p:cNvPr id="8" name="Picture 2" descr="Building together and healthy meal  portion size food stock illustrations">
            <a:extLst>
              <a:ext uri="{FF2B5EF4-FFF2-40B4-BE49-F238E27FC236}">
                <a16:creationId xmlns:a16="http://schemas.microsoft.com/office/drawing/2014/main" id="{30573F3E-8CBA-4E2C-97E8-B308D4C7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/>
          <a:stretch/>
        </p:blipFill>
        <p:spPr bwMode="auto">
          <a:xfrm>
            <a:off x="6884248" y="1798638"/>
            <a:ext cx="4767752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71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310ABB4-1330-45D0-A03F-47B68DFE0E5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48F3489-3C4B-4369-87FC-3A87D6218E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B26E5D2-23AE-41C4-9741-306378EAAD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7E1DAB7-7738-4511-BC79-1DF54113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Indkøbsguide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8E3C73-0AC6-B5E4-70A1-A15A986A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68" y="1130969"/>
            <a:ext cx="4792663" cy="57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74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CC81D51-5498-40D3-9290-AC151A5C5E1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A0ADAD2-2241-4784-885A-F087EFBBB5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E809DD6-03FE-4618-96D4-078802A39A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D7A5725-FB10-47AF-ADFA-CEA509EEF29D}"/>
              </a:ext>
            </a:extLst>
          </p:cNvPr>
          <p:cNvSpPr txBox="1">
            <a:spLocks/>
          </p:cNvSpPr>
          <p:nvPr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53A4AC-092C-4486-A405-1ED992DA45AA}" type="datetime1">
              <a:rPr lang="da-DK" smtClean="0"/>
              <a:pPr/>
              <a:t>24-04-2024</a:t>
            </a:fld>
            <a:endParaRPr lang="da-DK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FBED2D5-A616-4580-A691-1970612C42EB}"/>
              </a:ext>
            </a:extLst>
          </p:cNvPr>
          <p:cNvSpPr txBox="1">
            <a:spLocks/>
          </p:cNvSpPr>
          <p:nvPr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33FF68C-A75E-4E23-B779-1A1D49C0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1258638"/>
          </a:xfrm>
        </p:spPr>
        <p:txBody>
          <a:bodyPr/>
          <a:lstStyle/>
          <a:p>
            <a:r>
              <a:rPr lang="da-DK" b="0" dirty="0"/>
              <a:t>Mærker du kan gå efter på Indkøbsturen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B8648E0-A97D-41AB-87E2-F2AB3A90C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9714" y="5051684"/>
            <a:ext cx="2312640" cy="1114302"/>
          </a:xfrm>
        </p:spPr>
        <p:txBody>
          <a:bodyPr/>
          <a:lstStyle/>
          <a:p>
            <a:r>
              <a:rPr lang="da-DK" dirty="0"/>
              <a:t>Fuldkornsmærket</a:t>
            </a:r>
          </a:p>
          <a:p>
            <a:endParaRPr lang="da-DK" dirty="0"/>
          </a:p>
          <a:p>
            <a:pPr>
              <a:buNone/>
            </a:pPr>
            <a:endParaRPr lang="da-DK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63459B-2240-46D8-A3D3-6093A3AE6D96}"/>
              </a:ext>
            </a:extLst>
          </p:cNvPr>
          <p:cNvSpPr txBox="1">
            <a:spLocks/>
          </p:cNvSpPr>
          <p:nvPr/>
        </p:nvSpPr>
        <p:spPr bwMode="white">
          <a:xfrm>
            <a:off x="5836558" y="5051684"/>
            <a:ext cx="2846328" cy="1114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tabLst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a-DK" dirty="0"/>
              <a:t>Nøglehulsmærket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0877D56-D14F-4373-862F-1F83CEFA68D0}"/>
              </a:ext>
            </a:extLst>
          </p:cNvPr>
          <p:cNvSpPr txBox="1">
            <a:spLocks/>
          </p:cNvSpPr>
          <p:nvPr/>
        </p:nvSpPr>
        <p:spPr bwMode="white">
          <a:xfrm>
            <a:off x="8928822" y="2906774"/>
            <a:ext cx="2912658" cy="1114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tabLst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a-DK" sz="2200" dirty="0">
                <a:latin typeface="+mn-lt"/>
              </a:rPr>
              <a:t>Mærkerne gør det nemt for dig selv, at leve efter De Officielle Kostråd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118FA89-BF21-366F-B4A4-5AD0E778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60" y="2019300"/>
            <a:ext cx="3571875" cy="28194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4ABF15B2-BE6C-918C-9A4C-CDEC0F214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438" y="2081212"/>
            <a:ext cx="33242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83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F06D8AD-DD5D-26CA-36B0-F3DDECE81D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9CA5955-C1E7-C7F8-0ED3-8BD9145ABD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A80B20-DE60-8953-2790-41F720CF82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92124BC-E9F1-02BC-30A0-1FBE4AC7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Lakrids og blodtryk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C0B81F0-68A3-D683-2833-4D11549EAB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Ganske små mængder af lakrids kan øge blodtrykket</a:t>
            </a:r>
          </a:p>
          <a:p>
            <a:endParaRPr lang="da-DK" dirty="0"/>
          </a:p>
          <a:p>
            <a:r>
              <a:rPr lang="da-DK" dirty="0"/>
              <a:t>Alle slags lakrids indeholde den lakridssyre, som påvirker blodtrykket</a:t>
            </a:r>
          </a:p>
          <a:p>
            <a:endParaRPr lang="da-DK" dirty="0"/>
          </a:p>
          <a:p>
            <a:r>
              <a:rPr lang="da-DK" dirty="0"/>
              <a:t>Fødevarestyrelsen siger max 50 g dagligt, mens </a:t>
            </a:r>
            <a:r>
              <a:rPr lang="da-DK" dirty="0" err="1"/>
              <a:t>rålakrids</a:t>
            </a:r>
            <a:r>
              <a:rPr lang="da-DK" dirty="0"/>
              <a:t> begrænses til max 2 g </a:t>
            </a:r>
          </a:p>
          <a:p>
            <a:endParaRPr lang="da-DK" dirty="0"/>
          </a:p>
          <a:p>
            <a:r>
              <a:rPr lang="da-DK" dirty="0"/>
              <a:t>Har du højt blodtryk - undgå eller begræns lakrids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6055CD7-6740-93F2-37C2-1382994F0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528"/>
          <a:stretch/>
        </p:blipFill>
        <p:spPr bwMode="auto">
          <a:xfrm>
            <a:off x="7726832" y="1132016"/>
            <a:ext cx="3925168" cy="451446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99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310ABB4-1330-45D0-A03F-47B68DFE0E5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48F3489-3C4B-4369-87FC-3A87D6218E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B26E5D2-23AE-41C4-9741-306378EAAD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7E1DAB7-7738-4511-BC79-1DF54113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Motion og forhøjet blodtryk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9FBB42-C5F5-4817-BD78-1FA66242C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800" y="1466849"/>
            <a:ext cx="9981864" cy="4186173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De officielle anbefalinger </a:t>
            </a:r>
            <a:br>
              <a:rPr lang="da-DK" dirty="0"/>
            </a:br>
            <a:r>
              <a:rPr lang="da-DK" dirty="0"/>
              <a:t>	</a:t>
            </a:r>
            <a:r>
              <a:rPr lang="da-DK" sz="2000" i="1" dirty="0">
                <a:latin typeface="+mn-lt"/>
              </a:rPr>
              <a:t>Mindst 30 min. om dagen</a:t>
            </a:r>
          </a:p>
          <a:p>
            <a:pPr marL="342900" lvl="2" indent="-342900">
              <a:buFont typeface="Courier New" panose="02070309020205020404" pitchFamily="49" charset="0"/>
              <a:buChar char="o"/>
            </a:pPr>
            <a:r>
              <a:rPr lang="da-DK" sz="2000" i="1" dirty="0">
                <a:latin typeface="+mn-lt"/>
              </a:rPr>
              <a:t>         Muskelstyrkende træning x 2 om ugen </a:t>
            </a:r>
          </a:p>
          <a:p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Hvorfor skal vi være fysisk aktive?</a:t>
            </a:r>
            <a:br>
              <a:rPr lang="da-DK" b="1" dirty="0"/>
            </a:br>
            <a:endParaRPr lang="da-DK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b="1" dirty="0"/>
              <a:t>Hvordan? </a:t>
            </a:r>
          </a:p>
          <a:p>
            <a:pPr lvl="2"/>
            <a:r>
              <a:rPr lang="da-DK" dirty="0"/>
              <a:t>	</a:t>
            </a:r>
            <a:r>
              <a:rPr lang="da-DK" sz="2000" i="1" dirty="0"/>
              <a:t>Tag trappen i stedet for elevatoren</a:t>
            </a:r>
          </a:p>
          <a:p>
            <a:pPr lvl="2"/>
            <a:r>
              <a:rPr lang="da-DK" sz="2000" dirty="0"/>
              <a:t>	</a:t>
            </a:r>
            <a:r>
              <a:rPr lang="da-DK" sz="2000" i="1" dirty="0"/>
              <a:t>Tag cyklen i stedet for bilen</a:t>
            </a:r>
          </a:p>
          <a:p>
            <a:pPr lvl="2"/>
            <a:r>
              <a:rPr lang="da-DK" sz="2000" dirty="0"/>
              <a:t>	</a:t>
            </a:r>
            <a:r>
              <a:rPr lang="da-DK" sz="2000" i="1" dirty="0"/>
              <a:t>Gåtur, cykeltur, havearbejde, løbetur, </a:t>
            </a:r>
            <a:br>
              <a:rPr lang="da-DK" sz="2000" i="1" dirty="0"/>
            </a:br>
            <a:r>
              <a:rPr lang="da-DK" sz="2000" i="1" dirty="0"/>
              <a:t>	en sportsgren du kan lide</a:t>
            </a:r>
          </a:p>
          <a:p>
            <a:pPr lvl="2"/>
            <a:r>
              <a:rPr lang="da-DK" sz="2000" dirty="0"/>
              <a:t>	</a:t>
            </a:r>
            <a:endParaRPr lang="da-DK" i="1" dirty="0">
              <a:latin typeface="+mj-lt"/>
            </a:endParaRPr>
          </a:p>
          <a:p>
            <a:pPr lvl="2"/>
            <a:endParaRPr lang="da-DK" i="1" dirty="0">
              <a:latin typeface="+mj-lt"/>
            </a:endParaRPr>
          </a:p>
          <a:p>
            <a:pPr lvl="2"/>
            <a:endParaRPr lang="da-DK" i="1" dirty="0">
              <a:latin typeface="+mj-lt"/>
            </a:endParaRPr>
          </a:p>
          <a:p>
            <a:pPr lvl="2"/>
            <a:endParaRPr lang="da-DK" dirty="0"/>
          </a:p>
        </p:txBody>
      </p:sp>
      <p:pic>
        <p:nvPicPr>
          <p:cNvPr id="1026" name="Picture 2" descr="Du er velkommen i fællesskabet - Hjerteforeningen">
            <a:extLst>
              <a:ext uri="{FF2B5EF4-FFF2-40B4-BE49-F238E27FC236}">
                <a16:creationId xmlns:a16="http://schemas.microsoft.com/office/drawing/2014/main" id="{4B5C2CCF-8823-3B92-A99A-7C541F41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59" y="1782980"/>
            <a:ext cx="3566004" cy="23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49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26938E-8703-450D-BFF8-E38F7917F3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3DF2EB8-2563-4755-960C-7692CF8BE0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96E4CD-E83F-4FFA-B509-49200FDAA3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4DB850E-E7E7-4653-B41C-5EF6AD44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hvad du selv kan gøre for at sænke dit blodtryk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F37DAF6-CF20-4646-8405-3702C9835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250" y="2639082"/>
            <a:ext cx="6688800" cy="3399609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Spis efter DASH-diæten (De officielle Kostråd)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Spar på saltet og forarbejdet mad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Mål taljen og hold normalvægten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Stop med at ryge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Hold igen med lakridserne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/>
              <a:t>Få regelmæssigt og dagligt motion</a:t>
            </a:r>
          </a:p>
        </p:txBody>
      </p:sp>
    </p:spTree>
    <p:extLst>
      <p:ext uri="{BB962C8B-B14F-4D97-AF65-F5344CB8AC3E}">
        <p14:creationId xmlns:p14="http://schemas.microsoft.com/office/powerpoint/2010/main" val="1366249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88C87-0CF4-4E85-BE36-D43AD60400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3AA6-20A5-4882-9474-35A4363484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389D30-247F-4932-AE35-74E4D2341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000" y="1742600"/>
            <a:ext cx="8604000" cy="4416913"/>
          </a:xfrm>
        </p:spPr>
        <p:txBody>
          <a:bodyPr/>
          <a:lstStyle/>
          <a:p>
            <a:pPr algn="ctr"/>
            <a:br>
              <a:rPr lang="da-DK" dirty="0"/>
            </a:br>
            <a:r>
              <a:rPr lang="da-DK" b="0" dirty="0"/>
              <a:t>Hvor kan du få mere information? </a:t>
            </a:r>
            <a:br>
              <a:rPr lang="da-DK" b="0" dirty="0"/>
            </a:br>
            <a:br>
              <a:rPr lang="da-DK" dirty="0"/>
            </a:br>
            <a:r>
              <a:rPr lang="da-DK" b="0" dirty="0">
                <a:solidFill>
                  <a:schemeClr val="accent1"/>
                </a:solidFill>
              </a:rPr>
              <a:t>Hjerteforeningen.dk</a:t>
            </a:r>
            <a:br>
              <a:rPr lang="da-DK" b="0" dirty="0">
                <a:solidFill>
                  <a:schemeClr val="accent1"/>
                </a:solidFill>
              </a:rPr>
            </a:br>
            <a:r>
              <a:rPr lang="da-DK" b="0" dirty="0">
                <a:solidFill>
                  <a:schemeClr val="accent1"/>
                </a:solidFill>
              </a:rPr>
              <a:t>Hjertelinjen 7025 0000</a:t>
            </a:r>
            <a:br>
              <a:rPr lang="da-DK" dirty="0"/>
            </a:br>
            <a:br>
              <a:rPr lang="da-DK" dirty="0"/>
            </a:br>
            <a:r>
              <a:rPr lang="da-DK" b="0" dirty="0"/>
              <a:t>Spørgsmål</a:t>
            </a:r>
            <a:r>
              <a:rPr lang="da-DK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90C9E-AD21-4469-A3FD-6E3BAE60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C486-F6D9-457E-8605-FA7FF1B869B2}" type="datetime1">
              <a:rPr lang="da-DK" smtClean="0"/>
              <a:pPr/>
              <a:t>24-04-2024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158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0179F-6D61-4C86-B906-03D1D87689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A3481-6806-4DCC-854A-82640EA51D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AB9A-02EA-4398-B9D9-8544468F16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3840E2-87C9-41E4-AC16-BBC22226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DASH-diæten?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F878FE-EDF2-4B5D-9461-CCEC2B369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1806574"/>
            <a:ext cx="7664684" cy="3790951"/>
          </a:xfrm>
        </p:spPr>
        <p:txBody>
          <a:bodyPr/>
          <a:lstStyle/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r>
              <a:rPr lang="da-DK" i="1" dirty="0">
                <a:latin typeface="+mn-lt"/>
              </a:rPr>
              <a:t>”</a:t>
            </a:r>
            <a:r>
              <a:rPr lang="da-DK" sz="2800" b="1" i="1" dirty="0" err="1">
                <a:solidFill>
                  <a:srgbClr val="FF0000"/>
                </a:solidFill>
                <a:latin typeface="+mn-lt"/>
              </a:rPr>
              <a:t>D</a:t>
            </a:r>
            <a:r>
              <a:rPr lang="da-DK" i="1" dirty="0" err="1">
                <a:latin typeface="+mn-lt"/>
              </a:rPr>
              <a:t>ietary</a:t>
            </a:r>
            <a:r>
              <a:rPr lang="da-DK" i="1" dirty="0">
                <a:latin typeface="+mn-lt"/>
              </a:rPr>
              <a:t> </a:t>
            </a:r>
            <a:r>
              <a:rPr lang="da-DK" sz="2800" b="1" i="1" dirty="0" err="1">
                <a:solidFill>
                  <a:srgbClr val="FF0000"/>
                </a:solidFill>
                <a:latin typeface="+mn-lt"/>
              </a:rPr>
              <a:t>A</a:t>
            </a:r>
            <a:r>
              <a:rPr lang="da-DK" i="1" dirty="0" err="1">
                <a:latin typeface="+mn-lt"/>
              </a:rPr>
              <a:t>pproaches</a:t>
            </a:r>
            <a:r>
              <a:rPr lang="da-DK" i="1" dirty="0">
                <a:latin typeface="+mn-lt"/>
              </a:rPr>
              <a:t> to </a:t>
            </a:r>
            <a:r>
              <a:rPr lang="da-DK" sz="2800" b="1" i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da-DK" i="1" dirty="0">
                <a:latin typeface="+mn-lt"/>
              </a:rPr>
              <a:t>top </a:t>
            </a:r>
            <a:r>
              <a:rPr lang="da-DK" sz="2800" b="1" i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da-DK" i="1" dirty="0">
                <a:latin typeface="+mn-lt"/>
              </a:rPr>
              <a:t>ypertension” </a:t>
            </a:r>
          </a:p>
          <a:p>
            <a:endParaRPr lang="da-DK" i="1" dirty="0">
              <a:latin typeface="+mn-lt"/>
            </a:endParaRPr>
          </a:p>
          <a:p>
            <a:r>
              <a:rPr lang="da-DK" dirty="0">
                <a:latin typeface="+mn-lt"/>
              </a:rPr>
              <a:t>På dansk: </a:t>
            </a:r>
            <a:br>
              <a:rPr lang="da-DK" dirty="0">
                <a:latin typeface="+mn-lt"/>
              </a:rPr>
            </a:b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Diæt til sænkning af 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forhøjet blodtryk</a:t>
            </a:r>
          </a:p>
          <a:p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pic>
        <p:nvPicPr>
          <p:cNvPr id="1026" name="Picture 2" descr="Mål blodtryk med omtanke - Hjerteforeningen">
            <a:extLst>
              <a:ext uri="{FF2B5EF4-FFF2-40B4-BE49-F238E27FC236}">
                <a16:creationId xmlns:a16="http://schemas.microsoft.com/office/drawing/2014/main" id="{27F6B58A-D517-9810-F288-1EBAD242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94" y="3702049"/>
            <a:ext cx="42672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2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BD5E9B8-41AA-4ADC-B1F6-B3E22D29D7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60DC767-0036-458A-823E-D1C7191831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56B4467-C9CA-4B4D-9914-13E1940F22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919B61-1BD7-4D85-91E9-8BEB71D7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/>
              <a:t>Sådan sammensætter du </a:t>
            </a:r>
            <a:r>
              <a:rPr lang="da-DK" sz="4800" dirty="0">
                <a:solidFill>
                  <a:schemeClr val="accent1"/>
                </a:solidFill>
              </a:rPr>
              <a:t>DASH</a:t>
            </a:r>
            <a:r>
              <a:rPr lang="da-DK" sz="4800" dirty="0"/>
              <a:t>-diæten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2440D64E-A919-4092-9E76-969D7830603D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1768476"/>
          <a:ext cx="7439891" cy="379895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472818">
                  <a:extLst>
                    <a:ext uri="{9D8B030D-6E8A-4147-A177-3AD203B41FA5}">
                      <a16:colId xmlns:a16="http://schemas.microsoft.com/office/drawing/2014/main" val="3652636027"/>
                    </a:ext>
                  </a:extLst>
                </a:gridCol>
                <a:gridCol w="3967073">
                  <a:extLst>
                    <a:ext uri="{9D8B030D-6E8A-4147-A177-3AD203B41FA5}">
                      <a16:colId xmlns:a16="http://schemas.microsoft.com/office/drawing/2014/main" val="613323169"/>
                    </a:ext>
                  </a:extLst>
                </a:gridCol>
              </a:tblGrid>
              <a:tr h="473112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Spis mest af: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Spis mindst af: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6789"/>
                  </a:ext>
                </a:extLst>
              </a:tr>
              <a:tr h="332584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Fisk 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Frugt og grønt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Fuldkorn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Fedt fra planteriget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Magre mejeriprodukter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Nødder og kerner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Kikærter, linser og bønner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Salt og saltholdige produkter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Fastfood, færdigretter og chips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Sukker og sukkerholdige produkter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Slik, kage, is og sodavand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Fedt fra dyreriget, kød, kødpålæg, bacon, pølser og fede mejeriprodukter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Alkohol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157705"/>
                  </a:ext>
                </a:extLst>
              </a:tr>
            </a:tbl>
          </a:graphicData>
        </a:graphic>
      </p:graphicFrame>
      <p:pic>
        <p:nvPicPr>
          <p:cNvPr id="9" name="Grafik 8" descr="Badge Kryds kontur">
            <a:extLst>
              <a:ext uri="{FF2B5EF4-FFF2-40B4-BE49-F238E27FC236}">
                <a16:creationId xmlns:a16="http://schemas.microsoft.com/office/drawing/2014/main" id="{C9883F7E-D7CB-48FE-926B-596C5BA39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2" y="2335180"/>
            <a:ext cx="292217" cy="292217"/>
          </a:xfrm>
          <a:prstGeom prst="rect">
            <a:avLst/>
          </a:prstGeom>
        </p:spPr>
      </p:pic>
      <p:pic>
        <p:nvPicPr>
          <p:cNvPr id="17" name="Grafik 16" descr="Badge Kryds kontur">
            <a:extLst>
              <a:ext uri="{FF2B5EF4-FFF2-40B4-BE49-F238E27FC236}">
                <a16:creationId xmlns:a16="http://schemas.microsoft.com/office/drawing/2014/main" id="{5B8FB5B7-D808-48E6-B181-6877F6C26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2" y="2752051"/>
            <a:ext cx="292217" cy="292217"/>
          </a:xfrm>
          <a:prstGeom prst="rect">
            <a:avLst/>
          </a:prstGeom>
        </p:spPr>
      </p:pic>
      <p:pic>
        <p:nvPicPr>
          <p:cNvPr id="18" name="Grafik 17" descr="Badge Kryds kontur">
            <a:extLst>
              <a:ext uri="{FF2B5EF4-FFF2-40B4-BE49-F238E27FC236}">
                <a16:creationId xmlns:a16="http://schemas.microsoft.com/office/drawing/2014/main" id="{E3269E42-CB4A-4B44-A1FC-33712E893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2" y="3575475"/>
            <a:ext cx="292217" cy="292217"/>
          </a:xfrm>
          <a:prstGeom prst="rect">
            <a:avLst/>
          </a:prstGeom>
        </p:spPr>
      </p:pic>
      <p:pic>
        <p:nvPicPr>
          <p:cNvPr id="19" name="Grafik 18" descr="Badge Kryds kontur">
            <a:extLst>
              <a:ext uri="{FF2B5EF4-FFF2-40B4-BE49-F238E27FC236}">
                <a16:creationId xmlns:a16="http://schemas.microsoft.com/office/drawing/2014/main" id="{534F1B4C-3844-4C1E-A8A4-A808B6752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2" y="3978943"/>
            <a:ext cx="292217" cy="292217"/>
          </a:xfrm>
          <a:prstGeom prst="rect">
            <a:avLst/>
          </a:prstGeom>
        </p:spPr>
      </p:pic>
      <p:pic>
        <p:nvPicPr>
          <p:cNvPr id="20" name="Grafik 19" descr="Badge Kryds kontur">
            <a:extLst>
              <a:ext uri="{FF2B5EF4-FFF2-40B4-BE49-F238E27FC236}">
                <a16:creationId xmlns:a16="http://schemas.microsoft.com/office/drawing/2014/main" id="{FAA5545C-379C-4E32-804F-187A1A5DB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3" y="4767146"/>
            <a:ext cx="292217" cy="292217"/>
          </a:xfrm>
          <a:prstGeom prst="rect">
            <a:avLst/>
          </a:prstGeom>
        </p:spPr>
      </p:pic>
      <p:pic>
        <p:nvPicPr>
          <p:cNvPr id="21" name="Grafik 20" descr="Badge Kryds kontur">
            <a:extLst>
              <a:ext uri="{FF2B5EF4-FFF2-40B4-BE49-F238E27FC236}">
                <a16:creationId xmlns:a16="http://schemas.microsoft.com/office/drawing/2014/main" id="{05A4E204-7A50-4EDD-8D94-DC1DC11E2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03782" y="3164802"/>
            <a:ext cx="292217" cy="2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3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F5C6650-631A-4C97-BC77-67C055C36F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F3237A1-0CAA-4E06-B1BE-C922C625A7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D777278-48D5-4ADE-B515-F23310B7C6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1294B5A-2842-4999-9F0C-81C3C9D3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Dash og saltreduktion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03DFBB4-8E46-401E-8C90-B1373D958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8" y="1806574"/>
            <a:ext cx="8579199" cy="3790951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da-DK" dirty="0">
                <a:effectLst/>
                <a:latin typeface="+mn-lt"/>
              </a:rPr>
              <a:t>DASH diæten </a:t>
            </a:r>
            <a:r>
              <a:rPr lang="da-DK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opnår størst effekt på blodtryk, når det kombineres med saltreduktion</a:t>
            </a:r>
          </a:p>
          <a:p>
            <a:pPr lvl="0">
              <a:lnSpc>
                <a:spcPct val="107000"/>
              </a:lnSpc>
            </a:pPr>
            <a:endParaRPr lang="da-DK" sz="2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a-DK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og jo lavere saltniveau – jo bedre effekt på blodtryk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da-DK" dirty="0"/>
          </a:p>
        </p:txBody>
      </p:sp>
      <p:sp>
        <p:nvSpPr>
          <p:cNvPr id="7" name="Pladsholder til tekst 5">
            <a:extLst>
              <a:ext uri="{FF2B5EF4-FFF2-40B4-BE49-F238E27FC236}">
                <a16:creationId xmlns:a16="http://schemas.microsoft.com/office/drawing/2014/main" id="{0215582C-5FC1-4B49-BD45-1191ABFE3B82}"/>
              </a:ext>
            </a:extLst>
          </p:cNvPr>
          <p:cNvSpPr txBox="1">
            <a:spLocks/>
          </p:cNvSpPr>
          <p:nvPr/>
        </p:nvSpPr>
        <p:spPr bwMode="white">
          <a:xfrm>
            <a:off x="540000" y="1798638"/>
            <a:ext cx="6688800" cy="3790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tabLst/>
              <a:defRPr sz="2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Roboto Light" panose="02000000000000000000" pitchFamily="2" charset="0"/>
              <a:buChar char="​"/>
              <a:defRPr sz="24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8" name="Picture 2" descr="DASH Diet for Heart Health -- Lowering Blood Pressure and Cholesterol">
            <a:extLst>
              <a:ext uri="{FF2B5EF4-FFF2-40B4-BE49-F238E27FC236}">
                <a16:creationId xmlns:a16="http://schemas.microsoft.com/office/drawing/2014/main" id="{D3C3D5F2-5458-46D3-BC5C-8C2B8B78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4400" y="4020854"/>
            <a:ext cx="3251315" cy="22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D54BDB0-1DBD-4BA2-9B1C-A5C896EB69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E7E0D6-E6BE-42FB-87E7-A66E5F0C70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C0D458-29D9-422A-855F-04CB78AABF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65EC86-C875-4D48-BCC5-723369E8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		Salt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9758755-36D3-4661-B7FA-61D644C20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4269" y="1798638"/>
            <a:ext cx="6964472" cy="3790951"/>
          </a:xfrm>
        </p:spPr>
        <p:txBody>
          <a:bodyPr/>
          <a:lstStyle/>
          <a:p>
            <a:r>
              <a:rPr lang="da-DK" dirty="0">
                <a:latin typeface="+mn-lt"/>
              </a:rPr>
              <a:t>9 ud af 10 danskere spiser mere salt </a:t>
            </a:r>
            <a:br>
              <a:rPr lang="da-DK" dirty="0">
                <a:latin typeface="+mn-lt"/>
              </a:rPr>
            </a:br>
            <a:r>
              <a:rPr lang="da-DK" dirty="0">
                <a:latin typeface="+mn-lt"/>
              </a:rPr>
              <a:t>end de officielle anbefalinger</a:t>
            </a:r>
          </a:p>
          <a:p>
            <a:endParaRPr lang="da-DK" b="1" dirty="0">
              <a:latin typeface="+mn-lt"/>
            </a:endParaRPr>
          </a:p>
          <a:p>
            <a:r>
              <a:rPr lang="da-DK" b="1" dirty="0">
                <a:latin typeface="+mn-lt"/>
              </a:rPr>
              <a:t>De officielle anbefalinger:</a:t>
            </a:r>
          </a:p>
          <a:p>
            <a:pPr lvl="8"/>
            <a:r>
              <a:rPr lang="da-DK" i="1" dirty="0"/>
              <a:t>5-6 gram salt dagligt </a:t>
            </a:r>
          </a:p>
          <a:p>
            <a:endParaRPr lang="da-DK" i="1" dirty="0"/>
          </a:p>
          <a:p>
            <a:pPr lvl="8"/>
            <a:r>
              <a:rPr lang="da-DK" dirty="0"/>
              <a:t>Brug andre smagsgivere end salt fx lime, chili, ingefær, koriander, spidskommen, citron, hvidløg eller krydderurter</a:t>
            </a:r>
          </a:p>
        </p:txBody>
      </p:sp>
    </p:spTree>
    <p:extLst>
      <p:ext uri="{BB962C8B-B14F-4D97-AF65-F5344CB8AC3E}">
        <p14:creationId xmlns:p14="http://schemas.microsoft.com/office/powerpoint/2010/main" val="241216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FA8B840-9697-4381-B328-A1F70BD19CA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A82891C-50B0-4CEE-8BE0-3A614B70F63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24440E-B002-4CC6-86FB-929E180899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51AF2BC-6FA9-4B8C-AC80-1650FB87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får du salt fra?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3F6D0E6-4AC8-4FE5-BDA9-295D826A1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3858" y="2045225"/>
            <a:ext cx="5234253" cy="3810000"/>
          </a:xfrm>
        </p:spPr>
        <p:txBody>
          <a:bodyPr/>
          <a:lstStyle/>
          <a:p>
            <a:r>
              <a:rPr lang="da-DK" dirty="0">
                <a:latin typeface="Roboto Light" panose="02000000000000000000" pitchFamily="2" charset="0"/>
                <a:ea typeface="Roboto Light" panose="02000000000000000000" pitchFamily="2" charset="0"/>
              </a:rPr>
              <a:t>Størstedelen af salt fra:  </a:t>
            </a:r>
          </a:p>
          <a:p>
            <a:endParaRPr lang="da-DK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Roboto Light" panose="02000000000000000000" pitchFamily="2" charset="0"/>
                <a:ea typeface="Roboto Light" panose="02000000000000000000" pitchFamily="2" charset="0"/>
              </a:rPr>
              <a:t>Færdigfremstillede fødevarer</a:t>
            </a:r>
          </a:p>
          <a:p>
            <a:pPr>
              <a:buNone/>
            </a:pPr>
            <a:endParaRPr lang="da-DK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Roboto Light" panose="02000000000000000000" pitchFamily="2" charset="0"/>
                <a:ea typeface="Roboto Light" panose="02000000000000000000" pitchFamily="2" charset="0"/>
              </a:rPr>
              <a:t>Kantiner</a:t>
            </a:r>
          </a:p>
          <a:p>
            <a:pPr>
              <a:buNone/>
            </a:pPr>
            <a:endParaRPr lang="da-DK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 dirty="0">
                <a:latin typeface="Roboto Light" panose="02000000000000000000" pitchFamily="2" charset="0"/>
                <a:ea typeface="Roboto Light" panose="02000000000000000000" pitchFamily="2" charset="0"/>
              </a:rPr>
              <a:t>Restaurantbesøg</a:t>
            </a:r>
          </a:p>
          <a:p>
            <a:endParaRPr lang="da-DK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a-DK" dirty="0"/>
          </a:p>
        </p:txBody>
      </p:sp>
      <p:pic>
        <p:nvPicPr>
          <p:cNvPr id="8" name="Picture 18" descr="Vector Fast food icons isolated burgers sandwiches  fastfood illustration stock illustrations">
            <a:extLst>
              <a:ext uri="{FF2B5EF4-FFF2-40B4-BE49-F238E27FC236}">
                <a16:creationId xmlns:a16="http://schemas.microsoft.com/office/drawing/2014/main" id="{A5D7ABB6-B63A-98D6-DA15-77F91422C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56" b="98693" l="982" r="18167">
                        <a14:foregroundMark x1="13584" y1="83007" x2="4910" y2="83660"/>
                        <a14:foregroundMark x1="4910" y1="83660" x2="1309" y2="92974"/>
                        <a14:foregroundMark x1="1309" y1="92974" x2="8674" y2="97549"/>
                        <a14:foregroundMark x1="8674" y1="97549" x2="16858" y2="93464"/>
                        <a14:foregroundMark x1="16858" y1="93464" x2="15221" y2="84967"/>
                        <a14:foregroundMark x1="15221" y1="84967" x2="13421" y2="83007"/>
                        <a14:foregroundMark x1="982" y1="91340" x2="4746" y2="83660"/>
                        <a14:foregroundMark x1="4746" y1="83660" x2="12766" y2="81373"/>
                        <a14:foregroundMark x1="12766" y1="81373" x2="17512" y2="88235"/>
                        <a14:foregroundMark x1="17512" y1="88235" x2="15712" y2="97222"/>
                        <a14:foregroundMark x1="15712" y1="97222" x2="4419" y2="96732"/>
                        <a14:foregroundMark x1="4419" y1="96732" x2="982" y2="91667"/>
                        <a14:foregroundMark x1="17021" y1="94118" x2="17676" y2="87092"/>
                        <a14:foregroundMark x1="18167" y1="93464" x2="18167" y2="87908"/>
                        <a14:foregroundMark x1="5401" y1="97876" x2="14566" y2="96895"/>
                        <a14:foregroundMark x1="6874" y1="97876" x2="14894" y2="96895"/>
                        <a14:foregroundMark x1="6219" y1="98203" x2="14730" y2="97059"/>
                        <a14:foregroundMark x1="14730" y1="97059" x2="14730" y2="97059"/>
                        <a14:foregroundMark x1="7038" y1="98039" x2="15385" y2="97386"/>
                        <a14:foregroundMark x1="15385" y1="97386" x2="15548" y2="97059"/>
                        <a14:foregroundMark x1="14566" y1="97712" x2="9165" y2="98366"/>
                        <a14:foregroundMark x1="11948" y1="98693" x2="8020" y2="9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409" r="80078"/>
          <a:stretch/>
        </p:blipFill>
        <p:spPr bwMode="auto">
          <a:xfrm rot="1119710">
            <a:off x="4268743" y="2539173"/>
            <a:ext cx="1159438" cy="12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Fresh French Fries - incl. jpeg  fries illustration stock illustrations">
            <a:extLst>
              <a:ext uri="{FF2B5EF4-FFF2-40B4-BE49-F238E27FC236}">
                <a16:creationId xmlns:a16="http://schemas.microsoft.com/office/drawing/2014/main" id="{FAFBFFF6-0C11-9962-88A7-E557544A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5" b="96569" l="4819" r="95422">
                        <a14:foregroundMark x1="40000" y1="49346" x2="30843" y2="62092"/>
                        <a14:foregroundMark x1="30843" y1="62092" x2="56145" y2="69118"/>
                        <a14:foregroundMark x1="56145" y1="69118" x2="67229" y2="46242"/>
                        <a14:foregroundMark x1="67229" y1="46242" x2="65542" y2="45425"/>
                        <a14:foregroundMark x1="16627" y1="46895" x2="29157" y2="90686"/>
                        <a14:foregroundMark x1="29157" y1="90686" x2="61446" y2="86765"/>
                        <a14:foregroundMark x1="61446" y1="86765" x2="76386" y2="77778"/>
                        <a14:foregroundMark x1="76386" y1="77778" x2="82651" y2="40850"/>
                        <a14:foregroundMark x1="19277" y1="90850" x2="35663" y2="96895"/>
                        <a14:foregroundMark x1="35663" y1="96895" x2="50361" y2="98693"/>
                        <a14:foregroundMark x1="50361" y1="98693" x2="66747" y2="96895"/>
                        <a14:foregroundMark x1="66747" y1="96895" x2="74458" y2="83333"/>
                        <a14:foregroundMark x1="74458" y1="83333" x2="74699" y2="82026"/>
                        <a14:foregroundMark x1="14217" y1="26961" x2="9880" y2="34477"/>
                        <a14:foregroundMark x1="9880" y1="34477" x2="13253" y2="39216"/>
                        <a14:foregroundMark x1="10361" y1="20588" x2="12771" y2="16667"/>
                        <a14:foregroundMark x1="8675" y1="25490" x2="5301" y2="35948"/>
                        <a14:foregroundMark x1="5301" y1="35948" x2="6747" y2="37745"/>
                        <a14:foregroundMark x1="22892" y1="12092" x2="18795" y2="3105"/>
                        <a14:foregroundMark x1="18795" y1="3105" x2="25301" y2="12908"/>
                        <a14:foregroundMark x1="25301" y1="12908" x2="25301" y2="13072"/>
                        <a14:foregroundMark x1="59759" y1="4739" x2="55663" y2="3105"/>
                        <a14:foregroundMark x1="86747" y1="22876" x2="95422" y2="15523"/>
                        <a14:foregroundMark x1="95422" y1="15523" x2="88434" y2="38235"/>
                        <a14:foregroundMark x1="88434" y1="38235" x2="88434" y2="38562"/>
                        <a14:foregroundMark x1="5542" y1="26961" x2="6024" y2="33497"/>
                        <a14:foregroundMark x1="6024" y1="33497" x2="7952" y2="26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347">
            <a:off x="877113" y="3368313"/>
            <a:ext cx="1331641" cy="19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Cookie and candy  candy illustration stock illustrations">
            <a:extLst>
              <a:ext uri="{FF2B5EF4-FFF2-40B4-BE49-F238E27FC236}">
                <a16:creationId xmlns:a16="http://schemas.microsoft.com/office/drawing/2014/main" id="{4D8A6587-23F2-F48F-4EC1-495C834D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71" b="13235" l="1797" r="30229">
                        <a14:foregroundMark x1="30065" y1="5882" x2="30065" y2="5882"/>
                        <a14:foregroundMark x1="9967" y1="5229" x2="9967" y2="5229"/>
                        <a14:foregroundMark x1="8987" y1="1634" x2="7235" y2="4764"/>
                        <a14:foregroundMark x1="9150" y1="2614" x2="8170" y2="1797"/>
                        <a14:foregroundMark x1="10084" y1="9455" x2="12255" y2="8824"/>
                        <a14:foregroundMark x1="9397" y1="9655" x2="9937" y2="9498"/>
                        <a14:foregroundMark x1="3268" y1="11438" x2="8214" y2="9999"/>
                        <a14:foregroundMark x1="12255" y1="8824" x2="12255" y2="8824"/>
                        <a14:foregroundMark x1="5285" y1="2388" x2="5392" y2="1797"/>
                        <a14:foregroundMark x1="4625" y1="6014" x2="5152" y2="3117"/>
                        <a14:foregroundMark x1="4252" y1="8066" x2="4372" y2="7406"/>
                        <a14:foregroundMark x1="3951" y1="9725" x2="4072" y2="9059"/>
                        <a14:foregroundMark x1="9429" y1="3911" x2="12255" y2="5392"/>
                        <a14:foregroundMark x1="5392" y1="1797" x2="8462" y2="3405"/>
                        <a14:foregroundMark x1="1797" y1="6373" x2="5110" y2="3361"/>
                        <a14:foregroundMark x1="21405" y1="3758" x2="21405" y2="3758"/>
                        <a14:foregroundMark x1="25817" y1="6863" x2="21569" y2="4085"/>
                        <a14:foregroundMark x1="21078" y1="9314" x2="24837" y2="4902"/>
                        <a14:backgroundMark x1="6536" y1="6699" x2="6536" y2="6699"/>
                        <a14:backgroundMark x1="6536" y1="6699" x2="6046" y2="8007"/>
                        <a14:backgroundMark x1="7353" y1="6699" x2="6046" y2="6863"/>
                        <a14:backgroundMark x1="7353" y1="6699" x2="6373" y2="5882"/>
                        <a14:backgroundMark x1="7353" y1="6046" x2="6536" y2="5882"/>
                        <a14:backgroundMark x1="6373" y1="5719" x2="7353" y2="6209"/>
                        <a14:backgroundMark x1="5719" y1="7516" x2="6209" y2="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0" b="85291"/>
          <a:stretch/>
        </p:blipFill>
        <p:spPr bwMode="auto">
          <a:xfrm rot="1328867">
            <a:off x="1800536" y="1912499"/>
            <a:ext cx="1918561" cy="8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 descr="Fresh and cooked chicken pork and cow beef meat cut sliced sausage supermarket assortment product elements collection isolated icon. Gastronomy grocery bacon steak leg concept  meat illustration stock illustrations">
            <a:extLst>
              <a:ext uri="{FF2B5EF4-FFF2-40B4-BE49-F238E27FC236}">
                <a16:creationId xmlns:a16="http://schemas.microsoft.com/office/drawing/2014/main" id="{29A88277-A749-1C43-7824-B1EEC351D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88" b="20752" l="33497" r="81863">
                        <a14:foregroundMark x1="50327" y1="15359" x2="59641" y2="16013"/>
                        <a14:foregroundMark x1="39379" y1="15686" x2="39379" y2="15686"/>
                        <a14:foregroundMark x1="33497" y1="18137" x2="33497" y2="18137"/>
                        <a14:foregroundMark x1="74837" y1="16667" x2="74837" y2="16667"/>
                        <a14:foregroundMark x1="79248" y1="16667" x2="80392" y2="16993"/>
                        <a14:foregroundMark x1="81046" y1="14216" x2="68464" y2="14542"/>
                        <a14:foregroundMark x1="81536" y1="6536" x2="68954" y2="6046"/>
                        <a14:foregroundMark x1="81863" y1="4248" x2="70098" y2="4248"/>
                        <a14:foregroundMark x1="69935" y1="13235" x2="81536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9" r="15196" b="76769"/>
          <a:stretch/>
        </p:blipFill>
        <p:spPr bwMode="auto">
          <a:xfrm rot="21280915">
            <a:off x="2925867" y="4350118"/>
            <a:ext cx="2337350" cy="10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Set fast food icon. Cup cola, hamburger, pizza fried chicken legs  soda illustration stock illustrations">
            <a:extLst>
              <a:ext uri="{FF2B5EF4-FFF2-40B4-BE49-F238E27FC236}">
                <a16:creationId xmlns:a16="http://schemas.microsoft.com/office/drawing/2014/main" id="{22FDF667-D5B1-96BA-DC0B-AA4AA2BF4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217" b="59323" l="26419" r="46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37829" r="50966" b="38289"/>
          <a:stretch/>
        </p:blipFill>
        <p:spPr bwMode="auto">
          <a:xfrm>
            <a:off x="2341370" y="2992805"/>
            <a:ext cx="1464794" cy="11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1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D54BDB0-1DBD-4BA2-9B1C-A5C896EB69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E7E0D6-E6BE-42FB-87E7-A66E5F0C70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C0D458-29D9-422A-855F-04CB78AABF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65EC86-C875-4D48-BCC5-723369E8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536386" cy="1258638"/>
          </a:xfrm>
        </p:spPr>
        <p:txBody>
          <a:bodyPr/>
          <a:lstStyle/>
          <a:p>
            <a:r>
              <a:rPr lang="da-DK" dirty="0"/>
              <a:t>Morgenmad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29C7554-DB5B-28CB-2B86-92A4F8EA70CB}"/>
              </a:ext>
            </a:extLst>
          </p:cNvPr>
          <p:cNvSpPr/>
          <p:nvPr/>
        </p:nvSpPr>
        <p:spPr>
          <a:xfrm>
            <a:off x="381380" y="1423737"/>
            <a:ext cx="5556000" cy="4215807"/>
          </a:xfrm>
          <a:prstGeom prst="rect">
            <a:avLst/>
          </a:prstGeom>
          <a:solidFill>
            <a:srgbClr val="E3F1F4"/>
          </a:solidFill>
          <a:ln>
            <a:solidFill>
              <a:srgbClr val="E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0FA93D7-BB27-1711-0655-76CF458C9992}"/>
              </a:ext>
            </a:extLst>
          </p:cNvPr>
          <p:cNvSpPr txBox="1"/>
          <p:nvPr/>
        </p:nvSpPr>
        <p:spPr>
          <a:xfrm>
            <a:off x="437089" y="1798069"/>
            <a:ext cx="151156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Brød med både ost </a:t>
            </a:r>
            <a:b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</a:br>
            <a: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og skinke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B83F458-214C-CA27-2A2E-F155F338376D}"/>
              </a:ext>
            </a:extLst>
          </p:cNvPr>
          <p:cNvCxnSpPr/>
          <p:nvPr/>
        </p:nvCxnSpPr>
        <p:spPr>
          <a:xfrm flipH="1">
            <a:off x="437089" y="1726166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B25CA2BD-34CB-A4D3-1EB9-605DD5B2E92D}"/>
              </a:ext>
            </a:extLst>
          </p:cNvPr>
          <p:cNvCxnSpPr/>
          <p:nvPr/>
        </p:nvCxnSpPr>
        <p:spPr>
          <a:xfrm flipH="1">
            <a:off x="437089" y="2657995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2297365E-5C3C-A878-129F-818E138C4C88}"/>
              </a:ext>
            </a:extLst>
          </p:cNvPr>
          <p:cNvSpPr/>
          <p:nvPr/>
        </p:nvSpPr>
        <p:spPr>
          <a:xfrm>
            <a:off x="6254620" y="1423737"/>
            <a:ext cx="5556000" cy="4215807"/>
          </a:xfrm>
          <a:prstGeom prst="rect">
            <a:avLst/>
          </a:prstGeom>
          <a:solidFill>
            <a:srgbClr val="E3F1F4"/>
          </a:solidFill>
          <a:ln>
            <a:solidFill>
              <a:srgbClr val="E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A822B48-F078-91EC-BC5E-D1D939BB8A83}"/>
              </a:ext>
            </a:extLst>
          </p:cNvPr>
          <p:cNvSpPr txBox="1"/>
          <p:nvPr/>
        </p:nvSpPr>
        <p:spPr>
          <a:xfrm>
            <a:off x="6310329" y="1798069"/>
            <a:ext cx="15115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Skyr med topping af havregryn, hasselnødder og frugt 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ED147F62-DC6D-65E5-F366-389B089276E8}"/>
              </a:ext>
            </a:extLst>
          </p:cNvPr>
          <p:cNvCxnSpPr/>
          <p:nvPr/>
        </p:nvCxnSpPr>
        <p:spPr>
          <a:xfrm flipH="1">
            <a:off x="6310329" y="1726166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C67928A8-9F81-1E64-7CEB-0D43541FA995}"/>
              </a:ext>
            </a:extLst>
          </p:cNvPr>
          <p:cNvCxnSpPr/>
          <p:nvPr/>
        </p:nvCxnSpPr>
        <p:spPr>
          <a:xfrm flipH="1">
            <a:off x="6310329" y="3202663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Billede 25">
            <a:extLst>
              <a:ext uri="{FF2B5EF4-FFF2-40B4-BE49-F238E27FC236}">
                <a16:creationId xmlns:a16="http://schemas.microsoft.com/office/drawing/2014/main" id="{F64AACC4-C81B-EFBA-8718-173655A95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549" y="1702840"/>
            <a:ext cx="3838575" cy="3829050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C32F5C77-7794-F3BB-8C6E-6C1705523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18" y="1702840"/>
            <a:ext cx="3838575" cy="385762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86F6CFF-D661-03FB-2A1F-1BA197BF108C}"/>
              </a:ext>
            </a:extLst>
          </p:cNvPr>
          <p:cNvSpPr/>
          <p:nvPr/>
        </p:nvSpPr>
        <p:spPr>
          <a:xfrm>
            <a:off x="791377" y="3910502"/>
            <a:ext cx="1511560" cy="1455576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BFC571E-5B7E-3E32-F9DA-83BBE56E984D}"/>
              </a:ext>
            </a:extLst>
          </p:cNvPr>
          <p:cNvSpPr/>
          <p:nvPr/>
        </p:nvSpPr>
        <p:spPr>
          <a:xfrm>
            <a:off x="6719642" y="3893942"/>
            <a:ext cx="1511560" cy="1455576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1973900-3078-45C5-3932-EB6EB14422BD}"/>
              </a:ext>
            </a:extLst>
          </p:cNvPr>
          <p:cNvSpPr txBox="1"/>
          <p:nvPr/>
        </p:nvSpPr>
        <p:spPr>
          <a:xfrm>
            <a:off x="1030170" y="4206231"/>
            <a:ext cx="103397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2,7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1BCE345E-6EC5-BA70-C7F2-14AFFCC32D63}"/>
              </a:ext>
            </a:extLst>
          </p:cNvPr>
          <p:cNvSpPr txBox="1"/>
          <p:nvPr/>
        </p:nvSpPr>
        <p:spPr>
          <a:xfrm>
            <a:off x="6958435" y="4218670"/>
            <a:ext cx="103397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0,3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</a:p>
        </p:txBody>
      </p:sp>
    </p:spTree>
    <p:extLst>
      <p:ext uri="{BB962C8B-B14F-4D97-AF65-F5344CB8AC3E}">
        <p14:creationId xmlns:p14="http://schemas.microsoft.com/office/powerpoint/2010/main" val="330368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D54BDB0-1DBD-4BA2-9B1C-A5C896EB69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3A4AC-092C-4486-A405-1ED992DA45AA}" type="datetime1">
              <a:rPr lang="da-DK" smtClean="0"/>
              <a:t>24-04-2024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E7E0D6-E6BE-42FB-87E7-A66E5F0C70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0C0D458-29D9-422A-855F-04CB78AABF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65EC86-C875-4D48-BCC5-723369E8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Frokost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E0CF8EE-CDCA-69EA-7C66-A420ED4EA511}"/>
              </a:ext>
            </a:extLst>
          </p:cNvPr>
          <p:cNvSpPr/>
          <p:nvPr/>
        </p:nvSpPr>
        <p:spPr>
          <a:xfrm>
            <a:off x="381380" y="1423737"/>
            <a:ext cx="5556000" cy="4215807"/>
          </a:xfrm>
          <a:prstGeom prst="rect">
            <a:avLst/>
          </a:prstGeom>
          <a:solidFill>
            <a:srgbClr val="E9EECD"/>
          </a:solidFill>
          <a:ln>
            <a:solidFill>
              <a:srgbClr val="E9E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2520206-2438-72ED-30F2-D51B48DB7BF6}"/>
              </a:ext>
            </a:extLst>
          </p:cNvPr>
          <p:cNvSpPr txBox="1"/>
          <p:nvPr/>
        </p:nvSpPr>
        <p:spPr>
          <a:xfrm>
            <a:off x="437089" y="1798069"/>
            <a:ext cx="151156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Rugbrød med traditionelt pålæg</a:t>
            </a:r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C37E437-C53F-5FD9-43C9-23BD6B3C2B3C}"/>
              </a:ext>
            </a:extLst>
          </p:cNvPr>
          <p:cNvCxnSpPr/>
          <p:nvPr/>
        </p:nvCxnSpPr>
        <p:spPr>
          <a:xfrm flipH="1">
            <a:off x="437089" y="1726166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13D9C69C-1DAF-60B4-E8EF-E8486E384BA0}"/>
              </a:ext>
            </a:extLst>
          </p:cNvPr>
          <p:cNvCxnSpPr/>
          <p:nvPr/>
        </p:nvCxnSpPr>
        <p:spPr>
          <a:xfrm flipH="1">
            <a:off x="437089" y="2657995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73A253E4-C110-FC8D-5EEE-E28175EDFA01}"/>
              </a:ext>
            </a:extLst>
          </p:cNvPr>
          <p:cNvSpPr/>
          <p:nvPr/>
        </p:nvSpPr>
        <p:spPr>
          <a:xfrm>
            <a:off x="6254620" y="1423737"/>
            <a:ext cx="5556000" cy="4215807"/>
          </a:xfrm>
          <a:prstGeom prst="rect">
            <a:avLst/>
          </a:prstGeom>
          <a:solidFill>
            <a:srgbClr val="E9EECD"/>
          </a:solidFill>
          <a:ln>
            <a:solidFill>
              <a:srgbClr val="E9E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A3B84A4-85DB-3570-C37B-7BF6B203A0AF}"/>
              </a:ext>
            </a:extLst>
          </p:cNvPr>
          <p:cNvSpPr txBox="1"/>
          <p:nvPr/>
        </p:nvSpPr>
        <p:spPr>
          <a:xfrm>
            <a:off x="6310329" y="1798069"/>
            <a:ext cx="15115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>
                <a:solidFill>
                  <a:srgbClr val="597973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Rugbrød med grønt og rester fra aftensmaden som pålæg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4A3B5C2-09D8-9F53-CDCB-ACBD53F5DB78}"/>
              </a:ext>
            </a:extLst>
          </p:cNvPr>
          <p:cNvCxnSpPr/>
          <p:nvPr/>
        </p:nvCxnSpPr>
        <p:spPr>
          <a:xfrm flipH="1">
            <a:off x="6310329" y="1726166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ECD4B9E-782B-5A56-C362-AF686D583AC4}"/>
              </a:ext>
            </a:extLst>
          </p:cNvPr>
          <p:cNvCxnSpPr/>
          <p:nvPr/>
        </p:nvCxnSpPr>
        <p:spPr>
          <a:xfrm flipH="1">
            <a:off x="6310329" y="3202663"/>
            <a:ext cx="1511560" cy="0"/>
          </a:xfrm>
          <a:prstGeom prst="line">
            <a:avLst/>
          </a:prstGeom>
          <a:ln>
            <a:solidFill>
              <a:srgbClr val="819C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Billede 24">
            <a:extLst>
              <a:ext uri="{FF2B5EF4-FFF2-40B4-BE49-F238E27FC236}">
                <a16:creationId xmlns:a16="http://schemas.microsoft.com/office/drawing/2014/main" id="{725C7F9D-BABF-8CC2-1CC2-BB9350945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" t="3795" r="2615" b="8963"/>
          <a:stretch/>
        </p:blipFill>
        <p:spPr>
          <a:xfrm>
            <a:off x="2001448" y="1726166"/>
            <a:ext cx="3883133" cy="3265714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700D5F39-9C57-FCCE-B579-A55FA568F394}"/>
              </a:ext>
            </a:extLst>
          </p:cNvPr>
          <p:cNvSpPr/>
          <p:nvPr/>
        </p:nvSpPr>
        <p:spPr>
          <a:xfrm>
            <a:off x="791377" y="3910502"/>
            <a:ext cx="1511560" cy="1455576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D13DC6C-FCD2-BEC1-5332-14BC0948B6F7}"/>
              </a:ext>
            </a:extLst>
          </p:cNvPr>
          <p:cNvSpPr txBox="1"/>
          <p:nvPr/>
        </p:nvSpPr>
        <p:spPr>
          <a:xfrm>
            <a:off x="1030170" y="4206231"/>
            <a:ext cx="103397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4,5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00AB7DD1-F337-D39A-71AF-723D02924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113" y="1726166"/>
            <a:ext cx="3914775" cy="3286125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15884036-0A76-728C-DC84-6C4D2C737DB6}"/>
              </a:ext>
            </a:extLst>
          </p:cNvPr>
          <p:cNvSpPr/>
          <p:nvPr/>
        </p:nvSpPr>
        <p:spPr>
          <a:xfrm>
            <a:off x="6719642" y="3893942"/>
            <a:ext cx="1511560" cy="1455576"/>
          </a:xfrm>
          <a:prstGeom prst="ellipse">
            <a:avLst/>
          </a:prstGeom>
          <a:solidFill>
            <a:srgbClr val="00A1AD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noProof="0" dirty="0" err="1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813FD9E0-F31B-67E9-23EC-F286D0157428}"/>
              </a:ext>
            </a:extLst>
          </p:cNvPr>
          <p:cNvSpPr txBox="1"/>
          <p:nvPr/>
        </p:nvSpPr>
        <p:spPr>
          <a:xfrm>
            <a:off x="6958435" y="4191093"/>
            <a:ext cx="103397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2,8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Avenir Next LT Pro" panose="020B0504020202020204" pitchFamily="34" charset="0"/>
                <a:cs typeface="Aharoni" panose="020B0604020202020204" pitchFamily="2" charset="-79"/>
              </a:rPr>
              <a:t>gram salt</a:t>
            </a:r>
          </a:p>
        </p:txBody>
      </p:sp>
    </p:spTree>
    <p:extLst>
      <p:ext uri="{BB962C8B-B14F-4D97-AF65-F5344CB8AC3E}">
        <p14:creationId xmlns:p14="http://schemas.microsoft.com/office/powerpoint/2010/main" val="2181001314"/>
      </p:ext>
    </p:extLst>
  </p:cSld>
  <p:clrMapOvr>
    <a:masterClrMapping/>
  </p:clrMapOvr>
</p:sld>
</file>

<file path=ppt/theme/theme1.xml><?xml version="1.0" encoding="utf-8"?>
<a:theme xmlns:a="http://schemas.openxmlformats.org/drawingml/2006/main" name="Hjerteforeningen">
  <a:themeElements>
    <a:clrScheme name="Hjerteforeningen">
      <a:dk1>
        <a:srgbClr val="000000"/>
      </a:dk1>
      <a:lt1>
        <a:srgbClr val="FFFFFF"/>
      </a:lt1>
      <a:dk2>
        <a:srgbClr val="002A3A"/>
      </a:dk2>
      <a:lt2>
        <a:srgbClr val="E5E9EB"/>
      </a:lt2>
      <a:accent1>
        <a:srgbClr val="C8102E"/>
      </a:accent1>
      <a:accent2>
        <a:srgbClr val="002A3A"/>
      </a:accent2>
      <a:accent3>
        <a:srgbClr val="335561"/>
      </a:accent3>
      <a:accent4>
        <a:srgbClr val="667F89"/>
      </a:accent4>
      <a:accent5>
        <a:srgbClr val="99AAB0"/>
      </a:accent5>
      <a:accent6>
        <a:srgbClr val="CCD4D8"/>
      </a:accent6>
      <a:hlink>
        <a:srgbClr val="C8102E"/>
      </a:hlink>
      <a:folHlink>
        <a:srgbClr val="335561"/>
      </a:folHlink>
    </a:clrScheme>
    <a:fontScheme name="Hjerteforeningen">
      <a:majorFont>
        <a:latin typeface="Roboto Condense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72000" tIns="36000" rIns="72000" bIns="36000" rtlCol="0" anchor="ctr"/>
      <a:lstStyle>
        <a:defPPr algn="ctr"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Hjerterød 100%">
      <a:srgbClr val="C8102E"/>
    </a:custClr>
    <a:custClr name="Hjerterød 90%">
      <a:srgbClr val="CE2843"/>
    </a:custClr>
    <a:custClr name="Hjerterød 80%">
      <a:srgbClr val="CE3B53"/>
    </a:custClr>
    <a:custClr name="Hjerterød 70%">
      <a:srgbClr val="D9586D"/>
    </a:custClr>
    <a:custClr name="Hjerterød 60%">
      <a:srgbClr val="DE7082"/>
    </a:custClr>
    <a:custClr name="Hjerterød 50%">
      <a:srgbClr val="E38796"/>
    </a:custClr>
    <a:custClr name="Hjerterød 40%">
      <a:srgbClr val="E99FAB"/>
    </a:custClr>
    <a:custClr name="Hjerterød 30%">
      <a:srgbClr val="EEB7C0"/>
    </a:custClr>
    <a:custClr name="Hjerterød 20%">
      <a:srgbClr val="F4CFD5"/>
    </a:custClr>
    <a:custClr name="Hjerterød 10%">
      <a:srgbClr val="F9E7EA"/>
    </a:custClr>
    <a:custClr name="Blå 100%">
      <a:srgbClr val="002A3A"/>
    </a:custClr>
    <a:custClr name="Blå 90%">
      <a:srgbClr val="1A404E"/>
    </a:custClr>
    <a:custClr name="Blå 80%">
      <a:srgbClr val="335561"/>
    </a:custClr>
    <a:custClr name="Blå 70%">
      <a:srgbClr val="4D6A75"/>
    </a:custClr>
    <a:custClr name="Blå 60%">
      <a:srgbClr val="667F89"/>
    </a:custClr>
    <a:custClr name="Blå 50%">
      <a:srgbClr val="7F949C"/>
    </a:custClr>
    <a:custClr name="Blå 40%">
      <a:srgbClr val="99AAB0"/>
    </a:custClr>
    <a:custClr name="Blå 30%">
      <a:srgbClr val="B2BFC4"/>
    </a:custClr>
    <a:custClr name="Blå 20%">
      <a:srgbClr val="CCD4D8"/>
    </a:custClr>
    <a:custClr name="Blå 10%">
      <a:srgbClr val="E5E9EB"/>
    </a:custClr>
    <a:custClr name="Grafit grå 100%">
      <a:srgbClr val="575756"/>
    </a:custClr>
    <a:custClr name="Grafit grå 40%">
      <a:srgbClr val="BCBCBB"/>
    </a:custClr>
    <a:custClr name="Dyb rød 100%">
      <a:srgbClr val="A6093D"/>
    </a:custClr>
    <a:custClr name="Dyb rød 40%">
      <a:srgbClr val="DB9DB1"/>
    </a:custClr>
    <a:custClr name="Attention orange 100%">
      <a:srgbClr val="E87722"/>
    </a:custClr>
    <a:custClr name="Attention orange 40%">
      <a:srgbClr val="F6C9A7"/>
    </a:custClr>
    <a:custClr name="Science grøn 100%">
      <a:srgbClr val="00B2A9"/>
    </a:custClr>
    <a:custClr name="Science grøn 40%">
      <a:srgbClr val="99E0DD"/>
    </a:custClr>
    <a:custClr name="Støvet blå 100%">
      <a:srgbClr val="34657F"/>
    </a:custClr>
    <a:custClr name="Støvet blå 40%">
      <a:srgbClr val="AEC1CC"/>
    </a:custClr>
    <a:custClr name="Grafit grå 80%">
      <a:srgbClr val="797978"/>
    </a:custClr>
    <a:custClr name="Grafit grå 20%">
      <a:srgbClr val="DDDDDD"/>
    </a:custClr>
    <a:custClr name="Dyb rød 80%">
      <a:srgbClr val="B83A64"/>
    </a:custClr>
    <a:custClr name="Dyb rød 20%">
      <a:srgbClr val="EDCED8"/>
    </a:custClr>
    <a:custClr name="Attention orange 80%">
      <a:srgbClr val="ED924E"/>
    </a:custClr>
    <a:custClr name="Attention orange 20%">
      <a:srgbClr val="FAE4D3"/>
    </a:custClr>
    <a:custClr name="Science grøn 80%">
      <a:srgbClr val="33C1BA"/>
    </a:custClr>
    <a:custClr name="Science grøn 20%">
      <a:srgbClr val="CCF0EE"/>
    </a:custClr>
    <a:custClr name="Støvet blå 80%">
      <a:srgbClr val="5D8499"/>
    </a:custClr>
    <a:custClr name="Støvet blå 20%">
      <a:srgbClr val="D6E0E5"/>
    </a:custClr>
    <a:custClr name="Grafit grå 60%">
      <a:srgbClr val="9A9A9A"/>
    </a:custClr>
    <a:custClr name="Grafit grå 10%">
      <a:srgbClr val="EEEEEE"/>
    </a:custClr>
    <a:custClr name="Dyb rød 60%">
      <a:srgbClr val="CA6B8B"/>
    </a:custClr>
    <a:custClr name="Dyb rød 10%">
      <a:srgbClr val="F6E6EB"/>
    </a:custClr>
    <a:custClr name="Attention orange 60%">
      <a:srgbClr val="F1AD7A"/>
    </a:custClr>
    <a:custClr name="Attention orange 10%">
      <a:srgbClr val="FDF1E8"/>
    </a:custClr>
    <a:custClr name="Science grøn 60%">
      <a:srgbClr val="66D1CB"/>
    </a:custClr>
    <a:custClr name="Science grøn 10%">
      <a:srgbClr val="E5F7F6"/>
    </a:custClr>
    <a:custClr name="Støvet blå 60%">
      <a:srgbClr val="85A3B2"/>
    </a:custClr>
    <a:custClr name="Støvet blå 10%">
      <a:srgbClr val="EAEFF2"/>
    </a:custClr>
  </a:custClrLst>
  <a:extLst>
    <a:ext uri="{05A4C25C-085E-4340-85A3-A5531E510DB2}">
      <thm15:themeFamily xmlns:thm15="http://schemas.microsoft.com/office/thememl/2012/main" name="Præsentation1" id="{AC3AB27B-5FDA-204C-B220-D1F67A3B3E98}" vid="{C8DFA6F0-22E4-6147-902F-53F3F82FAFE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Hjerterød 100%">
      <a:srgbClr val="C8102E"/>
    </a:custClr>
    <a:custClr name="Hjerterød 90%">
      <a:srgbClr val="CE2843"/>
    </a:custClr>
    <a:custClr name="Hjerterød 80%">
      <a:srgbClr val="CE3B53"/>
    </a:custClr>
    <a:custClr name="Hjerterød 70%">
      <a:srgbClr val="D9586D"/>
    </a:custClr>
    <a:custClr name="Hjerterød 60%">
      <a:srgbClr val="DE7082"/>
    </a:custClr>
    <a:custClr name="Hjerterød 50%">
      <a:srgbClr val="E38796"/>
    </a:custClr>
    <a:custClr name="Hjerterød 40%">
      <a:srgbClr val="E99FAB"/>
    </a:custClr>
    <a:custClr name="Hjerterød 30%">
      <a:srgbClr val="EEB7C0"/>
    </a:custClr>
    <a:custClr name="Hjerterød 20%">
      <a:srgbClr val="F4CFD5"/>
    </a:custClr>
    <a:custClr name="Hjerterød 10%">
      <a:srgbClr val="F9E7EA"/>
    </a:custClr>
    <a:custClr name="Blå 100%">
      <a:srgbClr val="002A3A"/>
    </a:custClr>
    <a:custClr name="Blå 90%">
      <a:srgbClr val="1A404E"/>
    </a:custClr>
    <a:custClr name="Blå 80%">
      <a:srgbClr val="335561"/>
    </a:custClr>
    <a:custClr name="Blå 70%">
      <a:srgbClr val="4D6A75"/>
    </a:custClr>
    <a:custClr name="Blå 60%">
      <a:srgbClr val="667F89"/>
    </a:custClr>
    <a:custClr name="Blå 50%">
      <a:srgbClr val="7F949C"/>
    </a:custClr>
    <a:custClr name="Blå 40%">
      <a:srgbClr val="99AAB0"/>
    </a:custClr>
    <a:custClr name="Blå 30%">
      <a:srgbClr val="B2BFC4"/>
    </a:custClr>
    <a:custClr name="Blå 20%">
      <a:srgbClr val="CCD4D8"/>
    </a:custClr>
    <a:custClr name="Blå 10%">
      <a:srgbClr val="E5E9EB"/>
    </a:custClr>
    <a:custClr name="Grafit grå 100%">
      <a:srgbClr val="575756"/>
    </a:custClr>
    <a:custClr name="Grafit grå 40%">
      <a:srgbClr val="BCBCBB"/>
    </a:custClr>
    <a:custClr name="Dyb rød 100%">
      <a:srgbClr val="A6093D"/>
    </a:custClr>
    <a:custClr name="Dyb rød 40%">
      <a:srgbClr val="DB9DB1"/>
    </a:custClr>
    <a:custClr name="Attention orange 100%">
      <a:srgbClr val="E87722"/>
    </a:custClr>
    <a:custClr name="Attention orange 40%">
      <a:srgbClr val="F6C9A7"/>
    </a:custClr>
    <a:custClr name="Science grøn 100%">
      <a:srgbClr val="00B2A9"/>
    </a:custClr>
    <a:custClr name="Science grøn 40%">
      <a:srgbClr val="99E0DD"/>
    </a:custClr>
    <a:custClr name="Støvet blå 100%">
      <a:srgbClr val="34657F"/>
    </a:custClr>
    <a:custClr name="Støvet blå 40%">
      <a:srgbClr val="AEC1CC"/>
    </a:custClr>
    <a:custClr name="Grafit grå 80%">
      <a:srgbClr val="797978"/>
    </a:custClr>
    <a:custClr name="Grafit grå 20%">
      <a:srgbClr val="DDDDDD"/>
    </a:custClr>
    <a:custClr name="Dyb rød 80%">
      <a:srgbClr val="B83A64"/>
    </a:custClr>
    <a:custClr name="Dyb rød 20%">
      <a:srgbClr val="EDCED8"/>
    </a:custClr>
    <a:custClr name="Attention orange 80%">
      <a:srgbClr val="ED924E"/>
    </a:custClr>
    <a:custClr name="Attention orange 20%">
      <a:srgbClr val="FAE4D3"/>
    </a:custClr>
    <a:custClr name="Science grøn 80%">
      <a:srgbClr val="33C1BA"/>
    </a:custClr>
    <a:custClr name="Science grøn 20%">
      <a:srgbClr val="CCF0EE"/>
    </a:custClr>
    <a:custClr name="Støvet blå 80%">
      <a:srgbClr val="5D8499"/>
    </a:custClr>
    <a:custClr name="Støvet blå 20%">
      <a:srgbClr val="D6E0E5"/>
    </a:custClr>
    <a:custClr name="Grafit grå 60%">
      <a:srgbClr val="9A9A9A"/>
    </a:custClr>
    <a:custClr name="Grafit grå 10%">
      <a:srgbClr val="EEEEEE"/>
    </a:custClr>
    <a:custClr name="Dyb rød 60%">
      <a:srgbClr val="CA6B8B"/>
    </a:custClr>
    <a:custClr name="Dyb rød 10%">
      <a:srgbClr val="F6E6EB"/>
    </a:custClr>
    <a:custClr name="Attention orange 60%">
      <a:srgbClr val="F1AD7A"/>
    </a:custClr>
    <a:custClr name="Attention orange 10%">
      <a:srgbClr val="FDF1E8"/>
    </a:custClr>
    <a:custClr name="Science grøn 60%">
      <a:srgbClr val="66D1CB"/>
    </a:custClr>
    <a:custClr name="Science grøn 10%">
      <a:srgbClr val="E5F7F6"/>
    </a:custClr>
    <a:custClr name="Støvet blå 60%">
      <a:srgbClr val="85A3B2"/>
    </a:custClr>
    <a:custClr name="Støvet blå 10%">
      <a:srgbClr val="EAEFF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Hjerterød 100%">
      <a:srgbClr val="C8102E"/>
    </a:custClr>
    <a:custClr name="Hjerterød 90%">
      <a:srgbClr val="CE2843"/>
    </a:custClr>
    <a:custClr name="Hjerterød 80%">
      <a:srgbClr val="CE3B53"/>
    </a:custClr>
    <a:custClr name="Hjerterød 70%">
      <a:srgbClr val="D9586D"/>
    </a:custClr>
    <a:custClr name="Hjerterød 60%">
      <a:srgbClr val="DE7082"/>
    </a:custClr>
    <a:custClr name="Hjerterød 50%">
      <a:srgbClr val="E38796"/>
    </a:custClr>
    <a:custClr name="Hjerterød 40%">
      <a:srgbClr val="E99FAB"/>
    </a:custClr>
    <a:custClr name="Hjerterød 30%">
      <a:srgbClr val="EEB7C0"/>
    </a:custClr>
    <a:custClr name="Hjerterød 20%">
      <a:srgbClr val="F4CFD5"/>
    </a:custClr>
    <a:custClr name="Hjerterød 10%">
      <a:srgbClr val="F9E7EA"/>
    </a:custClr>
    <a:custClr name="Blå 100%">
      <a:srgbClr val="002A3A"/>
    </a:custClr>
    <a:custClr name="Blå 90%">
      <a:srgbClr val="1A404E"/>
    </a:custClr>
    <a:custClr name="Blå 80%">
      <a:srgbClr val="335561"/>
    </a:custClr>
    <a:custClr name="Blå 70%">
      <a:srgbClr val="4D6A75"/>
    </a:custClr>
    <a:custClr name="Blå 60%">
      <a:srgbClr val="667F89"/>
    </a:custClr>
    <a:custClr name="Blå 50%">
      <a:srgbClr val="7F949C"/>
    </a:custClr>
    <a:custClr name="Blå 40%">
      <a:srgbClr val="99AAB0"/>
    </a:custClr>
    <a:custClr name="Blå 30%">
      <a:srgbClr val="B2BFC4"/>
    </a:custClr>
    <a:custClr name="Blå 20%">
      <a:srgbClr val="CCD4D8"/>
    </a:custClr>
    <a:custClr name="Blå 10%">
      <a:srgbClr val="E5E9EB"/>
    </a:custClr>
    <a:custClr name="Grafit grå 100%">
      <a:srgbClr val="575756"/>
    </a:custClr>
    <a:custClr name="Grafit grå 40%">
      <a:srgbClr val="BCBCBB"/>
    </a:custClr>
    <a:custClr name="Dyb rød 100%">
      <a:srgbClr val="A6093D"/>
    </a:custClr>
    <a:custClr name="Dyb rød 40%">
      <a:srgbClr val="DB9DB1"/>
    </a:custClr>
    <a:custClr name="Attention orange 100%">
      <a:srgbClr val="E87722"/>
    </a:custClr>
    <a:custClr name="Attention orange 40%">
      <a:srgbClr val="F6C9A7"/>
    </a:custClr>
    <a:custClr name="Science grøn 100%">
      <a:srgbClr val="00B2A9"/>
    </a:custClr>
    <a:custClr name="Science grøn 40%">
      <a:srgbClr val="99E0DD"/>
    </a:custClr>
    <a:custClr name="Støvet blå 100%">
      <a:srgbClr val="34657F"/>
    </a:custClr>
    <a:custClr name="Støvet blå 40%">
      <a:srgbClr val="AEC1CC"/>
    </a:custClr>
    <a:custClr name="Grafit grå 80%">
      <a:srgbClr val="797978"/>
    </a:custClr>
    <a:custClr name="Grafit grå 20%">
      <a:srgbClr val="DDDDDD"/>
    </a:custClr>
    <a:custClr name="Dyb rød 80%">
      <a:srgbClr val="B83A64"/>
    </a:custClr>
    <a:custClr name="Dyb rød 20%">
      <a:srgbClr val="EDCED8"/>
    </a:custClr>
    <a:custClr name="Attention orange 80%">
      <a:srgbClr val="ED924E"/>
    </a:custClr>
    <a:custClr name="Attention orange 20%">
      <a:srgbClr val="FAE4D3"/>
    </a:custClr>
    <a:custClr name="Science grøn 80%">
      <a:srgbClr val="33C1BA"/>
    </a:custClr>
    <a:custClr name="Science grøn 20%">
      <a:srgbClr val="CCF0EE"/>
    </a:custClr>
    <a:custClr name="Støvet blå 80%">
      <a:srgbClr val="5D8499"/>
    </a:custClr>
    <a:custClr name="Støvet blå 20%">
      <a:srgbClr val="D6E0E5"/>
    </a:custClr>
    <a:custClr name="Grafit grå 60%">
      <a:srgbClr val="9A9A9A"/>
    </a:custClr>
    <a:custClr name="Grafit grå 10%">
      <a:srgbClr val="EEEEEE"/>
    </a:custClr>
    <a:custClr name="Dyb rød 60%">
      <a:srgbClr val="CA6B8B"/>
    </a:custClr>
    <a:custClr name="Dyb rød 10%">
      <a:srgbClr val="F6E6EB"/>
    </a:custClr>
    <a:custClr name="Attention orange 60%">
      <a:srgbClr val="F1AD7A"/>
    </a:custClr>
    <a:custClr name="Attention orange 10%">
      <a:srgbClr val="FDF1E8"/>
    </a:custClr>
    <a:custClr name="Science grøn 60%">
      <a:srgbClr val="66D1CB"/>
    </a:custClr>
    <a:custClr name="Science grøn 10%">
      <a:srgbClr val="E5F7F6"/>
    </a:custClr>
    <a:custClr name="Støvet blå 60%">
      <a:srgbClr val="85A3B2"/>
    </a:custClr>
    <a:custClr name="Støvet blå 10%">
      <a:srgbClr val="EAEFF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Hjerteforeningen_PowerPoint_Skabelon 2021</Template>
  <TotalTime>9914</TotalTime>
  <Words>1082</Words>
  <Application>Microsoft Office PowerPoint</Application>
  <PresentationFormat>Widescreen</PresentationFormat>
  <Paragraphs>275</Paragraphs>
  <Slides>26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4" baseType="lpstr">
      <vt:lpstr>Courier New</vt:lpstr>
      <vt:lpstr>Avenir Next LT Pro</vt:lpstr>
      <vt:lpstr>Calibri</vt:lpstr>
      <vt:lpstr>Arial</vt:lpstr>
      <vt:lpstr>Roboto Light</vt:lpstr>
      <vt:lpstr>Roboto Condensed</vt:lpstr>
      <vt:lpstr>Wingdings</vt:lpstr>
      <vt:lpstr>Hjerteforeningen</vt:lpstr>
      <vt:lpstr>Dash diæt ved forhøjet blodtryk</vt:lpstr>
      <vt:lpstr>Nøgletal</vt:lpstr>
      <vt:lpstr>Hvad er DASH-diæten?</vt:lpstr>
      <vt:lpstr>Sådan sammensætter du DASH-diæten</vt:lpstr>
      <vt:lpstr>Dash og saltreduktion</vt:lpstr>
      <vt:lpstr>  Salt</vt:lpstr>
      <vt:lpstr>Hvor får du salt fra?</vt:lpstr>
      <vt:lpstr>Morgenmad</vt:lpstr>
      <vt:lpstr>Frokost</vt:lpstr>
      <vt:lpstr>Aftensmad</vt:lpstr>
      <vt:lpstr>De officielle kostråd = DASH</vt:lpstr>
      <vt:lpstr>Frugt og grønt </vt:lpstr>
      <vt:lpstr>Fisk</vt:lpstr>
      <vt:lpstr>Fuldkorn</vt:lpstr>
      <vt:lpstr>Umættet Fedt fra planteriget </vt:lpstr>
      <vt:lpstr>Erstat mættet fedt med umættet fedt </vt:lpstr>
      <vt:lpstr>Drikkevarer</vt:lpstr>
      <vt:lpstr>Hvordan gør man så?</vt:lpstr>
      <vt:lpstr>PowerPoint-præsentation</vt:lpstr>
      <vt:lpstr>Sunde madvaner</vt:lpstr>
      <vt:lpstr>Indkøbsguide</vt:lpstr>
      <vt:lpstr>Mærker du kan gå efter på Indkøbsturen</vt:lpstr>
      <vt:lpstr>Lakrids og blodtryk</vt:lpstr>
      <vt:lpstr>Motion og forhøjet blodtryk</vt:lpstr>
      <vt:lpstr>Her er hvad du selv kan gøre for at sænke dit blodtryk</vt:lpstr>
      <vt:lpstr> Hvor kan du få mere information?   Hjerteforeningen.dk Hjertelinjen 7025 0000  Spørgsmål?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 diæt</dc:title>
  <dc:creator>Karoline Borch-Andersen</dc:creator>
  <cp:lastModifiedBy>Lene Vedel Vestergaard</cp:lastModifiedBy>
  <cp:revision>8</cp:revision>
  <dcterms:created xsi:type="dcterms:W3CDTF">2022-02-17T09:27:52Z</dcterms:created>
  <dcterms:modified xsi:type="dcterms:W3CDTF">2024-04-24T12:29:51Z</dcterms:modified>
</cp:coreProperties>
</file>